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8" showSpecialPlsOnTitleSld="0" removePersonalInfoOnSave="1" saveSubsetFonts="1">
  <p:sldMasterIdLst>
    <p:sldMasterId id="2147483667" r:id="rId1"/>
  </p:sldMasterIdLst>
  <p:notesMasterIdLst>
    <p:notesMasterId r:id="rId10"/>
  </p:notesMasterIdLst>
  <p:sldIdLst>
    <p:sldId id="316" r:id="rId2"/>
    <p:sldId id="279" r:id="rId3"/>
    <p:sldId id="278" r:id="rId4"/>
    <p:sldId id="280" r:id="rId5"/>
    <p:sldId id="329" r:id="rId6"/>
    <p:sldId id="286" r:id="rId7"/>
    <p:sldId id="327" r:id="rId8"/>
    <p:sldId id="294" r:id="rId9"/>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4472C4"/>
    <a:srgbClr val="FFE7FB"/>
    <a:srgbClr val="BDD7EE"/>
    <a:srgbClr val="0070C0"/>
    <a:srgbClr val="FDE7FB"/>
    <a:srgbClr val="FDDFFB"/>
    <a:srgbClr val="FBB7F6"/>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99" autoAdjust="0"/>
    <p:restoredTop sz="68101" autoAdjust="0"/>
  </p:normalViewPr>
  <p:slideViewPr>
    <p:cSldViewPr snapToGrid="0">
      <p:cViewPr varScale="1">
        <p:scale>
          <a:sx n="79" d="100"/>
          <a:sy n="79" d="100"/>
        </p:scale>
        <p:origin x="2190"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8C444DE-3EFF-4C2D-AC61-405B64352408}" type="datetimeFigureOut">
              <a:rPr kumimoji="1" lang="ja-JP" altLang="en-US" smtClean="0"/>
              <a:t>2023/3/22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5C7A4B0-9F92-49B0-A38B-EC949B22579C}" type="slidenum">
              <a:rPr kumimoji="1" lang="ja-JP" altLang="en-US" smtClean="0"/>
              <a:t>‹#›</a:t>
            </a:fld>
            <a:endParaRPr kumimoji="1" lang="ja-JP" altLang="en-US"/>
          </a:p>
        </p:txBody>
      </p:sp>
    </p:spTree>
    <p:extLst>
      <p:ext uri="{BB962C8B-B14F-4D97-AF65-F5344CB8AC3E}">
        <p14:creationId xmlns:p14="http://schemas.microsoft.com/office/powerpoint/2010/main" val="20817395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＜話者メモ＞</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endParaRPr kumimoji="1" lang="en-US" altLang="ja-JP" dirty="0"/>
          </a:p>
          <a:p>
            <a:r>
              <a:rPr kumimoji="1" lang="ja-JP" altLang="en-US" b="1" dirty="0"/>
              <a:t>治療と仕事の流れ例：</a:t>
            </a:r>
            <a:endParaRPr kumimoji="1"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231F20"/>
                </a:solidFill>
                <a:latin typeface="+mn-ea"/>
                <a:cs typeface="A-OTF UD新丸ゴ Pr6N R"/>
              </a:rPr>
              <a:t>・乳がん患者の治療と仕事の両立の一例です。</a:t>
            </a:r>
            <a:endParaRPr lang="ja-JP" altLang="en-US" sz="1200" spc="-15" dirty="0">
              <a:solidFill>
                <a:srgbClr val="231F20"/>
              </a:solidFill>
              <a:latin typeface="+mn-ea"/>
              <a:cs typeface="A-OTF UD新丸ゴ Pr6N R"/>
            </a:endParaRPr>
          </a:p>
          <a:p>
            <a:r>
              <a:rPr kumimoji="1" lang="ja-JP" altLang="en-US" dirty="0"/>
              <a:t>・これは、</a:t>
            </a:r>
            <a:r>
              <a:rPr lang="ja-JP" altLang="en-US" sz="1200" dirty="0">
                <a:latin typeface="メイリオ" panose="020B0604030504040204" pitchFamily="50" charset="-128"/>
                <a:ea typeface="メイリオ" panose="020B0604030504040204" pitchFamily="50" charset="-128"/>
              </a:rPr>
              <a:t>１つの例であり、治療の順番が異なったり、すべての治療を必要とされない場合もあります。</a:t>
            </a:r>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8</a:t>
            </a:fld>
            <a:endParaRPr kumimoji="1" lang="ja-JP" altLang="en-US"/>
          </a:p>
        </p:txBody>
      </p:sp>
    </p:spTree>
    <p:extLst>
      <p:ext uri="{BB962C8B-B14F-4D97-AF65-F5344CB8AC3E}">
        <p14:creationId xmlns:p14="http://schemas.microsoft.com/office/powerpoint/2010/main" val="58446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113665" marR="13970" lvl="1" indent="0">
              <a:lnSpc>
                <a:spcPct val="120300"/>
              </a:lnSpc>
              <a:spcBef>
                <a:spcPts val="1250"/>
              </a:spcBef>
              <a:buClr>
                <a:srgbClr val="F27292"/>
              </a:buClr>
              <a:buSzPct val="88888"/>
              <a:buNone/>
              <a:tabLst>
                <a:tab pos="231775" algn="l"/>
              </a:tabLst>
            </a:pPr>
            <a:r>
              <a:rPr lang="ja-JP" altLang="en-US" sz="1200" dirty="0">
                <a:solidFill>
                  <a:srgbClr val="231F20"/>
                </a:solidFill>
                <a:latin typeface="+mn-ea"/>
                <a:cs typeface="A-OTF UD新丸ゴ Pr6N R"/>
              </a:rPr>
              <a:t>＜話者メモ＞</a:t>
            </a:r>
            <a:endParaRPr lang="en-US" altLang="ja-JP" sz="1200"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endParaRPr kumimoji="1" lang="en-US" altLang="ja-JP" dirty="0"/>
          </a:p>
          <a:p>
            <a:endParaRPr kumimoji="1" lang="en-US" altLang="ja-JP" dirty="0"/>
          </a:p>
          <a:p>
            <a:r>
              <a:rPr kumimoji="1" lang="ja-JP" altLang="en-US" b="1" dirty="0"/>
              <a:t>がん治療の基礎知識：</a:t>
            </a:r>
            <a:endParaRPr kumimoji="1" lang="en-US" altLang="ja-JP" b="1" dirty="0"/>
          </a:p>
          <a:p>
            <a:r>
              <a:rPr lang="ja-JP" altLang="en-US" sz="1200" b="0" dirty="0">
                <a:latin typeface="+mn-ea"/>
                <a:cs typeface="A-OTF UD新丸ゴ Pr6N R"/>
              </a:rPr>
              <a:t>・最近では、手術を終え退院した後、抗がん剤治療や放射線治療を外来で治療することも多くなってきました。</a:t>
            </a:r>
            <a:endParaRPr lang="en-US" altLang="ja-JP" sz="1200" b="0" dirty="0">
              <a:latin typeface="+mn-ea"/>
              <a:cs typeface="A-OTF UD新丸ゴ Pr6N R"/>
            </a:endParaRPr>
          </a:p>
          <a:p>
            <a:r>
              <a:rPr lang="ja-JP" altLang="en-US" sz="1200" b="0" dirty="0">
                <a:latin typeface="+mn-ea"/>
                <a:cs typeface="A-OTF UD新丸ゴ Pr6N R"/>
              </a:rPr>
              <a:t>・企業としては</a:t>
            </a:r>
            <a:r>
              <a:rPr lang="ja-JP" altLang="en-US" sz="1200" b="0" i="0" dirty="0">
                <a:solidFill>
                  <a:srgbClr val="FF0000"/>
                </a:solidFill>
                <a:latin typeface="+mn-ea"/>
                <a:cs typeface="A-OTF UD新丸ゴ Pr6N R"/>
              </a:rPr>
              <a:t>、どのような</a:t>
            </a:r>
            <a:r>
              <a:rPr lang="ja-JP" altLang="en-US" sz="1200" b="0" dirty="0">
                <a:latin typeface="+mn-ea"/>
                <a:cs typeface="A-OTF UD新丸ゴ Pr6N R"/>
              </a:rPr>
              <a:t>治療の見通しなのかを知りたいと思いますが、多くの場合、手術で取り除いたがんを詳しく検査した上で、手術後の治療方針が決まるため、術後</a:t>
            </a:r>
            <a:r>
              <a:rPr lang="en-US" altLang="ja-JP" sz="1200" b="0" dirty="0">
                <a:latin typeface="+mn-ea"/>
                <a:cs typeface="A-OTF UD新丸ゴ Pr6N R"/>
              </a:rPr>
              <a:t>1</a:t>
            </a:r>
            <a:r>
              <a:rPr lang="ja-JP" altLang="en-US" sz="1200" b="0" dirty="0">
                <a:latin typeface="+mn-ea"/>
                <a:cs typeface="A-OTF UD新丸ゴ Pr6N R"/>
              </a:rPr>
              <a:t>か月以上の期間が必要となることもあります。</a:t>
            </a:r>
            <a:endParaRPr lang="en-US" altLang="ja-JP" sz="1200" b="0" dirty="0">
              <a:solidFill>
                <a:schemeClr val="tx1"/>
              </a:solidFill>
              <a:latin typeface="+mn-ea"/>
              <a:cs typeface="A-OTF UD新丸ゴ Pr6N R"/>
            </a:endParaRPr>
          </a:p>
          <a:p>
            <a:r>
              <a:rPr lang="ja-JP" altLang="en-US" sz="1200" b="0" dirty="0">
                <a:solidFill>
                  <a:srgbClr val="231F20"/>
                </a:solidFill>
                <a:latin typeface="+mn-ea"/>
                <a:cs typeface="A-OTF UD新丸ゴ Pr6N R"/>
              </a:rPr>
              <a:t>・</a:t>
            </a:r>
            <a:r>
              <a:rPr lang="ja-JP" altLang="en-US" sz="1200" b="0" spc="-50" dirty="0">
                <a:solidFill>
                  <a:srgbClr val="231F20"/>
                </a:solidFill>
                <a:latin typeface="+mn-ea"/>
                <a:cs typeface="A-OTF UD新丸ゴ Pr6N R"/>
              </a:rPr>
              <a:t>治療方針は、一人ひとり異なり、オーダーメイドで行われることを理解しておくことが必要です。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9</a:t>
            </a:fld>
            <a:endParaRPr kumimoji="1" lang="ja-JP" altLang="en-US"/>
          </a:p>
        </p:txBody>
      </p:sp>
    </p:spTree>
    <p:extLst>
      <p:ext uri="{BB962C8B-B14F-4D97-AF65-F5344CB8AC3E}">
        <p14:creationId xmlns:p14="http://schemas.microsoft.com/office/powerpoint/2010/main" val="1518075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lang="ja-JP" altLang="en-US" sz="1200" dirty="0">
                <a:solidFill>
                  <a:srgbClr val="231F20"/>
                </a:solidFill>
                <a:latin typeface="+mn-ea"/>
                <a:cs typeface="A-OTF UD新丸ゴ Pr6N R"/>
              </a:rPr>
              <a:t>＜話者メモ＞</a:t>
            </a:r>
            <a:endParaRPr lang="en-US" altLang="ja-JP" sz="1200"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r>
              <a:rPr kumimoji="1" lang="ja-JP" altLang="en-US" dirty="0"/>
              <a:t>「一般の同僚・上司向け」</a:t>
            </a:r>
          </a:p>
          <a:p>
            <a:endParaRPr lang="en-US" altLang="ja-JP" sz="1200" b="0" dirty="0">
              <a:solidFill>
                <a:srgbClr val="231F20"/>
              </a:solidFill>
              <a:latin typeface="+mn-ea"/>
              <a:cs typeface="A-OTF UD新丸ゴ Pr6N R"/>
            </a:endParaRPr>
          </a:p>
          <a:p>
            <a:r>
              <a:rPr lang="ja-JP" altLang="en-US" sz="1200" b="1" i="0" dirty="0">
                <a:solidFill>
                  <a:srgbClr val="231F20"/>
                </a:solidFill>
                <a:latin typeface="+mn-ea"/>
                <a:cs typeface="A-OTF UD新丸ゴ Pr6N R"/>
              </a:rPr>
              <a:t>がんの基礎知識：</a:t>
            </a:r>
            <a:endParaRPr lang="en-US" altLang="ja-JP" sz="1200" b="1" i="0" dirty="0">
              <a:solidFill>
                <a:srgbClr val="231F20"/>
              </a:solidFill>
              <a:latin typeface="+mn-ea"/>
              <a:cs typeface="A-OTF UD新丸ゴ Pr6N R"/>
            </a:endParaRPr>
          </a:p>
          <a:p>
            <a:r>
              <a:rPr lang="ja-JP" altLang="en-US" sz="1200" b="0" dirty="0">
                <a:latin typeface="+mn-ea"/>
                <a:cs typeface="A-OTF UD新丸ゴ Pr6N R"/>
              </a:rPr>
              <a:t>・がんの治療による副作用には、個人差があります。</a:t>
            </a:r>
            <a:endParaRPr lang="en-US" altLang="ja-JP" sz="1200" b="0" dirty="0">
              <a:latin typeface="+mn-ea"/>
              <a:cs typeface="A-OTF UD新丸ゴ Pr6N R"/>
            </a:endParaRPr>
          </a:p>
          <a:p>
            <a:r>
              <a:rPr lang="ja-JP" altLang="en-US" sz="1200" b="0" dirty="0">
                <a:latin typeface="+mn-ea"/>
                <a:cs typeface="A-OTF UD新丸ゴ Pr6N R"/>
              </a:rPr>
              <a:t>・だるさ・体力低下は、復職を遅らせる原因にもなります。</a:t>
            </a:r>
            <a:endParaRPr lang="en-US" altLang="ja-JP" sz="1200" b="0" dirty="0">
              <a:latin typeface="+mn-ea"/>
              <a:cs typeface="A-OTF UD新丸ゴ Pr6N R"/>
            </a:endParaRPr>
          </a:p>
          <a:p>
            <a:r>
              <a:rPr lang="ja-JP" altLang="en-US" sz="1200" b="0" dirty="0">
                <a:latin typeface="+mn-ea"/>
                <a:cs typeface="A-OTF UD新丸ゴ Pr6N R"/>
              </a:rPr>
              <a:t>・</a:t>
            </a:r>
            <a:r>
              <a:rPr lang="ja-JP" altLang="en-US" sz="1200" b="0" dirty="0">
                <a:solidFill>
                  <a:srgbClr val="231F20"/>
                </a:solidFill>
                <a:latin typeface="+mn-ea"/>
                <a:cs typeface="A-OTF UD新丸ゴ Pr6N R"/>
              </a:rPr>
              <a:t>病気の告知に伴うストレスはもちろんのこと、治療が進む中でも、将来の見通しや再発など、様々な不安に直面するため、一時的にうつなどのメンタルヘルス不調を来す場合もあります。</a:t>
            </a:r>
            <a:endParaRPr lang="en-US" altLang="ja-JP" sz="1200" b="0" dirty="0">
              <a:solidFill>
                <a:srgbClr val="231F20"/>
              </a:solidFill>
              <a:latin typeface="+mn-ea"/>
              <a:cs typeface="A-OTF UD新丸ゴ Pr6N R"/>
            </a:endParaRPr>
          </a:p>
          <a:p>
            <a:r>
              <a:rPr lang="ja-JP" altLang="en-US" sz="1200" b="0" spc="-50" dirty="0">
                <a:solidFill>
                  <a:srgbClr val="231F20"/>
                </a:solidFill>
                <a:latin typeface="+mn-ea"/>
                <a:cs typeface="A-OTF UD新丸ゴ Pr6N R"/>
              </a:rPr>
              <a:t>・</a:t>
            </a:r>
            <a:r>
              <a:rPr lang="ja-JP" altLang="en-US" sz="1200" b="0" dirty="0">
                <a:solidFill>
                  <a:srgbClr val="231F20"/>
                </a:solidFill>
                <a:latin typeface="+mn-ea"/>
                <a:cs typeface="A-OTF UD新丸ゴ Pr6N R"/>
              </a:rPr>
              <a:t>がん治療による副作用には、</a:t>
            </a:r>
            <a:r>
              <a:rPr lang="ja-JP" altLang="en-US" sz="1200" b="0" spc="-50" dirty="0">
                <a:solidFill>
                  <a:srgbClr val="231F20"/>
                </a:solidFill>
                <a:latin typeface="+mn-ea"/>
                <a:cs typeface="A-OTF UD新丸ゴ Pr6N R"/>
              </a:rPr>
              <a:t>痛み（頭痛、胸の痛み、腹部の痛み、腰痛など）、吐き気や嘔吐、食欲低下、便秘や下痢、脱毛や記憶力、思考力、集中力が一時的に低下する等の症状がみられることもあります。</a:t>
            </a:r>
            <a:endParaRPr lang="en-US" altLang="ja-JP" sz="1200" b="0" spc="-50" dirty="0">
              <a:solidFill>
                <a:srgbClr val="231F20"/>
              </a:solidFill>
              <a:latin typeface="+mn-ea"/>
              <a:cs typeface="A-OTF UD新丸ゴ Pr6N R"/>
            </a:endParaRPr>
          </a:p>
          <a:p>
            <a:r>
              <a:rPr lang="ja-JP" altLang="en-US" sz="1200" b="0" spc="-50" dirty="0">
                <a:solidFill>
                  <a:srgbClr val="231F20"/>
                </a:solidFill>
                <a:latin typeface="+mn-ea"/>
                <a:cs typeface="A-OTF UD新丸ゴ Pr6N R"/>
              </a:rPr>
              <a:t>・</a:t>
            </a:r>
            <a:r>
              <a:rPr lang="ja-JP" altLang="en-US" sz="1200" b="0" dirty="0">
                <a:solidFill>
                  <a:srgbClr val="231F20"/>
                </a:solidFill>
                <a:latin typeface="+mn-ea"/>
                <a:cs typeface="A-OTF UD新丸ゴ Pr6N R"/>
              </a:rPr>
              <a:t>ホルモン療法の副作用等により、集中力が低下したり、ミスが増える場合もあります。</a:t>
            </a:r>
            <a:endParaRPr lang="ja-JP" altLang="en-US" sz="1200" b="0" spc="-50"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50" dirty="0">
                <a:solidFill>
                  <a:srgbClr val="231F20"/>
                </a:solidFill>
                <a:latin typeface="+mn-ea"/>
                <a:cs typeface="A-OTF UD新丸ゴ Pr6N R"/>
              </a:rPr>
              <a:t>・治療のための長期休業から復職しても、</a:t>
            </a:r>
            <a:r>
              <a:rPr lang="ja-JP" altLang="en-US" sz="1200" b="0" dirty="0">
                <a:solidFill>
                  <a:srgbClr val="231F20"/>
                </a:solidFill>
                <a:latin typeface="+mn-ea"/>
                <a:cs typeface="A-OTF UD新丸ゴ Pr6N R"/>
              </a:rPr>
              <a:t>倦怠感などによりがん罹患前と同じように就労できないことなどが、大きなストレスとなることもあります。</a:t>
            </a:r>
            <a:endParaRPr lang="ja-JP" altLang="en-US" sz="1200" b="0" spc="-50"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spc="-50" dirty="0">
              <a:solidFill>
                <a:srgbClr val="231F20"/>
              </a:solidFill>
              <a:latin typeface="+mn-ea"/>
              <a:cs typeface="A-OTF UD新丸ゴ Pr6N R"/>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10</a:t>
            </a:fld>
            <a:endParaRPr kumimoji="1" lang="ja-JP" altLang="en-US"/>
          </a:p>
        </p:txBody>
      </p:sp>
    </p:spTree>
    <p:extLst>
      <p:ext uri="{BB962C8B-B14F-4D97-AF65-F5344CB8AC3E}">
        <p14:creationId xmlns:p14="http://schemas.microsoft.com/office/powerpoint/2010/main" val="158954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lang="ja-JP" altLang="en-US" sz="1200" dirty="0">
                <a:solidFill>
                  <a:srgbClr val="231F20"/>
                </a:solidFill>
                <a:latin typeface="+mn-ea"/>
                <a:cs typeface="A-OTF UD新丸ゴ Pr6N R"/>
              </a:rPr>
              <a:t>＜話者メモ＞</a:t>
            </a:r>
            <a:endParaRPr lang="en-US" altLang="ja-JP" sz="1200"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r>
              <a:rPr kumimoji="1" lang="ja-JP" altLang="en-US" dirty="0"/>
              <a:t>「一般の同僚・上司向け」</a:t>
            </a:r>
          </a:p>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11</a:t>
            </a:fld>
            <a:endParaRPr kumimoji="1" lang="ja-JP" altLang="en-US"/>
          </a:p>
        </p:txBody>
      </p:sp>
    </p:spTree>
    <p:extLst>
      <p:ext uri="{BB962C8B-B14F-4D97-AF65-F5344CB8AC3E}">
        <p14:creationId xmlns:p14="http://schemas.microsoft.com/office/powerpoint/2010/main" val="403769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lang="ja-JP" altLang="en-US" sz="1200" dirty="0">
                <a:solidFill>
                  <a:srgbClr val="231F20"/>
                </a:solidFill>
                <a:latin typeface="+mn-ea"/>
                <a:cs typeface="A-OTF UD新丸ゴ Pr6N R"/>
              </a:rPr>
              <a:t>＜話者メモ＞</a:t>
            </a:r>
            <a:endParaRPr lang="en-US" altLang="ja-JP" sz="1200"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endParaRPr kumimoji="1" lang="en-US" altLang="ja-JP" dirty="0"/>
          </a:p>
          <a:p>
            <a:endParaRPr kumimoji="1" lang="en-US" altLang="ja-JP" dirty="0"/>
          </a:p>
          <a:p>
            <a:r>
              <a:rPr kumimoji="1" lang="ja-JP" altLang="en-US" sz="1200" b="1" dirty="0">
                <a:latin typeface="+mn-ea"/>
                <a:cs typeface="A-OTF UD新丸ゴ Pr6N R"/>
              </a:rPr>
              <a:t>治療と仕事の両立支援を実現する職場づくりの必要性と具体的行動：</a:t>
            </a:r>
            <a:endParaRPr kumimoji="1" lang="en-US" altLang="ja-JP" sz="1200" b="1" dirty="0">
              <a:latin typeface="+mn-ea"/>
              <a:cs typeface="A-OTF UD新丸ゴ Pr6N R"/>
            </a:endParaRPr>
          </a:p>
          <a:p>
            <a:r>
              <a:rPr kumimoji="1" lang="ja-JP" altLang="en-US" sz="1200" b="0" dirty="0">
                <a:latin typeface="+mn-ea"/>
                <a:cs typeface="A-OTF UD新丸ゴ Pr6N R"/>
              </a:rPr>
              <a:t>・</a:t>
            </a:r>
            <a:r>
              <a:rPr lang="ja-JP" altLang="en-US" sz="1200" b="0" dirty="0">
                <a:latin typeface="+mn-ea"/>
                <a:cs typeface="A-OTF UD新丸ゴ Pr6N R"/>
              </a:rPr>
              <a:t>がん患者の中には「周囲に心配をかけたくない」「報告・相談するまでもない」「仕事上、偏見を持たれたくない」等の理由で職場に病気のことを報告・相談しない人もいます。</a:t>
            </a:r>
            <a:endParaRPr lang="en-US" altLang="ja-JP" sz="1200" b="0" dirty="0">
              <a:latin typeface="+mn-ea"/>
              <a:cs typeface="A-OTF UD新丸ゴ Pr6N R"/>
            </a:endParaRPr>
          </a:p>
          <a:p>
            <a:r>
              <a:rPr lang="ja-JP" altLang="en-US" sz="1200" b="0" dirty="0">
                <a:latin typeface="+mn-ea"/>
                <a:cs typeface="A-OTF UD新丸ゴ Pr6N R"/>
              </a:rPr>
              <a:t>・社内制度を利用しやすくすることはもちろん、育児や介護等と同じく、病気により働き方の見直しが必要な人も受け入れられるような職場風土・雰囲気づくりが必要です。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12</a:t>
            </a:fld>
            <a:endParaRPr kumimoji="1" lang="ja-JP" altLang="en-US"/>
          </a:p>
        </p:txBody>
      </p:sp>
    </p:spTree>
    <p:extLst>
      <p:ext uri="{BB962C8B-B14F-4D97-AF65-F5344CB8AC3E}">
        <p14:creationId xmlns:p14="http://schemas.microsoft.com/office/powerpoint/2010/main" val="3023545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lang="ja-JP" altLang="en-US" sz="1200" dirty="0">
                <a:solidFill>
                  <a:srgbClr val="231F20"/>
                </a:solidFill>
                <a:latin typeface="+mn-ea"/>
                <a:cs typeface="A-OTF UD新丸ゴ Pr6N R"/>
              </a:rPr>
              <a:t>＜話者メモ＞</a:t>
            </a:r>
            <a:endParaRPr lang="en-US" altLang="ja-JP" sz="1200"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endParaRPr kumimoji="1" lang="en-US" altLang="ja-JP" dirty="0"/>
          </a:p>
          <a:p>
            <a:r>
              <a:rPr kumimoji="1" lang="ja-JP" altLang="en-US" b="1" dirty="0"/>
              <a:t>治療と仕事の両立支援を実現する柔軟な働き方：</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・新型コロナウイルス感染症の影響を受け、多くの企業においてテレワークが浸透してきています。</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・がん患者もテレワークを活用しながら就労している人が多くみられます。</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・柔軟な働き方に関する制度の導入は、治療や経過観察のため、中長期にわたり通院が必要になる場合にも有効であり、治療をしながら仕事を続けられる可能性を高めます。</a:t>
            </a:r>
            <a:endParaRPr lang="ja-JP" altLang="en-US" sz="1200" b="0" dirty="0">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企業における制度や体制は、あらかじめ具体的に誰がどのような手順で対応するのか、個人情報の取扱いを含め、誰と情報共有するのか等関係者の役割や対応手順を整理し、取りまとめておくことが重要です。</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・特に、制度の導入等を行う場合には、就業規則の変更等を行う必要もあるため、準備が大切です。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13</a:t>
            </a:fld>
            <a:endParaRPr kumimoji="1" lang="ja-JP" altLang="en-US"/>
          </a:p>
        </p:txBody>
      </p:sp>
    </p:spTree>
    <p:extLst>
      <p:ext uri="{BB962C8B-B14F-4D97-AF65-F5344CB8AC3E}">
        <p14:creationId xmlns:p14="http://schemas.microsoft.com/office/powerpoint/2010/main" val="3055203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＜話者メモ＞</a:t>
            </a:r>
            <a:endParaRPr lang="en-US" altLang="ja-JP" sz="1200"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5" dirty="0">
                <a:solidFill>
                  <a:srgbClr val="231F20"/>
                </a:solidFill>
                <a:latin typeface="+mn-ea"/>
                <a:cs typeface="A-OTF UD新丸ゴ Pr6N R"/>
              </a:rPr>
              <a:t>経営者：</a:t>
            </a:r>
            <a:endParaRPr lang="en-US" altLang="ja-JP" sz="1200" b="1"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a:t>
            </a:r>
            <a:r>
              <a:rPr lang="ja-JP" altLang="en-US" sz="1200" b="0" spc="-15" dirty="0">
                <a:solidFill>
                  <a:srgbClr val="231F20"/>
                </a:solidFill>
                <a:latin typeface="+mn-ea"/>
                <a:cs typeface="A-OTF UD新丸ゴ Pr6N R"/>
              </a:rPr>
              <a:t>基本方針等により、傷病を抱えた従業員も仲間として一緒に働く姿勢を見せることによって、企業全体としての士気向上へつなげます。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・治療と仕事の両立支援のための措置に対して最終的な決定を下します。</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5" dirty="0">
                <a:solidFill>
                  <a:srgbClr val="231F20"/>
                </a:solidFill>
                <a:latin typeface="+mn-ea"/>
                <a:cs typeface="A-OTF UD新丸ゴ Pr6N R"/>
              </a:rPr>
              <a:t>所属長・上司：</a:t>
            </a:r>
            <a:endParaRPr lang="en-US" altLang="ja-JP" sz="1200" b="1"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a:t>
            </a:r>
            <a:r>
              <a:rPr lang="ja-JP" altLang="en-US" sz="1200" b="0" spc="-15" dirty="0">
                <a:solidFill>
                  <a:srgbClr val="231F20"/>
                </a:solidFill>
                <a:latin typeface="+mn-ea"/>
                <a:cs typeface="A-OTF UD新丸ゴ Pr6N R"/>
              </a:rPr>
              <a:t>適時担当部署につなぐことや、現場において必要な就業上の措置が行われるよう適切なマネジメントを行うことが期待されます。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・がん患者の多くが、職場への報告・相談先</a:t>
            </a:r>
            <a:r>
              <a:rPr lang="ja-JP" altLang="en-US" sz="1200" spc="-15" dirty="0">
                <a:solidFill>
                  <a:srgbClr val="231F20"/>
                </a:solidFill>
                <a:latin typeface="+mn-ea"/>
                <a:cs typeface="A-OTF UD新丸ゴ Pr6N R"/>
              </a:rPr>
              <a:t>として「所属長・上司」を挙げています。</a:t>
            </a: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・従業員から報告・相談があった場合の対応に困らないよう、所属長・上司の役割や対応方法について検討しておくことが必要です。</a:t>
            </a:r>
          </a:p>
          <a:p>
            <a:endParaRPr kumimoji="1" lang="en-US" altLang="ja-JP" dirty="0"/>
          </a:p>
          <a:p>
            <a:r>
              <a:rPr kumimoji="1" lang="ja-JP" altLang="en-US" b="1" dirty="0"/>
              <a:t>人事労務担当者：</a:t>
            </a:r>
            <a:endParaRPr kumimoji="1"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・多くの企業において、治療と仕事の両立支援に関する担当部署</a:t>
            </a:r>
            <a:r>
              <a:rPr lang="ja-JP" altLang="en-US" sz="1200" b="0" spc="-15" dirty="0">
                <a:solidFill>
                  <a:srgbClr val="FF0000"/>
                </a:solidFill>
                <a:latin typeface="+mn-ea"/>
                <a:cs typeface="A-OTF UD新丸ゴ Pr6N R"/>
              </a:rPr>
              <a:t>となります。</a:t>
            </a:r>
            <a:endParaRPr lang="en-US" altLang="ja-JP" sz="1200" b="0" spc="-15" dirty="0">
              <a:solidFill>
                <a:srgbClr val="FF000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・従業員本人や所属長・上司から必要な情報を入手し、具体的な対応策等を検討します。</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・また、所属長や上司が対応に苦慮することがないよう、現場のマネジメントをサポートする役割も担います。</a:t>
            </a:r>
            <a:endParaRPr lang="en-US" altLang="ja-JP" sz="1200" b="0" spc="-15" dirty="0">
              <a:solidFill>
                <a:srgbClr val="231F20"/>
              </a:solidFill>
              <a:latin typeface="+mn-ea"/>
              <a:cs typeface="A-OTF UD新丸ゴ Pr6N R"/>
            </a:endParaRPr>
          </a:p>
          <a:p>
            <a:r>
              <a:rPr lang="ja-JP" altLang="en-US" sz="1200" b="0" spc="-15" dirty="0">
                <a:solidFill>
                  <a:srgbClr val="231F20"/>
                </a:solidFill>
                <a:latin typeface="+mn-ea"/>
                <a:cs typeface="A-OTF UD新丸ゴ Pr6N R"/>
              </a:rPr>
              <a:t>・就業上の措置を検討する上で必要な場合には、従業員の同意のもと、「勤務情報提供書」を発行し、主治医から必要な情報を入手するように努めます。</a:t>
            </a:r>
            <a:endParaRPr lang="en-US" altLang="ja-JP" sz="1200" b="0" spc="-15" dirty="0">
              <a:solidFill>
                <a:srgbClr val="231F20"/>
              </a:solidFill>
              <a:latin typeface="+mn-ea"/>
              <a:cs typeface="A-OTF UD新丸ゴ Pr6N R"/>
            </a:endParaRPr>
          </a:p>
          <a:p>
            <a:endParaRPr kumimoji="1" lang="en-US" altLang="ja-JP" sz="1200" b="0" spc="-15" dirty="0">
              <a:solidFill>
                <a:srgbClr val="231F20"/>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5" dirty="0">
                <a:solidFill>
                  <a:srgbClr val="231F20"/>
                </a:solidFill>
                <a:latin typeface="+mn-ea"/>
                <a:cs typeface="A-OTF UD新丸ゴ Pr6N R"/>
              </a:rPr>
              <a:t>産業保健スタッフ：</a:t>
            </a:r>
            <a:endParaRPr lang="en-US" altLang="ja-JP" sz="1200" b="1"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・産業保健スタッフとは、産業医、保健師、衛生管理者、衛生推進者などを指します。</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・人事労務担当者や事業場外資源などと連携して、両立支援に取り組みます。</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5" dirty="0">
                <a:solidFill>
                  <a:srgbClr val="231F20"/>
                </a:solidFill>
                <a:latin typeface="+mn-ea"/>
                <a:cs typeface="A-OTF UD新丸ゴ Pr6N R"/>
              </a:rPr>
              <a:t>産業医：</a:t>
            </a:r>
            <a:endParaRPr lang="en-US" altLang="ja-JP" sz="1200" b="1"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・産業医は、「従業員本人への支援」、「上司や同僚への支援」、「人事労務担当との連携」、「主治医との連携」において、中心的な役割をはたします。</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・産業医としてがんの症状等を理解できる医療職であることはもちろん、各企業が置かれている事情をしっかりと把握し、医療機関と企業をつなぐ「架け橋」のような役割が期待されます。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・ただし、</a:t>
            </a:r>
            <a:r>
              <a:rPr lang="en-US" altLang="ja-JP" sz="1200" b="0" spc="-15" dirty="0">
                <a:solidFill>
                  <a:srgbClr val="231F20"/>
                </a:solidFill>
                <a:latin typeface="+mn-ea"/>
                <a:cs typeface="A-OTF UD新丸ゴ Pr6N R"/>
              </a:rPr>
              <a:t>50</a:t>
            </a:r>
            <a:r>
              <a:rPr lang="ja-JP" altLang="en-US" sz="1200" b="0" spc="-15" dirty="0">
                <a:solidFill>
                  <a:srgbClr val="231F20"/>
                </a:solidFill>
                <a:latin typeface="+mn-ea"/>
                <a:cs typeface="A-OTF UD新丸ゴ Pr6N R"/>
              </a:rPr>
              <a:t>人未満の事業場には産業医の選任義務がないため、配置されていない企業もあります。</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・その場合、別途産業保健師や看護師、また産業保健総合支援センターに相談することも考えられます。</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5" dirty="0">
                <a:solidFill>
                  <a:srgbClr val="231F20"/>
                </a:solidFill>
                <a:latin typeface="+mn-ea"/>
                <a:cs typeface="A-OTF UD新丸ゴ Pr6N R"/>
              </a:rPr>
              <a:t>衛生管理者：</a:t>
            </a:r>
            <a:endParaRPr lang="en-US" altLang="ja-JP" sz="1200" b="1"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・常時</a:t>
            </a:r>
            <a:r>
              <a:rPr lang="en-US" altLang="ja-JP" sz="1200" b="0" spc="-15" dirty="0">
                <a:solidFill>
                  <a:srgbClr val="231F20"/>
                </a:solidFill>
                <a:latin typeface="+mn-ea"/>
                <a:cs typeface="A-OTF UD新丸ゴ Pr6N R"/>
              </a:rPr>
              <a:t>50</a:t>
            </a:r>
            <a:r>
              <a:rPr lang="ja-JP" altLang="en-US" sz="1200" b="0" spc="-15" dirty="0">
                <a:solidFill>
                  <a:srgbClr val="231F20"/>
                </a:solidFill>
                <a:latin typeface="+mn-ea"/>
                <a:cs typeface="A-OTF UD新丸ゴ Pr6N R"/>
              </a:rPr>
              <a:t>人以上の労働者を使用する事業場では、</a:t>
            </a:r>
            <a:r>
              <a:rPr lang="en-US" altLang="ja-JP" sz="1200" b="0" spc="-15" dirty="0">
                <a:solidFill>
                  <a:srgbClr val="231F20"/>
                </a:solidFill>
                <a:latin typeface="+mn-ea"/>
                <a:cs typeface="A-OTF UD新丸ゴ Pr6N R"/>
              </a:rPr>
              <a:t>1</a:t>
            </a:r>
            <a:r>
              <a:rPr lang="ja-JP" altLang="en-US" sz="1200" b="0" spc="-15" dirty="0">
                <a:solidFill>
                  <a:srgbClr val="231F20"/>
                </a:solidFill>
                <a:latin typeface="+mn-ea"/>
                <a:cs typeface="A-OTF UD新丸ゴ Pr6N R"/>
              </a:rPr>
              <a:t>人以上選任することが義務付けられています。</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・労働衛生に関する知識を備えた専門家です。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a:t>
            </a:r>
            <a:r>
              <a:rPr lang="ja-JP" altLang="en-US" sz="1200" spc="-15" dirty="0">
                <a:solidFill>
                  <a:srgbClr val="231F20"/>
                </a:solidFill>
                <a:latin typeface="+mn-ea"/>
                <a:cs typeface="A-OTF UD新丸ゴ Pr6N R"/>
              </a:rPr>
              <a:t>総務人事労務部門の担当者が資格を取得するケースが多くあります。</a:t>
            </a: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5" dirty="0">
                <a:solidFill>
                  <a:srgbClr val="231F20"/>
                </a:solidFill>
                <a:latin typeface="+mn-ea"/>
                <a:cs typeface="A-OTF UD新丸ゴ Pr6N R"/>
              </a:rPr>
              <a:t>衛生推進者：</a:t>
            </a:r>
            <a:endParaRPr lang="en-US" altLang="ja-JP" sz="1200" b="1"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・中小規模事業場の安全衛生水準の向上を図るため、常時</a:t>
            </a:r>
            <a:r>
              <a:rPr lang="en-US" altLang="ja-JP" sz="1200" b="0" spc="-15" dirty="0">
                <a:solidFill>
                  <a:srgbClr val="231F20"/>
                </a:solidFill>
                <a:latin typeface="+mn-ea"/>
                <a:cs typeface="A-OTF UD新丸ゴ Pr6N R"/>
              </a:rPr>
              <a:t>10</a:t>
            </a:r>
            <a:r>
              <a:rPr lang="ja-JP" altLang="en-US" sz="1200" b="0" spc="-15" dirty="0">
                <a:solidFill>
                  <a:srgbClr val="231F20"/>
                </a:solidFill>
                <a:latin typeface="+mn-ea"/>
                <a:cs typeface="A-OTF UD新丸ゴ Pr6N R"/>
              </a:rPr>
              <a:t>人以上</a:t>
            </a:r>
            <a:r>
              <a:rPr lang="en-US" altLang="ja-JP" sz="1200" b="0" spc="-15" dirty="0">
                <a:solidFill>
                  <a:srgbClr val="231F20"/>
                </a:solidFill>
                <a:latin typeface="+mn-ea"/>
                <a:cs typeface="A-OTF UD新丸ゴ Pr6N R"/>
              </a:rPr>
              <a:t>50</a:t>
            </a:r>
            <a:r>
              <a:rPr lang="ja-JP" altLang="en-US" sz="1200" b="0" spc="-15" dirty="0">
                <a:solidFill>
                  <a:srgbClr val="231F20"/>
                </a:solidFill>
                <a:latin typeface="+mn-ea"/>
                <a:cs typeface="A-OTF UD新丸ゴ Pr6N R"/>
              </a:rPr>
              <a:t>人未満の労働者を使用する事業場では、安全衛生推進者を選任することが必要です。</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・従業員の安全や健康確保などに関わる業務を担当します。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・また、両立支援において衛生推進者は、医療機関からの情報提供を受ける際の連携先としての役割も期待され、従業員の安全と健康ならびにコンプライアンスを守るための業務を担当します。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5" dirty="0">
                <a:solidFill>
                  <a:srgbClr val="231F20"/>
                </a:solidFill>
                <a:latin typeface="+mn-ea"/>
                <a:cs typeface="A-OTF UD新丸ゴ Pr6N R"/>
              </a:rPr>
              <a:t>社会保険労務士：</a:t>
            </a:r>
            <a:endParaRPr lang="en-US" altLang="ja-JP" sz="1200" b="1"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・人事・労務管理の専門家として、企業側、労働者側双方の視点のバランスを保ちながら問題解決の支援をします。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・以下のような内容を社会保険労務士に相談することにより、疾病の治療と仕事の両立支援を図ることができます。</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ー治療と仕事の両立支援に必要な社内制度や法的な面も含めた相談支援</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ー罹患した従業員の経済的な問題を解決するために健康保険・年金等の利用を支援</a:t>
            </a:r>
            <a:endParaRPr lang="en-US" altLang="ja-JP" sz="1200" b="0" spc="-15" dirty="0">
              <a:solidFill>
                <a:srgbClr val="231F20"/>
              </a:solidFill>
              <a:latin typeface="+mn-ea"/>
              <a:cs typeface="A-OTF UD新丸ゴ Pr6N R"/>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5" dirty="0">
                <a:solidFill>
                  <a:srgbClr val="231F20"/>
                </a:solidFill>
                <a:latin typeface="+mn-ea"/>
                <a:cs typeface="A-OTF UD新丸ゴ Pr6N R"/>
              </a:rPr>
              <a:t>主治医：</a:t>
            </a:r>
            <a:endParaRPr lang="en-US" altLang="ja-JP" sz="1200" b="1"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spc="-15" dirty="0">
                <a:solidFill>
                  <a:srgbClr val="231F20"/>
                </a:solidFill>
                <a:latin typeface="+mn-ea"/>
                <a:cs typeface="A-OTF UD新丸ゴ Pr6N R"/>
              </a:rPr>
              <a:t>・従業員の求めに応じ、企業に対して病状を伝えるための「診断書」を発行します。</a:t>
            </a:r>
            <a:endParaRPr lang="en-US" altLang="ja-JP" sz="1200" b="0" i="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spc="-15" dirty="0">
                <a:solidFill>
                  <a:srgbClr val="231F20"/>
                </a:solidFill>
                <a:latin typeface="+mn-ea"/>
                <a:cs typeface="A-OTF UD新丸ゴ Pr6N R"/>
              </a:rPr>
              <a:t>・また、治療と仕事の両立に当たり必要な情報を「主治医意見書」として提供します。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5" dirty="0">
                <a:solidFill>
                  <a:srgbClr val="231F20"/>
                </a:solidFill>
                <a:latin typeface="+mn-ea"/>
                <a:cs typeface="A-OTF UD新丸ゴ Pr6N R"/>
              </a:rPr>
              <a:t>両立支援コーディネーター：</a:t>
            </a:r>
            <a:endParaRPr lang="en-US" altLang="ja-JP" sz="1200" b="1"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・がんに罹患した従業員も含めた様々な支援対象者が治療と仕事を両立できるよう、支援対象者の同意を前提として、医療機関、企業など両立支援に関わる関係者と情報を共有し、調整を行います。</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具体的な役割には、継続的な相談支援を行いつつ、支援対象者の同意を前提として、治療に関する情報や業務に関する情報などを得て、治療や業務の状況に応じた必要な配慮等の情報を整理して本人に提供します。</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・両立支援コーディネーターは、がん診療連携拠点病院等のがん相談支援センターが設置されている医療機関に配置されていることが多いです。</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・まずは、がん相談支援センターに相談してみてください。</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・がん相談支援センターでは、その病院の患者・家族だけでなく、どなたでも利用が可能です。（サポートブック参考資料　参照）</a:t>
            </a:r>
          </a:p>
          <a:p>
            <a:endParaRPr kumimoji="1" lang="en-US" altLang="ja-JP" b="0" dirty="0"/>
          </a:p>
          <a:p>
            <a:r>
              <a:rPr kumimoji="1" lang="ja-JP" altLang="en-US" b="1" dirty="0"/>
              <a:t>社外関係者：</a:t>
            </a:r>
            <a:endParaRPr kumimoji="1" lang="en-US" altLang="ja-JP" b="1" dirty="0"/>
          </a:p>
          <a:p>
            <a:r>
              <a:rPr kumimoji="1" lang="ja-JP" altLang="en-US" b="0" dirty="0"/>
              <a:t>・家族の存在も重要です。</a:t>
            </a:r>
            <a:endParaRPr kumimoji="1"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・従業員の家族は、従業員を支えるキーパーソンであると同時に、様々な悩みも抱えています。</a:t>
            </a:r>
            <a:endParaRPr lang="en-US" altLang="ja-JP" sz="1200" b="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・会社の制度について、家族から相談や問い合わせがあれば対応する企業もあります。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spc="-15" dirty="0">
              <a:solidFill>
                <a:srgbClr val="231F20"/>
              </a:solidFill>
              <a:latin typeface="+mn-ea"/>
              <a:cs typeface="A-OTF UD新丸ゴ Pr6N R"/>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14</a:t>
            </a:fld>
            <a:endParaRPr kumimoji="1" lang="ja-JP" altLang="en-US"/>
          </a:p>
        </p:txBody>
      </p:sp>
    </p:spTree>
    <p:extLst>
      <p:ext uri="{BB962C8B-B14F-4D97-AF65-F5344CB8AC3E}">
        <p14:creationId xmlns:p14="http://schemas.microsoft.com/office/powerpoint/2010/main" val="428702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113665" marR="13970" lvl="1" indent="0">
              <a:lnSpc>
                <a:spcPct val="150000"/>
              </a:lnSpc>
              <a:spcBef>
                <a:spcPts val="1250"/>
              </a:spcBef>
              <a:buClr>
                <a:srgbClr val="F27292"/>
              </a:buClr>
              <a:buSzPct val="88888"/>
              <a:buNone/>
              <a:tabLst>
                <a:tab pos="231775" algn="l"/>
              </a:tabLst>
            </a:pPr>
            <a:r>
              <a:rPr lang="ja-JP" altLang="en-US" sz="1200" spc="-15" dirty="0">
                <a:solidFill>
                  <a:srgbClr val="231F20"/>
                </a:solidFill>
                <a:latin typeface="+mn-ea"/>
                <a:cs typeface="A-OTF UD新丸ゴ Pr6N R"/>
              </a:rPr>
              <a:t>＜話者メモ＞</a:t>
            </a: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r>
              <a:rPr kumimoji="1" lang="ja-JP" altLang="en-US" dirty="0"/>
              <a:t>「一般の同僚・上司向け」</a:t>
            </a:r>
            <a:endParaRPr kumimoji="1" lang="en-US" altLang="ja-JP" dirty="0"/>
          </a:p>
          <a:p>
            <a:endParaRPr lang="en-US" altLang="ja-JP" sz="1200" spc="-15" dirty="0">
              <a:solidFill>
                <a:srgbClr val="231F20"/>
              </a:solidFill>
              <a:latin typeface="+mn-ea"/>
              <a:cs typeface="A-OTF UD新丸ゴ Pr6N R"/>
            </a:endParaRPr>
          </a:p>
          <a:p>
            <a:r>
              <a:rPr lang="ja-JP" altLang="en-US" sz="1200" b="1" spc="-15" dirty="0">
                <a:solidFill>
                  <a:srgbClr val="231F20"/>
                </a:solidFill>
                <a:latin typeface="+mn-ea"/>
                <a:cs typeface="A-OTF UD新丸ゴ Pr6N R"/>
              </a:rPr>
              <a:t>従業員から相談された時に備えて：</a:t>
            </a:r>
            <a:endParaRPr lang="en-US" altLang="ja-JP" sz="1200" b="1" spc="-15" dirty="0">
              <a:solidFill>
                <a:srgbClr val="231F20"/>
              </a:solidFill>
              <a:latin typeface="+mn-ea"/>
              <a:cs typeface="A-OTF UD新丸ゴ Pr6N R"/>
            </a:endParaRPr>
          </a:p>
          <a:p>
            <a:r>
              <a:rPr lang="ja-JP" altLang="en-US" sz="1200" spc="-15" dirty="0">
                <a:solidFill>
                  <a:srgbClr val="231F20"/>
                </a:solidFill>
                <a:latin typeface="+mn-ea"/>
                <a:cs typeface="A-OTF UD新丸ゴ Pr6N R"/>
              </a:rPr>
              <a:t>・「がん」と診断された従業員は治療やお金、仕事・復職への不安が強く、中には焦って「仕事を辞めなくてはいけない」と考えてしまう人もいます。</a:t>
            </a:r>
            <a:endParaRPr lang="en-US" altLang="ja-JP" sz="1200" spc="-15" dirty="0">
              <a:solidFill>
                <a:srgbClr val="231F20"/>
              </a:solidFill>
              <a:latin typeface="+mn-ea"/>
              <a:cs typeface="A-OTF UD新丸ゴ Pr6N R"/>
            </a:endParaRPr>
          </a:p>
          <a:p>
            <a:r>
              <a:rPr lang="ja-JP" altLang="en-US" sz="1200" spc="-15" dirty="0">
                <a:solidFill>
                  <a:srgbClr val="231F20"/>
                </a:solidFill>
                <a:latin typeface="+mn-ea"/>
                <a:cs typeface="A-OTF UD新丸ゴ Pr6N R"/>
              </a:rPr>
              <a:t>・お見舞いの言葉をかけたうえで、両立支援に関する企業の基本方針等（会社としてサポートできること）を伝え、従業員自身の意向を確認することが重要です。</a:t>
            </a:r>
            <a:endParaRPr lang="en-US" altLang="ja-JP" sz="1200" spc="-15" dirty="0">
              <a:solidFill>
                <a:srgbClr val="231F20"/>
              </a:solidFill>
              <a:latin typeface="+mn-ea"/>
              <a:cs typeface="A-OTF UD新丸ゴ Pr6N R"/>
            </a:endParaRPr>
          </a:p>
          <a:p>
            <a:r>
              <a:rPr lang="ja-JP" altLang="en-US" sz="1200" spc="-15" dirty="0">
                <a:solidFill>
                  <a:srgbClr val="231F20"/>
                </a:solidFill>
                <a:latin typeface="+mn-ea"/>
                <a:cs typeface="A-OTF UD新丸ゴ Pr6N R"/>
              </a:rPr>
              <a:t>・また、治療と仕事の両立に当たり利用できる休暇・休業制度について十分に把握していない従業員も多く、企業側から、年次有給休暇の残日数、その他利用できる制度等に関する情報を伝えていきましょう。</a:t>
            </a:r>
            <a:endParaRPr lang="en-US" altLang="ja-JP" sz="1200" spc="-15" dirty="0">
              <a:solidFill>
                <a:srgbClr val="231F20"/>
              </a:solidFill>
              <a:latin typeface="+mn-ea"/>
              <a:cs typeface="A-OTF UD新丸ゴ Pr6N R"/>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15</a:t>
            </a:fld>
            <a:endParaRPr kumimoji="1" lang="ja-JP" altLang="en-US"/>
          </a:p>
        </p:txBody>
      </p:sp>
    </p:spTree>
    <p:extLst>
      <p:ext uri="{BB962C8B-B14F-4D97-AF65-F5344CB8AC3E}">
        <p14:creationId xmlns:p14="http://schemas.microsoft.com/office/powerpoint/2010/main" val="1793457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grpSp>
        <p:nvGrpSpPr>
          <p:cNvPr id="12" name="object 2">
            <a:extLst>
              <a:ext uri="{FF2B5EF4-FFF2-40B4-BE49-F238E27FC236}">
                <a16:creationId xmlns:a16="http://schemas.microsoft.com/office/drawing/2014/main" id="{0AE1957E-8AD6-B30B-FB0B-CA7BEE7AC00E}"/>
              </a:ext>
            </a:extLst>
          </p:cNvPr>
          <p:cNvGrpSpPr/>
          <p:nvPr userDrawn="1"/>
        </p:nvGrpSpPr>
        <p:grpSpPr>
          <a:xfrm>
            <a:off x="11584" y="12220"/>
            <a:ext cx="12180993" cy="6845934"/>
            <a:chOff x="8686" y="12220"/>
            <a:chExt cx="9135745" cy="6845934"/>
          </a:xfrm>
        </p:grpSpPr>
        <p:pic>
          <p:nvPicPr>
            <p:cNvPr id="13" name="object 3">
              <a:extLst>
                <a:ext uri="{FF2B5EF4-FFF2-40B4-BE49-F238E27FC236}">
                  <a16:creationId xmlns:a16="http://schemas.microsoft.com/office/drawing/2014/main" id="{A061BAA5-4931-D8DB-D606-B71066FD11AC}"/>
                </a:ext>
              </a:extLst>
            </p:cNvPr>
            <p:cNvPicPr/>
            <p:nvPr/>
          </p:nvPicPr>
          <p:blipFill>
            <a:blip r:embed="rId2" cstate="print"/>
            <a:stretch>
              <a:fillRect/>
            </a:stretch>
          </p:blipFill>
          <p:spPr>
            <a:xfrm>
              <a:off x="18771" y="12220"/>
              <a:ext cx="9125228" cy="6845779"/>
            </a:xfrm>
            <a:prstGeom prst="rect">
              <a:avLst/>
            </a:prstGeom>
          </p:spPr>
        </p:pic>
        <p:sp>
          <p:nvSpPr>
            <p:cNvPr id="16" name="object 4">
              <a:extLst>
                <a:ext uri="{FF2B5EF4-FFF2-40B4-BE49-F238E27FC236}">
                  <a16:creationId xmlns:a16="http://schemas.microsoft.com/office/drawing/2014/main" id="{D057DA5C-6A05-6838-9AAD-1F8CE507F7CF}"/>
                </a:ext>
              </a:extLst>
            </p:cNvPr>
            <p:cNvSpPr/>
            <p:nvPr/>
          </p:nvSpPr>
          <p:spPr>
            <a:xfrm>
              <a:off x="8686" y="708659"/>
              <a:ext cx="1701800" cy="401955"/>
            </a:xfrm>
            <a:custGeom>
              <a:avLst/>
              <a:gdLst/>
              <a:ahLst/>
              <a:cxnLst/>
              <a:rect l="l" t="t" r="r" b="b"/>
              <a:pathLst>
                <a:path w="1701800" h="401955">
                  <a:moveTo>
                    <a:pt x="1701596" y="0"/>
                  </a:moveTo>
                  <a:lnTo>
                    <a:pt x="0" y="0"/>
                  </a:lnTo>
                  <a:lnTo>
                    <a:pt x="0" y="401701"/>
                  </a:lnTo>
                  <a:lnTo>
                    <a:pt x="1701596" y="401701"/>
                  </a:lnTo>
                  <a:lnTo>
                    <a:pt x="1598231" y="200850"/>
                  </a:lnTo>
                  <a:lnTo>
                    <a:pt x="1701596" y="0"/>
                  </a:lnTo>
                  <a:close/>
                </a:path>
              </a:pathLst>
            </a:custGeom>
            <a:solidFill>
              <a:srgbClr val="F27292"/>
            </a:solidFill>
          </p:spPr>
          <p:txBody>
            <a:bodyPr wrap="square" lIns="0" tIns="0" rIns="0" bIns="0" rtlCol="0"/>
            <a:lstStyle/>
            <a:p>
              <a:endParaRPr sz="1800"/>
            </a:p>
          </p:txBody>
        </p:sp>
      </p:grpSp>
      <p:sp>
        <p:nvSpPr>
          <p:cNvPr id="14" name="object 5">
            <a:extLst>
              <a:ext uri="{FF2B5EF4-FFF2-40B4-BE49-F238E27FC236}">
                <a16:creationId xmlns:a16="http://schemas.microsoft.com/office/drawing/2014/main" id="{FB8C73B5-90F7-4C65-5648-00E347C3DD9C}"/>
              </a:ext>
            </a:extLst>
          </p:cNvPr>
          <p:cNvSpPr txBox="1">
            <a:spLocks/>
          </p:cNvSpPr>
          <p:nvPr userDrawn="1"/>
        </p:nvSpPr>
        <p:spPr>
          <a:xfrm>
            <a:off x="-440948" y="728023"/>
            <a:ext cx="231045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Ⅰ</a:t>
            </a:r>
            <a:r>
              <a:rPr lang="en-US" sz="1900" spc="355" dirty="0">
                <a:solidFill>
                  <a:schemeClr val="bg1"/>
                </a:solidFill>
                <a:latin typeface="A-OTF リュウミン Pr6N M-KL"/>
                <a:cs typeface="A-OTF リュウミン Pr6N M-KL"/>
              </a:rPr>
              <a:t> </a:t>
            </a:r>
            <a:r>
              <a:rPr lang="ja-JP" altLang="en-US" sz="1650" spc="345" baseline="2525" dirty="0">
                <a:solidFill>
                  <a:schemeClr val="bg1"/>
                </a:solidFill>
              </a:rPr>
              <a:t>基礎</a:t>
            </a:r>
            <a:r>
              <a:rPr lang="ja-JP" altLang="en-US" sz="1650" spc="-75" baseline="2525" dirty="0">
                <a:solidFill>
                  <a:schemeClr val="bg1"/>
                </a:solidFill>
              </a:rPr>
              <a:t>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sp>
        <p:nvSpPr>
          <p:cNvPr id="10" name="スライド番号プレースホルダー 8">
            <a:extLst>
              <a:ext uri="{FF2B5EF4-FFF2-40B4-BE49-F238E27FC236}">
                <a16:creationId xmlns:a16="http://schemas.microsoft.com/office/drawing/2014/main" id="{8A3FC20F-ABF5-FC8C-B9DB-DE58498859DB}"/>
              </a:ext>
            </a:extLst>
          </p:cNvPr>
          <p:cNvSpPr txBox="1">
            <a:spLocks/>
          </p:cNvSpPr>
          <p:nvPr userDrawn="1"/>
        </p:nvSpPr>
        <p:spPr>
          <a:xfrm>
            <a:off x="9214043" y="623628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F21505-B5F4-4C6B-81CF-9789CB57FD89}" type="slidenum">
              <a:rPr kumimoji="1" lang="ja-JP" altLang="en-US" sz="1200" smtClean="0"/>
              <a:pPr/>
              <a:t>‹#›</a:t>
            </a:fld>
            <a:endParaRPr kumimoji="1" lang="ja-JP" altLang="en-US" sz="1200"/>
          </a:p>
        </p:txBody>
      </p:sp>
    </p:spTree>
    <p:extLst>
      <p:ext uri="{BB962C8B-B14F-4D97-AF65-F5344CB8AC3E}">
        <p14:creationId xmlns:p14="http://schemas.microsoft.com/office/powerpoint/2010/main" val="327632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82476D64-DBE0-005D-E3ED-0274D32B7F7D}"/>
              </a:ext>
            </a:extLst>
          </p:cNvPr>
          <p:cNvGrpSpPr/>
          <p:nvPr userDrawn="1"/>
        </p:nvGrpSpPr>
        <p:grpSpPr>
          <a:xfrm>
            <a:off x="11009" y="12066"/>
            <a:ext cx="12180417" cy="6845779"/>
            <a:chOff x="8686" y="12220"/>
            <a:chExt cx="9135313" cy="6845779"/>
          </a:xfrm>
        </p:grpSpPr>
        <p:pic>
          <p:nvPicPr>
            <p:cNvPr id="3" name="object 3">
              <a:extLst>
                <a:ext uri="{FF2B5EF4-FFF2-40B4-BE49-F238E27FC236}">
                  <a16:creationId xmlns:a16="http://schemas.microsoft.com/office/drawing/2014/main" id="{6B457DA8-2110-FDA4-BF86-5DD8F7316A81}"/>
                </a:ext>
              </a:extLst>
            </p:cNvPr>
            <p:cNvPicPr/>
            <p:nvPr/>
          </p:nvPicPr>
          <p:blipFill>
            <a:blip r:embed="rId2" cstate="print"/>
            <a:stretch>
              <a:fillRect/>
            </a:stretch>
          </p:blipFill>
          <p:spPr>
            <a:xfrm>
              <a:off x="18771" y="12220"/>
              <a:ext cx="9125228" cy="6845779"/>
            </a:xfrm>
            <a:prstGeom prst="rect">
              <a:avLst/>
            </a:prstGeom>
          </p:spPr>
        </p:pic>
        <p:sp>
          <p:nvSpPr>
            <p:cNvPr id="4" name="object 4">
              <a:extLst>
                <a:ext uri="{FF2B5EF4-FFF2-40B4-BE49-F238E27FC236}">
                  <a16:creationId xmlns:a16="http://schemas.microsoft.com/office/drawing/2014/main" id="{ACB30B1C-E212-3687-0F93-87BDC431A05C}"/>
                </a:ext>
              </a:extLst>
            </p:cNvPr>
            <p:cNvSpPr/>
            <p:nvPr/>
          </p:nvSpPr>
          <p:spPr>
            <a:xfrm>
              <a:off x="8686" y="708659"/>
              <a:ext cx="1701800" cy="401955"/>
            </a:xfrm>
            <a:custGeom>
              <a:avLst/>
              <a:gdLst/>
              <a:ahLst/>
              <a:cxnLst/>
              <a:rect l="l" t="t" r="r" b="b"/>
              <a:pathLst>
                <a:path w="1701800" h="401955">
                  <a:moveTo>
                    <a:pt x="1701596" y="0"/>
                  </a:moveTo>
                  <a:lnTo>
                    <a:pt x="0" y="0"/>
                  </a:lnTo>
                  <a:lnTo>
                    <a:pt x="0" y="401701"/>
                  </a:lnTo>
                  <a:lnTo>
                    <a:pt x="1701596" y="401701"/>
                  </a:lnTo>
                  <a:lnTo>
                    <a:pt x="1598231" y="200850"/>
                  </a:lnTo>
                  <a:lnTo>
                    <a:pt x="1701596" y="0"/>
                  </a:lnTo>
                  <a:close/>
                </a:path>
              </a:pathLst>
            </a:custGeom>
            <a:solidFill>
              <a:srgbClr val="80C342"/>
            </a:solidFill>
          </p:spPr>
          <p:txBody>
            <a:bodyPr wrap="square" lIns="0" tIns="0" rIns="0" bIns="0" rtlCol="0"/>
            <a:lstStyle/>
            <a:p>
              <a:endParaRPr sz="1800"/>
            </a:p>
          </p:txBody>
        </p:sp>
      </p:grpSp>
      <p:sp>
        <p:nvSpPr>
          <p:cNvPr id="14" name="object 5">
            <a:extLst>
              <a:ext uri="{FF2B5EF4-FFF2-40B4-BE49-F238E27FC236}">
                <a16:creationId xmlns:a16="http://schemas.microsoft.com/office/drawing/2014/main" id="{FB8C73B5-90F7-4C65-5648-00E347C3DD9C}"/>
              </a:ext>
            </a:extLst>
          </p:cNvPr>
          <p:cNvSpPr txBox="1">
            <a:spLocks/>
          </p:cNvSpPr>
          <p:nvPr userDrawn="1"/>
        </p:nvSpPr>
        <p:spPr>
          <a:xfrm>
            <a:off x="-440948" y="728023"/>
            <a:ext cx="231045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Ⅱ</a:t>
            </a:r>
            <a:r>
              <a:rPr lang="en-US" sz="1900" spc="355" dirty="0">
                <a:solidFill>
                  <a:schemeClr val="bg1"/>
                </a:solidFill>
                <a:latin typeface="A-OTF リュウミン Pr6N M-KL"/>
                <a:cs typeface="A-OTF リュウミン Pr6N M-KL"/>
              </a:rPr>
              <a:t> </a:t>
            </a:r>
            <a:r>
              <a:rPr lang="ja-JP" altLang="en-US" sz="1650" spc="345" baseline="2525" dirty="0">
                <a:solidFill>
                  <a:schemeClr val="bg1"/>
                </a:solidFill>
              </a:rPr>
              <a:t>実践</a:t>
            </a:r>
            <a:r>
              <a:rPr lang="ja-JP" altLang="en-US" sz="1650" spc="-75" baseline="2525" dirty="0">
                <a:solidFill>
                  <a:schemeClr val="bg1"/>
                </a:solidFill>
              </a:rPr>
              <a:t>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sp>
        <p:nvSpPr>
          <p:cNvPr id="10" name="スライド番号プレースホルダー 8">
            <a:extLst>
              <a:ext uri="{FF2B5EF4-FFF2-40B4-BE49-F238E27FC236}">
                <a16:creationId xmlns:a16="http://schemas.microsoft.com/office/drawing/2014/main" id="{8A3FC20F-ABF5-FC8C-B9DB-DE58498859DB}"/>
              </a:ext>
            </a:extLst>
          </p:cNvPr>
          <p:cNvSpPr txBox="1">
            <a:spLocks/>
          </p:cNvSpPr>
          <p:nvPr userDrawn="1"/>
        </p:nvSpPr>
        <p:spPr>
          <a:xfrm>
            <a:off x="9214043" y="623628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F21505-B5F4-4C6B-81CF-9789CB57FD89}" type="slidenum">
              <a:rPr kumimoji="1" lang="ja-JP" altLang="en-US" sz="1200" smtClean="0"/>
              <a:pPr/>
              <a:t>‹#›</a:t>
            </a:fld>
            <a:endParaRPr kumimoji="1" lang="ja-JP" altLang="en-US" sz="1200"/>
          </a:p>
        </p:txBody>
      </p:sp>
    </p:spTree>
    <p:extLst>
      <p:ext uri="{BB962C8B-B14F-4D97-AF65-F5344CB8AC3E}">
        <p14:creationId xmlns:p14="http://schemas.microsoft.com/office/powerpoint/2010/main" val="91393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7275A903-B554-E531-3295-F2455ED55B8B}"/>
              </a:ext>
            </a:extLst>
          </p:cNvPr>
          <p:cNvGrpSpPr/>
          <p:nvPr userDrawn="1"/>
        </p:nvGrpSpPr>
        <p:grpSpPr>
          <a:xfrm>
            <a:off x="5791" y="12220"/>
            <a:ext cx="12186920" cy="6845934"/>
            <a:chOff x="4343" y="12220"/>
            <a:chExt cx="9140190" cy="6845934"/>
          </a:xfrm>
        </p:grpSpPr>
        <p:pic>
          <p:nvPicPr>
            <p:cNvPr id="7" name="object 3">
              <a:extLst>
                <a:ext uri="{FF2B5EF4-FFF2-40B4-BE49-F238E27FC236}">
                  <a16:creationId xmlns:a16="http://schemas.microsoft.com/office/drawing/2014/main" id="{ED8075FE-553E-142A-E061-AFA01F2C5C63}"/>
                </a:ext>
              </a:extLst>
            </p:cNvPr>
            <p:cNvPicPr/>
            <p:nvPr/>
          </p:nvPicPr>
          <p:blipFill>
            <a:blip r:embed="rId2" cstate="print"/>
            <a:stretch>
              <a:fillRect/>
            </a:stretch>
          </p:blipFill>
          <p:spPr>
            <a:xfrm>
              <a:off x="18771" y="12220"/>
              <a:ext cx="9125228" cy="6845779"/>
            </a:xfrm>
            <a:prstGeom prst="rect">
              <a:avLst/>
            </a:prstGeom>
          </p:spPr>
        </p:pic>
        <p:sp>
          <p:nvSpPr>
            <p:cNvPr id="8" name="object 4">
              <a:extLst>
                <a:ext uri="{FF2B5EF4-FFF2-40B4-BE49-F238E27FC236}">
                  <a16:creationId xmlns:a16="http://schemas.microsoft.com/office/drawing/2014/main" id="{2ECA0A1B-5078-8CDF-CB4E-4CC519365D3C}"/>
                </a:ext>
              </a:extLst>
            </p:cNvPr>
            <p:cNvSpPr/>
            <p:nvPr/>
          </p:nvSpPr>
          <p:spPr>
            <a:xfrm>
              <a:off x="4343" y="708659"/>
              <a:ext cx="1706245" cy="401955"/>
            </a:xfrm>
            <a:custGeom>
              <a:avLst/>
              <a:gdLst/>
              <a:ahLst/>
              <a:cxnLst/>
              <a:rect l="l" t="t" r="r" b="b"/>
              <a:pathLst>
                <a:path w="1706245" h="401955">
                  <a:moveTo>
                    <a:pt x="1705940" y="0"/>
                  </a:moveTo>
                  <a:lnTo>
                    <a:pt x="0" y="0"/>
                  </a:lnTo>
                  <a:lnTo>
                    <a:pt x="0" y="401701"/>
                  </a:lnTo>
                  <a:lnTo>
                    <a:pt x="1705940" y="401701"/>
                  </a:lnTo>
                  <a:lnTo>
                    <a:pt x="1602574" y="200850"/>
                  </a:lnTo>
                  <a:lnTo>
                    <a:pt x="1705940" y="0"/>
                  </a:lnTo>
                  <a:close/>
                </a:path>
              </a:pathLst>
            </a:custGeom>
            <a:solidFill>
              <a:srgbClr val="6993CC"/>
            </a:solidFill>
          </p:spPr>
          <p:txBody>
            <a:bodyPr wrap="square" lIns="0" tIns="0" rIns="0" bIns="0" rtlCol="0"/>
            <a:lstStyle/>
            <a:p>
              <a:endParaRPr sz="1800"/>
            </a:p>
          </p:txBody>
        </p:sp>
      </p:grpSp>
      <p:sp>
        <p:nvSpPr>
          <p:cNvPr id="14" name="object 5">
            <a:extLst>
              <a:ext uri="{FF2B5EF4-FFF2-40B4-BE49-F238E27FC236}">
                <a16:creationId xmlns:a16="http://schemas.microsoft.com/office/drawing/2014/main" id="{FB8C73B5-90F7-4C65-5648-00E347C3DD9C}"/>
              </a:ext>
            </a:extLst>
          </p:cNvPr>
          <p:cNvSpPr txBox="1">
            <a:spLocks/>
          </p:cNvSpPr>
          <p:nvPr userDrawn="1"/>
        </p:nvSpPr>
        <p:spPr>
          <a:xfrm>
            <a:off x="-425081" y="728023"/>
            <a:ext cx="286241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Ⅲ</a:t>
            </a:r>
            <a:r>
              <a:rPr lang="en-US" sz="1900" spc="355" dirty="0">
                <a:solidFill>
                  <a:schemeClr val="bg1"/>
                </a:solidFill>
                <a:latin typeface="A-OTF リュウミン Pr6N M-KL"/>
                <a:cs typeface="A-OTF リュウミン Pr6N M-KL"/>
              </a:rPr>
              <a:t> </a:t>
            </a:r>
            <a:r>
              <a:rPr lang="ja-JP" altLang="en-US" sz="1650" spc="-75" baseline="2525" dirty="0">
                <a:solidFill>
                  <a:schemeClr val="bg1"/>
                </a:solidFill>
              </a:rPr>
              <a:t>参考資料編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sp>
        <p:nvSpPr>
          <p:cNvPr id="10" name="スライド番号プレースホルダー 8">
            <a:extLst>
              <a:ext uri="{FF2B5EF4-FFF2-40B4-BE49-F238E27FC236}">
                <a16:creationId xmlns:a16="http://schemas.microsoft.com/office/drawing/2014/main" id="{DD4C3C84-6815-2A04-DA46-88B421F2FB0D}"/>
              </a:ext>
            </a:extLst>
          </p:cNvPr>
          <p:cNvSpPr txBox="1">
            <a:spLocks/>
          </p:cNvSpPr>
          <p:nvPr userDrawn="1"/>
        </p:nvSpPr>
        <p:spPr>
          <a:xfrm>
            <a:off x="9214043" y="623628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F21505-B5F4-4C6B-81CF-9789CB57FD89}" type="slidenum">
              <a:rPr kumimoji="1" lang="ja-JP" altLang="en-US" sz="1200" smtClean="0"/>
              <a:pPr/>
              <a:t>‹#›</a:t>
            </a:fld>
            <a:endParaRPr kumimoji="1" lang="ja-JP" altLang="en-US" sz="1200" dirty="0"/>
          </a:p>
        </p:txBody>
      </p:sp>
    </p:spTree>
    <p:extLst>
      <p:ext uri="{BB962C8B-B14F-4D97-AF65-F5344CB8AC3E}">
        <p14:creationId xmlns:p14="http://schemas.microsoft.com/office/powerpoint/2010/main" val="58314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スライド番号プレースホルダー 8">
            <a:extLst>
              <a:ext uri="{FF2B5EF4-FFF2-40B4-BE49-F238E27FC236}">
                <a16:creationId xmlns:a16="http://schemas.microsoft.com/office/drawing/2014/main" id="{9470B55B-E096-BE1C-F70D-4D85EE6A609D}"/>
              </a:ext>
            </a:extLst>
          </p:cNvPr>
          <p:cNvSpPr txBox="1">
            <a:spLocks/>
          </p:cNvSpPr>
          <p:nvPr userDrawn="1"/>
        </p:nvSpPr>
        <p:spPr>
          <a:xfrm>
            <a:off x="9214043" y="623628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F21505-B5F4-4C6B-81CF-9789CB57FD89}" type="slidenum">
              <a:rPr kumimoji="1" lang="ja-JP" altLang="en-US" sz="1200" smtClean="0"/>
              <a:pPr/>
              <a:t>‹#›</a:t>
            </a:fld>
            <a:endParaRPr kumimoji="1" lang="ja-JP" altLang="en-US" sz="1200"/>
          </a:p>
        </p:txBody>
      </p:sp>
      <p:sp>
        <p:nvSpPr>
          <p:cNvPr id="11" name="object 5">
            <a:extLst>
              <a:ext uri="{FF2B5EF4-FFF2-40B4-BE49-F238E27FC236}">
                <a16:creationId xmlns:a16="http://schemas.microsoft.com/office/drawing/2014/main" id="{E2EDCBE4-896C-D975-ABA2-85A501B34EE5}"/>
              </a:ext>
            </a:extLst>
          </p:cNvPr>
          <p:cNvSpPr txBox="1">
            <a:spLocks/>
          </p:cNvSpPr>
          <p:nvPr userDrawn="1"/>
        </p:nvSpPr>
        <p:spPr>
          <a:xfrm>
            <a:off x="-367058" y="755732"/>
            <a:ext cx="231045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Ⅰ</a:t>
            </a:r>
            <a:r>
              <a:rPr lang="en-US" sz="1900" spc="355" dirty="0">
                <a:solidFill>
                  <a:schemeClr val="bg1"/>
                </a:solidFill>
                <a:latin typeface="A-OTF リュウミン Pr6N M-KL"/>
                <a:cs typeface="A-OTF リュウミン Pr6N M-KL"/>
              </a:rPr>
              <a:t> </a:t>
            </a:r>
            <a:r>
              <a:rPr lang="ja-JP" altLang="en-US" sz="1650" spc="345" baseline="2525" dirty="0">
                <a:solidFill>
                  <a:schemeClr val="bg1"/>
                </a:solidFill>
              </a:rPr>
              <a:t>基礎</a:t>
            </a:r>
            <a:r>
              <a:rPr lang="ja-JP" altLang="en-US" sz="1650" spc="-75" baseline="2525" dirty="0">
                <a:solidFill>
                  <a:schemeClr val="bg1"/>
                </a:solidFill>
              </a:rPr>
              <a:t>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spTree>
    <p:extLst>
      <p:ext uri="{BB962C8B-B14F-4D97-AF65-F5344CB8AC3E}">
        <p14:creationId xmlns:p14="http://schemas.microsoft.com/office/powerpoint/2010/main" val="1001822516"/>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5"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3">
            <a:extLst>
              <a:ext uri="{FF2B5EF4-FFF2-40B4-BE49-F238E27FC236}">
                <a16:creationId xmlns:a16="http://schemas.microsoft.com/office/drawing/2014/main" id="{22E17552-9C0B-5BAD-04E1-A26CE632EE09}"/>
              </a:ext>
            </a:extLst>
          </p:cNvPr>
          <p:cNvSpPr txBox="1"/>
          <p:nvPr/>
        </p:nvSpPr>
        <p:spPr>
          <a:xfrm>
            <a:off x="2197817" y="823899"/>
            <a:ext cx="7796366" cy="320601"/>
          </a:xfrm>
          <a:prstGeom prst="rect">
            <a:avLst/>
          </a:prstGeom>
        </p:spPr>
        <p:txBody>
          <a:bodyPr vert="horz" wrap="square" lIns="0" tIns="12700" rIns="0" bIns="0" rtlCol="0">
            <a:spAutoFit/>
          </a:bodyPr>
          <a:lstStyle/>
          <a:p>
            <a:pPr marL="12700" algn="ctr">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「がん患者の治療と仕事の流れには様々なケースがあり得ます</a:t>
            </a:r>
            <a:r>
              <a:rPr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grpSp>
        <p:nvGrpSpPr>
          <p:cNvPr id="13" name="グループ化 12">
            <a:extLst>
              <a:ext uri="{FF2B5EF4-FFF2-40B4-BE49-F238E27FC236}">
                <a16:creationId xmlns:a16="http://schemas.microsoft.com/office/drawing/2014/main" id="{F90BCD58-AB9A-06EC-AB5F-E010DB65A235}"/>
              </a:ext>
            </a:extLst>
          </p:cNvPr>
          <p:cNvGrpSpPr/>
          <p:nvPr/>
        </p:nvGrpSpPr>
        <p:grpSpPr>
          <a:xfrm>
            <a:off x="3205419" y="1285564"/>
            <a:ext cx="5234345" cy="307777"/>
            <a:chOff x="3431570" y="6526514"/>
            <a:chExt cx="5234345" cy="307777"/>
          </a:xfrm>
        </p:grpSpPr>
        <p:grpSp>
          <p:nvGrpSpPr>
            <p:cNvPr id="3" name="グループ化 2">
              <a:extLst>
                <a:ext uri="{FF2B5EF4-FFF2-40B4-BE49-F238E27FC236}">
                  <a16:creationId xmlns:a16="http://schemas.microsoft.com/office/drawing/2014/main" id="{307D6E46-CA44-CAEE-2858-C96383DF9B92}"/>
                </a:ext>
              </a:extLst>
            </p:cNvPr>
            <p:cNvGrpSpPr/>
            <p:nvPr/>
          </p:nvGrpSpPr>
          <p:grpSpPr>
            <a:xfrm>
              <a:off x="3431570" y="6539243"/>
              <a:ext cx="5127697" cy="246221"/>
              <a:chOff x="1156561" y="3932522"/>
              <a:chExt cx="5127697" cy="246221"/>
            </a:xfrm>
          </p:grpSpPr>
          <p:sp>
            <p:nvSpPr>
              <p:cNvPr id="4" name="object 28">
                <a:extLst>
                  <a:ext uri="{FF2B5EF4-FFF2-40B4-BE49-F238E27FC236}">
                    <a16:creationId xmlns:a16="http://schemas.microsoft.com/office/drawing/2014/main" id="{D0CA8AD2-C4E9-A681-01BA-B8EC000A9B27}"/>
                  </a:ext>
                </a:extLst>
              </p:cNvPr>
              <p:cNvSpPr/>
              <p:nvPr/>
            </p:nvSpPr>
            <p:spPr>
              <a:xfrm>
                <a:off x="1156561" y="3941487"/>
                <a:ext cx="821612" cy="237255"/>
              </a:xfrm>
              <a:custGeom>
                <a:avLst/>
                <a:gdLst/>
                <a:ahLst/>
                <a:cxnLst/>
                <a:rect l="l" t="t" r="r" b="b"/>
                <a:pathLst>
                  <a:path w="445135" h="243204">
                    <a:moveTo>
                      <a:pt x="372922" y="0"/>
                    </a:moveTo>
                    <a:lnTo>
                      <a:pt x="71996" y="0"/>
                    </a:lnTo>
                    <a:lnTo>
                      <a:pt x="44041" y="5680"/>
                    </a:lnTo>
                    <a:lnTo>
                      <a:pt x="21148" y="21148"/>
                    </a:lnTo>
                    <a:lnTo>
                      <a:pt x="5680" y="44041"/>
                    </a:lnTo>
                    <a:lnTo>
                      <a:pt x="0" y="71996"/>
                    </a:lnTo>
                    <a:lnTo>
                      <a:pt x="0" y="171081"/>
                    </a:lnTo>
                    <a:lnTo>
                      <a:pt x="5680" y="199036"/>
                    </a:lnTo>
                    <a:lnTo>
                      <a:pt x="21148" y="221929"/>
                    </a:lnTo>
                    <a:lnTo>
                      <a:pt x="44041" y="237397"/>
                    </a:lnTo>
                    <a:lnTo>
                      <a:pt x="71996" y="243078"/>
                    </a:lnTo>
                    <a:lnTo>
                      <a:pt x="372922" y="243078"/>
                    </a:lnTo>
                    <a:lnTo>
                      <a:pt x="400877" y="237397"/>
                    </a:lnTo>
                    <a:lnTo>
                      <a:pt x="423770" y="221929"/>
                    </a:lnTo>
                    <a:lnTo>
                      <a:pt x="439238" y="199036"/>
                    </a:lnTo>
                    <a:lnTo>
                      <a:pt x="444919" y="171081"/>
                    </a:lnTo>
                    <a:lnTo>
                      <a:pt x="444919" y="71996"/>
                    </a:lnTo>
                    <a:lnTo>
                      <a:pt x="439238" y="44041"/>
                    </a:lnTo>
                    <a:lnTo>
                      <a:pt x="423770" y="21148"/>
                    </a:lnTo>
                    <a:lnTo>
                      <a:pt x="400877" y="5680"/>
                    </a:lnTo>
                    <a:lnTo>
                      <a:pt x="372922" y="0"/>
                    </a:lnTo>
                    <a:close/>
                  </a:path>
                </a:pathLst>
              </a:custGeom>
              <a:solidFill>
                <a:srgbClr val="D6E6A6"/>
              </a:solidFill>
            </p:spPr>
            <p:txBody>
              <a:bodyPr wrap="square" lIns="0" tIns="0" rIns="0" bIns="0" rtlCol="0" anchor="ctr"/>
              <a:lstStyle/>
              <a:p>
                <a:pPr algn="ctr"/>
                <a:r>
                  <a:rPr lang="ja-JP" altLang="en-US" sz="1400" dirty="0">
                    <a:latin typeface="メイリオ" panose="020B0604030504040204" pitchFamily="50" charset="-128"/>
                    <a:ea typeface="メイリオ" panose="020B0604030504040204" pitchFamily="50" charset="-128"/>
                  </a:rPr>
                  <a:t>図表</a:t>
                </a:r>
                <a:r>
                  <a:rPr lang="en-US" altLang="ja-JP" sz="1400" dirty="0">
                    <a:latin typeface="メイリオ" panose="020B0604030504040204" pitchFamily="50" charset="-128"/>
                    <a:ea typeface="メイリオ" panose="020B0604030504040204" pitchFamily="50" charset="-128"/>
                  </a:rPr>
                  <a:t>5</a:t>
                </a:r>
                <a:endParaRPr sz="1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EA6DAFE-49BC-8EB8-C7D1-50EC5AECE305}"/>
                  </a:ext>
                </a:extLst>
              </p:cNvPr>
              <p:cNvSpPr txBox="1"/>
              <p:nvPr/>
            </p:nvSpPr>
            <p:spPr>
              <a:xfrm>
                <a:off x="1978171" y="3932522"/>
                <a:ext cx="4306087" cy="246221"/>
              </a:xfrm>
              <a:prstGeom prst="rect">
                <a:avLst/>
              </a:prstGeom>
              <a:noFill/>
            </p:spPr>
            <p:txBody>
              <a:bodyPr wrap="square">
                <a:spAutoFit/>
              </a:bodyPr>
              <a:lstStyle/>
              <a:p>
                <a:endParaRPr lang="ja-JP" altLang="en-US" sz="1000" dirty="0"/>
              </a:p>
            </p:txBody>
          </p:sp>
        </p:grpSp>
        <p:sp>
          <p:nvSpPr>
            <p:cNvPr id="8" name="テキスト ボックス 7">
              <a:extLst>
                <a:ext uri="{FF2B5EF4-FFF2-40B4-BE49-F238E27FC236}">
                  <a16:creationId xmlns:a16="http://schemas.microsoft.com/office/drawing/2014/main" id="{59A7CB84-62F7-171D-F60D-FEB9FE1B6705}"/>
                </a:ext>
              </a:extLst>
            </p:cNvPr>
            <p:cNvSpPr txBox="1"/>
            <p:nvPr/>
          </p:nvSpPr>
          <p:spPr>
            <a:xfrm>
              <a:off x="4359828" y="6526514"/>
              <a:ext cx="4306087"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乳がん患者の治療と仕事の流れ（例）</a:t>
              </a:r>
            </a:p>
          </p:txBody>
        </p:sp>
      </p:grpSp>
      <p:sp>
        <p:nvSpPr>
          <p:cNvPr id="6" name="テキスト ボックス 5">
            <a:extLst>
              <a:ext uri="{FF2B5EF4-FFF2-40B4-BE49-F238E27FC236}">
                <a16:creationId xmlns:a16="http://schemas.microsoft.com/office/drawing/2014/main" id="{E4802383-293A-689A-41C9-AC71ACAA1DCC}"/>
              </a:ext>
            </a:extLst>
          </p:cNvPr>
          <p:cNvSpPr txBox="1"/>
          <p:nvPr/>
        </p:nvSpPr>
        <p:spPr>
          <a:xfrm>
            <a:off x="9578035" y="5070028"/>
            <a:ext cx="2340480" cy="830997"/>
          </a:xfrm>
          <a:prstGeom prst="rect">
            <a:avLst/>
          </a:prstGeom>
          <a:noFill/>
          <a:ln>
            <a:solidFill>
              <a:srgbClr val="0070C0"/>
            </a:solidFill>
            <a:prstDash val="dash"/>
          </a:ln>
        </p:spPr>
        <p:txBody>
          <a:bodyPr wrap="square">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左記は１つの例であり、治療の順番が異なったり、すべての治療を必要とされない場合もあります。</a:t>
            </a:r>
          </a:p>
        </p:txBody>
      </p:sp>
      <p:pic>
        <p:nvPicPr>
          <p:cNvPr id="10" name="図 9">
            <a:extLst>
              <a:ext uri="{FF2B5EF4-FFF2-40B4-BE49-F238E27FC236}">
                <a16:creationId xmlns:a16="http://schemas.microsoft.com/office/drawing/2014/main" id="{1AE7118C-63B4-529E-90EC-0B03BF22E5E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184836" y="1602306"/>
            <a:ext cx="8393199" cy="4858666"/>
          </a:xfrm>
          <a:prstGeom prst="rect">
            <a:avLst/>
          </a:prstGeom>
        </p:spPr>
      </p:pic>
    </p:spTree>
    <p:extLst>
      <p:ext uri="{BB962C8B-B14F-4D97-AF65-F5344CB8AC3E}">
        <p14:creationId xmlns:p14="http://schemas.microsoft.com/office/powerpoint/2010/main" val="157429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bject 23">
            <a:extLst>
              <a:ext uri="{FF2B5EF4-FFF2-40B4-BE49-F238E27FC236}">
                <a16:creationId xmlns:a16="http://schemas.microsoft.com/office/drawing/2014/main" id="{CCDB5110-3ABE-4769-E5EB-FD471BB26472}"/>
              </a:ext>
            </a:extLst>
          </p:cNvPr>
          <p:cNvSpPr txBox="1"/>
          <p:nvPr/>
        </p:nvSpPr>
        <p:spPr>
          <a:xfrm>
            <a:off x="626164" y="1258161"/>
            <a:ext cx="10916589" cy="436017"/>
          </a:xfrm>
          <a:prstGeom prst="rect">
            <a:avLst/>
          </a:prstGeom>
        </p:spPr>
        <p:txBody>
          <a:bodyPr vert="horz" wrap="square" lIns="0" tIns="12700" rIns="0" bIns="0" rtlCol="0">
            <a:spAutoFit/>
          </a:bodyPr>
          <a:lstStyle/>
          <a:p>
            <a:pPr marL="12700" algn="ctr">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 治療期間は、進行度や治療法により人それぞれであり、治療方針の決定には時間がかかります。」</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grpSp>
        <p:nvGrpSpPr>
          <p:cNvPr id="13" name="グループ化 12">
            <a:extLst>
              <a:ext uri="{FF2B5EF4-FFF2-40B4-BE49-F238E27FC236}">
                <a16:creationId xmlns:a16="http://schemas.microsoft.com/office/drawing/2014/main" id="{0690EB7E-666E-35A6-6AD7-BE3E66B0B6F8}"/>
              </a:ext>
            </a:extLst>
          </p:cNvPr>
          <p:cNvGrpSpPr/>
          <p:nvPr/>
        </p:nvGrpSpPr>
        <p:grpSpPr>
          <a:xfrm>
            <a:off x="3512846" y="1734250"/>
            <a:ext cx="5089883" cy="307777"/>
            <a:chOff x="3513761" y="6287924"/>
            <a:chExt cx="5089883" cy="307777"/>
          </a:xfrm>
        </p:grpSpPr>
        <p:sp>
          <p:nvSpPr>
            <p:cNvPr id="6" name="object 28">
              <a:extLst>
                <a:ext uri="{FF2B5EF4-FFF2-40B4-BE49-F238E27FC236}">
                  <a16:creationId xmlns:a16="http://schemas.microsoft.com/office/drawing/2014/main" id="{9FACFA2D-1818-05A2-7D52-3F0365C7CDBE}"/>
                </a:ext>
              </a:extLst>
            </p:cNvPr>
            <p:cNvSpPr/>
            <p:nvPr/>
          </p:nvSpPr>
          <p:spPr>
            <a:xfrm>
              <a:off x="3513761" y="6333349"/>
              <a:ext cx="783797" cy="216926"/>
            </a:xfrm>
            <a:custGeom>
              <a:avLst/>
              <a:gdLst/>
              <a:ahLst/>
              <a:cxnLst/>
              <a:rect l="l" t="t" r="r" b="b"/>
              <a:pathLst>
                <a:path w="445135" h="243204">
                  <a:moveTo>
                    <a:pt x="372922" y="0"/>
                  </a:moveTo>
                  <a:lnTo>
                    <a:pt x="71996" y="0"/>
                  </a:lnTo>
                  <a:lnTo>
                    <a:pt x="44041" y="5680"/>
                  </a:lnTo>
                  <a:lnTo>
                    <a:pt x="21148" y="21148"/>
                  </a:lnTo>
                  <a:lnTo>
                    <a:pt x="5680" y="44041"/>
                  </a:lnTo>
                  <a:lnTo>
                    <a:pt x="0" y="71996"/>
                  </a:lnTo>
                  <a:lnTo>
                    <a:pt x="0" y="171081"/>
                  </a:lnTo>
                  <a:lnTo>
                    <a:pt x="5680" y="199036"/>
                  </a:lnTo>
                  <a:lnTo>
                    <a:pt x="21148" y="221929"/>
                  </a:lnTo>
                  <a:lnTo>
                    <a:pt x="44041" y="237397"/>
                  </a:lnTo>
                  <a:lnTo>
                    <a:pt x="71996" y="243078"/>
                  </a:lnTo>
                  <a:lnTo>
                    <a:pt x="372922" y="243078"/>
                  </a:lnTo>
                  <a:lnTo>
                    <a:pt x="400877" y="237397"/>
                  </a:lnTo>
                  <a:lnTo>
                    <a:pt x="423770" y="221929"/>
                  </a:lnTo>
                  <a:lnTo>
                    <a:pt x="439238" y="199036"/>
                  </a:lnTo>
                  <a:lnTo>
                    <a:pt x="444919" y="171081"/>
                  </a:lnTo>
                  <a:lnTo>
                    <a:pt x="444919" y="71996"/>
                  </a:lnTo>
                  <a:lnTo>
                    <a:pt x="439238" y="44041"/>
                  </a:lnTo>
                  <a:lnTo>
                    <a:pt x="423770" y="21148"/>
                  </a:lnTo>
                  <a:lnTo>
                    <a:pt x="400877" y="5680"/>
                  </a:lnTo>
                  <a:lnTo>
                    <a:pt x="372922" y="0"/>
                  </a:lnTo>
                  <a:close/>
                </a:path>
              </a:pathLst>
            </a:custGeom>
            <a:solidFill>
              <a:srgbClr val="D6E6A6"/>
            </a:solidFill>
          </p:spPr>
          <p:txBody>
            <a:bodyPr wrap="square" lIns="0" tIns="0" rIns="0" bIns="0" rtlCol="0" anchor="ctr"/>
            <a:lstStyle/>
            <a:p>
              <a:pPr algn="ctr"/>
              <a:r>
                <a:rPr lang="ja-JP" altLang="en-US" sz="1400" dirty="0">
                  <a:latin typeface="メイリオ" panose="020B0604030504040204" pitchFamily="50" charset="-128"/>
                  <a:ea typeface="メイリオ" panose="020B0604030504040204" pitchFamily="50" charset="-128"/>
                </a:rPr>
                <a:t>図表</a:t>
              </a:r>
              <a:r>
                <a:rPr lang="en-US" altLang="ja-JP" sz="1400" dirty="0">
                  <a:latin typeface="メイリオ" panose="020B0604030504040204" pitchFamily="50" charset="-128"/>
                  <a:ea typeface="メイリオ" panose="020B0604030504040204" pitchFamily="50" charset="-128"/>
                </a:rPr>
                <a:t>6</a:t>
              </a:r>
              <a:endParaRPr sz="1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5A5BEA9-F02B-A756-139A-AAF9AA48B2D2}"/>
                </a:ext>
              </a:extLst>
            </p:cNvPr>
            <p:cNvSpPr txBox="1"/>
            <p:nvPr/>
          </p:nvSpPr>
          <p:spPr>
            <a:xfrm>
              <a:off x="4297557" y="6287924"/>
              <a:ext cx="4306087"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がん患者の入院・外来受療率・平均在院日数の推移</a:t>
              </a:r>
            </a:p>
          </p:txBody>
        </p:sp>
      </p:grpSp>
      <p:pic>
        <p:nvPicPr>
          <p:cNvPr id="3" name="図 2">
            <a:extLst>
              <a:ext uri="{FF2B5EF4-FFF2-40B4-BE49-F238E27FC236}">
                <a16:creationId xmlns:a16="http://schemas.microsoft.com/office/drawing/2014/main" id="{20B311FD-6079-BBAF-E806-F96812A2456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2461148" y="2056054"/>
            <a:ext cx="7193280" cy="4526480"/>
          </a:xfrm>
          <a:prstGeom prst="rect">
            <a:avLst/>
          </a:prstGeom>
        </p:spPr>
      </p:pic>
    </p:spTree>
    <p:extLst>
      <p:ext uri="{BB962C8B-B14F-4D97-AF65-F5344CB8AC3E}">
        <p14:creationId xmlns:p14="http://schemas.microsoft.com/office/powerpoint/2010/main" val="2164312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68B19D2-63B6-07A8-86CA-813ED2183280}"/>
              </a:ext>
            </a:extLst>
          </p:cNvPr>
          <p:cNvSpPr txBox="1"/>
          <p:nvPr/>
        </p:nvSpPr>
        <p:spPr>
          <a:xfrm>
            <a:off x="769065" y="6101492"/>
            <a:ext cx="6154333" cy="461665"/>
          </a:xfrm>
          <a:prstGeom prst="rect">
            <a:avLst/>
          </a:prstGeom>
          <a:noFill/>
        </p:spPr>
        <p:txBody>
          <a:bodyPr wrap="square">
            <a:spAutoFit/>
          </a:bodyPr>
          <a:lstStyle/>
          <a:p>
            <a:r>
              <a:rPr lang="en-US" altLang="ja-JP" sz="1200" dirty="0"/>
              <a:t>※</a:t>
            </a:r>
            <a:r>
              <a:rPr lang="ja-JP" altLang="en-US" sz="1200" dirty="0"/>
              <a:t>日本緩和医療学会「</a:t>
            </a:r>
            <a:r>
              <a:rPr lang="en-US" altLang="ja-JP" sz="1200" dirty="0"/>
              <a:t>WHO</a:t>
            </a:r>
            <a:r>
              <a:rPr lang="ja-JP" altLang="en-US" sz="1200" dirty="0"/>
              <a:t>（世界保健機関）による緩和ケアの定義（</a:t>
            </a:r>
            <a:r>
              <a:rPr lang="en-US" altLang="ja-JP" sz="1200" dirty="0"/>
              <a:t>2002</a:t>
            </a:r>
            <a:r>
              <a:rPr lang="ja-JP" altLang="en-US" sz="1200" dirty="0"/>
              <a:t>）」定訳</a:t>
            </a:r>
          </a:p>
          <a:p>
            <a:r>
              <a:rPr lang="ja-JP" altLang="en-US" sz="1200" dirty="0"/>
              <a:t>（</a:t>
            </a:r>
            <a:r>
              <a:rPr lang="en-US" altLang="ja-JP" sz="1200" dirty="0"/>
              <a:t>https://ganjoho.jp/public/dia_tre/treatment/relaxation/index.html</a:t>
            </a:r>
            <a:r>
              <a:rPr lang="ja-JP" altLang="en-US" sz="1200" dirty="0"/>
              <a:t>）</a:t>
            </a:r>
          </a:p>
        </p:txBody>
      </p:sp>
      <p:grpSp>
        <p:nvGrpSpPr>
          <p:cNvPr id="4" name="グループ化 3">
            <a:extLst>
              <a:ext uri="{FF2B5EF4-FFF2-40B4-BE49-F238E27FC236}">
                <a16:creationId xmlns:a16="http://schemas.microsoft.com/office/drawing/2014/main" id="{B70F0BFF-E089-2C22-E9AF-EC7A4CE40C5D}"/>
              </a:ext>
            </a:extLst>
          </p:cNvPr>
          <p:cNvGrpSpPr/>
          <p:nvPr/>
        </p:nvGrpSpPr>
        <p:grpSpPr>
          <a:xfrm>
            <a:off x="7467778" y="562451"/>
            <a:ext cx="4875165" cy="329634"/>
            <a:chOff x="1357723" y="3900391"/>
            <a:chExt cx="4875165" cy="329634"/>
          </a:xfrm>
        </p:grpSpPr>
        <p:sp>
          <p:nvSpPr>
            <p:cNvPr id="5" name="object 28">
              <a:extLst>
                <a:ext uri="{FF2B5EF4-FFF2-40B4-BE49-F238E27FC236}">
                  <a16:creationId xmlns:a16="http://schemas.microsoft.com/office/drawing/2014/main" id="{CC727036-6420-7FC2-A53A-D540103500E2}"/>
                </a:ext>
              </a:extLst>
            </p:cNvPr>
            <p:cNvSpPr/>
            <p:nvPr/>
          </p:nvSpPr>
          <p:spPr>
            <a:xfrm>
              <a:off x="1357723" y="3900391"/>
              <a:ext cx="620449" cy="298812"/>
            </a:xfrm>
            <a:custGeom>
              <a:avLst/>
              <a:gdLst/>
              <a:ahLst/>
              <a:cxnLst/>
              <a:rect l="l" t="t" r="r" b="b"/>
              <a:pathLst>
                <a:path w="445135" h="243204">
                  <a:moveTo>
                    <a:pt x="372922" y="0"/>
                  </a:moveTo>
                  <a:lnTo>
                    <a:pt x="71996" y="0"/>
                  </a:lnTo>
                  <a:lnTo>
                    <a:pt x="44041" y="5680"/>
                  </a:lnTo>
                  <a:lnTo>
                    <a:pt x="21148" y="21148"/>
                  </a:lnTo>
                  <a:lnTo>
                    <a:pt x="5680" y="44041"/>
                  </a:lnTo>
                  <a:lnTo>
                    <a:pt x="0" y="71996"/>
                  </a:lnTo>
                  <a:lnTo>
                    <a:pt x="0" y="171081"/>
                  </a:lnTo>
                  <a:lnTo>
                    <a:pt x="5680" y="199036"/>
                  </a:lnTo>
                  <a:lnTo>
                    <a:pt x="21148" y="221929"/>
                  </a:lnTo>
                  <a:lnTo>
                    <a:pt x="44041" y="237397"/>
                  </a:lnTo>
                  <a:lnTo>
                    <a:pt x="71996" y="243078"/>
                  </a:lnTo>
                  <a:lnTo>
                    <a:pt x="372922" y="243078"/>
                  </a:lnTo>
                  <a:lnTo>
                    <a:pt x="400877" y="237397"/>
                  </a:lnTo>
                  <a:lnTo>
                    <a:pt x="423770" y="221929"/>
                  </a:lnTo>
                  <a:lnTo>
                    <a:pt x="439238" y="199036"/>
                  </a:lnTo>
                  <a:lnTo>
                    <a:pt x="444919" y="171081"/>
                  </a:lnTo>
                  <a:lnTo>
                    <a:pt x="444919" y="71996"/>
                  </a:lnTo>
                  <a:lnTo>
                    <a:pt x="439238" y="44041"/>
                  </a:lnTo>
                  <a:lnTo>
                    <a:pt x="423770" y="21148"/>
                  </a:lnTo>
                  <a:lnTo>
                    <a:pt x="400877" y="5680"/>
                  </a:lnTo>
                  <a:lnTo>
                    <a:pt x="372922" y="0"/>
                  </a:lnTo>
                  <a:close/>
                </a:path>
              </a:pathLst>
            </a:custGeom>
            <a:solidFill>
              <a:srgbClr val="D6E6A6"/>
            </a:solidFill>
          </p:spPr>
          <p:txBody>
            <a:bodyPr wrap="square" lIns="0" tIns="0" rIns="0" bIns="0" rtlCol="0" anchor="ctr"/>
            <a:lstStyle/>
            <a:p>
              <a:pPr algn="ctr"/>
              <a:r>
                <a:rPr lang="ja-JP" altLang="en-US" sz="1400" dirty="0"/>
                <a:t>図表</a:t>
              </a:r>
              <a:r>
                <a:rPr lang="en-US" altLang="ja-JP" sz="1400" dirty="0"/>
                <a:t>7</a:t>
              </a:r>
              <a:endParaRPr sz="1400" dirty="0"/>
            </a:p>
          </p:txBody>
        </p:sp>
        <p:sp>
          <p:nvSpPr>
            <p:cNvPr id="6" name="テキスト ボックス 5">
              <a:extLst>
                <a:ext uri="{FF2B5EF4-FFF2-40B4-BE49-F238E27FC236}">
                  <a16:creationId xmlns:a16="http://schemas.microsoft.com/office/drawing/2014/main" id="{D9BBDD80-F667-42B2-7512-F47F63B223B2}"/>
                </a:ext>
              </a:extLst>
            </p:cNvPr>
            <p:cNvSpPr txBox="1"/>
            <p:nvPr/>
          </p:nvSpPr>
          <p:spPr>
            <a:xfrm>
              <a:off x="1926801" y="3922248"/>
              <a:ext cx="4306087"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がんに伴う心と体のつらさの例</a:t>
              </a:r>
            </a:p>
          </p:txBody>
        </p:sp>
      </p:grpSp>
      <p:sp>
        <p:nvSpPr>
          <p:cNvPr id="9" name="object 23">
            <a:extLst>
              <a:ext uri="{FF2B5EF4-FFF2-40B4-BE49-F238E27FC236}">
                <a16:creationId xmlns:a16="http://schemas.microsoft.com/office/drawing/2014/main" id="{CCDB5110-3ABE-4769-E5EB-FD471BB26472}"/>
              </a:ext>
            </a:extLst>
          </p:cNvPr>
          <p:cNvSpPr txBox="1"/>
          <p:nvPr/>
        </p:nvSpPr>
        <p:spPr>
          <a:xfrm>
            <a:off x="174172" y="1730630"/>
            <a:ext cx="5921828" cy="3744615"/>
          </a:xfrm>
          <a:prstGeom prst="rect">
            <a:avLst/>
          </a:prstGeom>
        </p:spPr>
        <p:txBody>
          <a:bodyPr vert="horz" wrap="square" lIns="0" tIns="1270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 治療と仕事の両立を阻むがん関連の症状は、</a:t>
            </a:r>
            <a:endParaRPr lang="en-US" altLang="ja-JP"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endParaRPr>
          </a:p>
          <a:p>
            <a:pPr marL="12700" algn="ctr">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だるさ・体力低下です。」</a:t>
            </a:r>
            <a:endParaRPr lang="en-US" altLang="ja-JP"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endParaRPr>
          </a:p>
          <a:p>
            <a:pPr marL="12700" algn="ctr">
              <a:lnSpc>
                <a:spcPct val="150000"/>
              </a:lnSpc>
              <a:spcBef>
                <a:spcPts val="100"/>
              </a:spcBef>
            </a:pPr>
            <a:endParaRPr lang="en-US" altLang="ja-JP"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endParaRPr>
          </a:p>
          <a:p>
            <a:pPr marL="12700" algn="ctr">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「精神的な負担に対するメンタルケアも大切です。 </a:t>
            </a:r>
            <a:r>
              <a:rPr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endParaRPr 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endParaRPr>
          </a:p>
          <a:p>
            <a:pPr marL="12700" algn="ctr">
              <a:lnSpc>
                <a:spcPct val="150000"/>
              </a:lnSpc>
              <a:spcBef>
                <a:spcPts val="100"/>
              </a:spcBef>
            </a:pPr>
            <a:endParaRPr 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a:p>
            <a:pPr marL="12700" algn="ctr">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「がん罹患前と同じように働けないことなどが、</a:t>
            </a:r>
            <a:endParaRPr lang="en-US" altLang="ja-JP"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endParaRPr>
          </a:p>
          <a:p>
            <a:pPr marL="12700" algn="ctr">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大きなストレスとなることもあり、</a:t>
            </a:r>
            <a:endParaRPr lang="en-US" altLang="ja-JP"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endParaRPr>
          </a:p>
          <a:p>
            <a:pPr marL="12700" algn="ctr">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一定の配慮が必要です。 」</a:t>
            </a:r>
            <a:endParaRPr lang="ja-JP" altLang="en-US" sz="2000"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pic>
        <p:nvPicPr>
          <p:cNvPr id="7" name="図 6">
            <a:extLst>
              <a:ext uri="{FF2B5EF4-FFF2-40B4-BE49-F238E27FC236}">
                <a16:creationId xmlns:a16="http://schemas.microsoft.com/office/drawing/2014/main" id="{7C5F275E-25F9-F0A8-9815-7B7BFF5E76D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6635110" y="891131"/>
            <a:ext cx="5040884" cy="5728141"/>
          </a:xfrm>
          <a:prstGeom prst="rect">
            <a:avLst/>
          </a:prstGeom>
        </p:spPr>
      </p:pic>
    </p:spTree>
    <p:extLst>
      <p:ext uri="{BB962C8B-B14F-4D97-AF65-F5344CB8AC3E}">
        <p14:creationId xmlns:p14="http://schemas.microsoft.com/office/powerpoint/2010/main" val="114128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3">
            <a:extLst>
              <a:ext uri="{FF2B5EF4-FFF2-40B4-BE49-F238E27FC236}">
                <a16:creationId xmlns:a16="http://schemas.microsoft.com/office/drawing/2014/main" id="{D219F5BA-2B05-C40E-D5B1-E7AF81793F5B}"/>
              </a:ext>
            </a:extLst>
          </p:cNvPr>
          <p:cNvSpPr txBox="1"/>
          <p:nvPr/>
        </p:nvSpPr>
        <p:spPr>
          <a:xfrm>
            <a:off x="1891522" y="1340881"/>
            <a:ext cx="8412386" cy="320601"/>
          </a:xfrm>
          <a:prstGeom prst="rect">
            <a:avLst/>
          </a:prstGeom>
        </p:spPr>
        <p:txBody>
          <a:bodyPr vert="horz" wrap="square" lIns="0" tIns="12700" rIns="0" bIns="0" rtlCol="0">
            <a:spAutoFit/>
          </a:bodyPr>
          <a:lstStyle/>
          <a:p>
            <a:pPr marL="12700" algn="ctr">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 入院・治療が終了しても、長く付き合う病気という理解が重要です。 」</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sp>
        <p:nvSpPr>
          <p:cNvPr id="9" name="正方形/長方形 8">
            <a:extLst>
              <a:ext uri="{FF2B5EF4-FFF2-40B4-BE49-F238E27FC236}">
                <a16:creationId xmlns:a16="http://schemas.microsoft.com/office/drawing/2014/main" id="{7636545D-30DF-C5F9-B025-AB7CEC7E8263}"/>
              </a:ext>
            </a:extLst>
          </p:cNvPr>
          <p:cNvSpPr/>
          <p:nvPr/>
        </p:nvSpPr>
        <p:spPr>
          <a:xfrm>
            <a:off x="1263724" y="2006937"/>
            <a:ext cx="9667982" cy="9788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000" dirty="0">
                <a:latin typeface="メイリオ" panose="020B0604030504040204" pitchFamily="50" charset="-128"/>
                <a:ea typeface="メイリオ" panose="020B0604030504040204" pitchFamily="50" charset="-128"/>
              </a:rPr>
              <a:t>がんの生存率が向上し、早期発見されれば治る病気になりつつあるとはいえ、</a:t>
            </a:r>
            <a:endParaRPr kumimoji="1" lang="en-US" altLang="ja-JP" sz="2000" dirty="0">
              <a:latin typeface="メイリオ" panose="020B0604030504040204" pitchFamily="50" charset="-128"/>
              <a:ea typeface="メイリオ" panose="020B0604030504040204" pitchFamily="50" charset="-128"/>
            </a:endParaRPr>
          </a:p>
          <a:p>
            <a:pPr algn="ctr">
              <a:lnSpc>
                <a:spcPct val="150000"/>
              </a:lnSpc>
            </a:pPr>
            <a:r>
              <a:rPr kumimoji="1" lang="ja-JP" altLang="en-US" sz="2000" b="1" u="sng" dirty="0">
                <a:latin typeface="メイリオ" panose="020B0604030504040204" pitchFamily="50" charset="-128"/>
                <a:ea typeface="メイリオ" panose="020B0604030504040204" pitchFamily="50" charset="-128"/>
              </a:rPr>
              <a:t>再発の可能性が</a:t>
            </a:r>
            <a:r>
              <a:rPr kumimoji="1" lang="en-US" altLang="ja-JP" sz="2000" b="1" u="sng" dirty="0">
                <a:latin typeface="メイリオ" panose="020B0604030504040204" pitchFamily="50" charset="-128"/>
                <a:ea typeface="メイリオ" panose="020B0604030504040204" pitchFamily="50" charset="-128"/>
              </a:rPr>
              <a:t>”</a:t>
            </a:r>
            <a:r>
              <a:rPr kumimoji="1" lang="ja-JP" altLang="en-US" sz="2000" b="1" u="sng" dirty="0">
                <a:latin typeface="メイリオ" panose="020B0604030504040204" pitchFamily="50" charset="-128"/>
                <a:ea typeface="メイリオ" panose="020B0604030504040204" pitchFamily="50" charset="-128"/>
              </a:rPr>
              <a:t>ゼロ</a:t>
            </a:r>
            <a:r>
              <a:rPr kumimoji="1" lang="en-US" altLang="ja-JP" sz="2000" b="1" u="sng" dirty="0">
                <a:latin typeface="メイリオ" panose="020B0604030504040204" pitchFamily="50" charset="-128"/>
                <a:ea typeface="メイリオ" panose="020B0604030504040204" pitchFamily="50" charset="-128"/>
              </a:rPr>
              <a:t>”</a:t>
            </a:r>
            <a:r>
              <a:rPr kumimoji="1" lang="ja-JP" altLang="en-US" sz="2000" b="1" u="sng" dirty="0">
                <a:latin typeface="メイリオ" panose="020B0604030504040204" pitchFamily="50" charset="-128"/>
                <a:ea typeface="メイリオ" panose="020B0604030504040204" pitchFamily="50" charset="-128"/>
              </a:rPr>
              <a:t>ではありません。</a:t>
            </a:r>
          </a:p>
        </p:txBody>
      </p:sp>
      <p:sp>
        <p:nvSpPr>
          <p:cNvPr id="11" name="正方形/長方形 10">
            <a:extLst>
              <a:ext uri="{FF2B5EF4-FFF2-40B4-BE49-F238E27FC236}">
                <a16:creationId xmlns:a16="http://schemas.microsoft.com/office/drawing/2014/main" id="{E79E792C-7EE5-878E-C1D2-E7E03B6C3756}"/>
              </a:ext>
            </a:extLst>
          </p:cNvPr>
          <p:cNvSpPr/>
          <p:nvPr/>
        </p:nvSpPr>
        <p:spPr>
          <a:xfrm>
            <a:off x="1263724" y="3705364"/>
            <a:ext cx="9667982" cy="1194666"/>
          </a:xfrm>
          <a:prstGeom prst="rect">
            <a:avLst/>
          </a:prstGeom>
          <a:solidFill>
            <a:schemeClr val="accent5">
              <a:lumMod val="20000"/>
              <a:lumOff val="80000"/>
              <a:alpha val="5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000" b="1" dirty="0">
                <a:solidFill>
                  <a:schemeClr val="tx1"/>
                </a:solidFill>
                <a:latin typeface="メイリオ" panose="020B0604030504040204" pitchFamily="50" charset="-128"/>
                <a:ea typeface="メイリオ" panose="020B0604030504040204" pitchFamily="50" charset="-128"/>
              </a:rPr>
              <a:t>入院治療が終了しても、外来での治療は継続します。</a:t>
            </a:r>
            <a:endParaRPr kumimoji="1" lang="en-US" altLang="ja-JP" sz="2000" b="1"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kumimoji="1" lang="ja-JP" altLang="en-US" sz="2000" b="1" dirty="0">
                <a:solidFill>
                  <a:schemeClr val="tx1"/>
                </a:solidFill>
                <a:latin typeface="メイリオ" panose="020B0604030504040204" pitchFamily="50" charset="-128"/>
                <a:ea typeface="メイリオ" panose="020B0604030504040204" pitchFamily="50" charset="-128"/>
              </a:rPr>
              <a:t>治療終了後も</a:t>
            </a:r>
            <a:r>
              <a:rPr kumimoji="1" lang="en-US" altLang="ja-JP" sz="2000" b="1" u="sng" dirty="0">
                <a:solidFill>
                  <a:schemeClr val="tx1"/>
                </a:solidFill>
                <a:latin typeface="メイリオ" panose="020B0604030504040204" pitchFamily="50" charset="-128"/>
                <a:ea typeface="メイリオ" panose="020B0604030504040204" pitchFamily="50" charset="-128"/>
              </a:rPr>
              <a:t>5</a:t>
            </a:r>
            <a:r>
              <a:rPr kumimoji="1" lang="ja-JP" altLang="en-US" sz="2000" b="1" u="sng" dirty="0">
                <a:solidFill>
                  <a:schemeClr val="tx1"/>
                </a:solidFill>
                <a:latin typeface="メイリオ" panose="020B0604030504040204" pitchFamily="50" charset="-128"/>
                <a:ea typeface="メイリオ" panose="020B0604030504040204" pitchFamily="50" charset="-128"/>
              </a:rPr>
              <a:t>年程度</a:t>
            </a:r>
            <a:r>
              <a:rPr kumimoji="1" lang="ja-JP" altLang="en-US" sz="2000" b="1" dirty="0">
                <a:solidFill>
                  <a:schemeClr val="tx1"/>
                </a:solidFill>
                <a:latin typeface="メイリオ" panose="020B0604030504040204" pitchFamily="50" charset="-128"/>
                <a:ea typeface="メイリオ" panose="020B0604030504040204" pitchFamily="50" charset="-128"/>
              </a:rPr>
              <a:t>は定期的に通院しながら、経過観察を行うことが一般的です。</a:t>
            </a:r>
          </a:p>
        </p:txBody>
      </p:sp>
      <p:sp>
        <p:nvSpPr>
          <p:cNvPr id="12" name="二等辺三角形 11">
            <a:extLst>
              <a:ext uri="{FF2B5EF4-FFF2-40B4-BE49-F238E27FC236}">
                <a16:creationId xmlns:a16="http://schemas.microsoft.com/office/drawing/2014/main" id="{8F9913D1-9996-9BFA-230B-FC680CB70A75}"/>
              </a:ext>
            </a:extLst>
          </p:cNvPr>
          <p:cNvSpPr/>
          <p:nvPr/>
        </p:nvSpPr>
        <p:spPr>
          <a:xfrm rot="10800000">
            <a:off x="5657584" y="3175630"/>
            <a:ext cx="880263" cy="38910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診察をする医師と中年女性のイラスト">
            <a:extLst>
              <a:ext uri="{FF2B5EF4-FFF2-40B4-BE49-F238E27FC236}">
                <a16:creationId xmlns:a16="http://schemas.microsoft.com/office/drawing/2014/main" id="{7444F75C-864A-649D-D581-593EB663E54E}"/>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9306608" y="4900029"/>
            <a:ext cx="2310677" cy="1716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82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3">
            <a:extLst>
              <a:ext uri="{FF2B5EF4-FFF2-40B4-BE49-F238E27FC236}">
                <a16:creationId xmlns:a16="http://schemas.microsoft.com/office/drawing/2014/main" id="{EFAB8B04-E38A-4F8C-5F70-8C6C46D47462}"/>
              </a:ext>
            </a:extLst>
          </p:cNvPr>
          <p:cNvSpPr txBox="1"/>
          <p:nvPr/>
        </p:nvSpPr>
        <p:spPr>
          <a:xfrm>
            <a:off x="164823" y="2095434"/>
            <a:ext cx="5259954" cy="436017"/>
          </a:xfrm>
          <a:prstGeom prst="rect">
            <a:avLst/>
          </a:prstGeom>
        </p:spPr>
        <p:txBody>
          <a:bodyPr vert="horz" wrap="square" lIns="0" tIns="12700" rIns="0" bIns="0" rtlCol="0">
            <a:spAutoFit/>
          </a:bodyPr>
          <a:lstStyle/>
          <a:p>
            <a:pPr marL="12700">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「治療と仕事の両立を実現する職場づくりには、</a:t>
            </a:r>
          </a:p>
        </p:txBody>
      </p:sp>
      <p:sp>
        <p:nvSpPr>
          <p:cNvPr id="20" name="object 4">
            <a:extLst>
              <a:ext uri="{FF2B5EF4-FFF2-40B4-BE49-F238E27FC236}">
                <a16:creationId xmlns:a16="http://schemas.microsoft.com/office/drawing/2014/main" id="{0C08F9F6-153F-0298-EE62-26EB18335AD7}"/>
              </a:ext>
            </a:extLst>
          </p:cNvPr>
          <p:cNvSpPr/>
          <p:nvPr/>
        </p:nvSpPr>
        <p:spPr>
          <a:xfrm>
            <a:off x="605934" y="1319600"/>
            <a:ext cx="4004774" cy="282575"/>
          </a:xfrm>
          <a:custGeom>
            <a:avLst/>
            <a:gdLst/>
            <a:ahLst/>
            <a:cxnLst/>
            <a:rect l="l" t="t" r="r" b="b"/>
            <a:pathLst>
              <a:path w="4278630" h="282575">
                <a:moveTo>
                  <a:pt x="4136974" y="0"/>
                </a:moveTo>
                <a:lnTo>
                  <a:pt x="141211" y="0"/>
                </a:lnTo>
                <a:lnTo>
                  <a:pt x="96576" y="7200"/>
                </a:lnTo>
                <a:lnTo>
                  <a:pt x="57812" y="27249"/>
                </a:lnTo>
                <a:lnTo>
                  <a:pt x="27245" y="57821"/>
                </a:lnTo>
                <a:lnTo>
                  <a:pt x="7198" y="96588"/>
                </a:lnTo>
                <a:lnTo>
                  <a:pt x="0" y="141224"/>
                </a:lnTo>
                <a:lnTo>
                  <a:pt x="7198" y="185859"/>
                </a:lnTo>
                <a:lnTo>
                  <a:pt x="27245" y="224626"/>
                </a:lnTo>
                <a:lnTo>
                  <a:pt x="57812" y="255198"/>
                </a:lnTo>
                <a:lnTo>
                  <a:pt x="96576" y="275247"/>
                </a:lnTo>
                <a:lnTo>
                  <a:pt x="141211" y="282448"/>
                </a:lnTo>
                <a:lnTo>
                  <a:pt x="4136974" y="282448"/>
                </a:lnTo>
                <a:lnTo>
                  <a:pt x="4181609" y="275247"/>
                </a:lnTo>
                <a:lnTo>
                  <a:pt x="4220377" y="255198"/>
                </a:lnTo>
                <a:lnTo>
                  <a:pt x="4250948" y="224626"/>
                </a:lnTo>
                <a:lnTo>
                  <a:pt x="4270998" y="185859"/>
                </a:lnTo>
                <a:lnTo>
                  <a:pt x="4278198" y="141224"/>
                </a:lnTo>
                <a:lnTo>
                  <a:pt x="4270998" y="96588"/>
                </a:lnTo>
                <a:lnTo>
                  <a:pt x="4250948" y="57821"/>
                </a:lnTo>
                <a:lnTo>
                  <a:pt x="4220377" y="27249"/>
                </a:lnTo>
                <a:lnTo>
                  <a:pt x="4181609" y="7200"/>
                </a:lnTo>
                <a:lnTo>
                  <a:pt x="4136974" y="0"/>
                </a:lnTo>
                <a:close/>
              </a:path>
            </a:pathLst>
          </a:custGeom>
          <a:solidFill>
            <a:schemeClr val="accent5">
              <a:lumMod val="20000"/>
              <a:lumOff val="80000"/>
            </a:schemeClr>
          </a:solidFill>
        </p:spPr>
        <p:txBody>
          <a:bodyPr wrap="square" lIns="0" tIns="0" rIns="0" bIns="0" rtlCol="0"/>
          <a:lstStyle/>
          <a:p>
            <a:endParaRPr sz="2000" dirty="0">
              <a:latin typeface="メイリオ" panose="020B0604030504040204" pitchFamily="50" charset="-128"/>
              <a:ea typeface="メイリオ" panose="020B0604030504040204" pitchFamily="50" charset="-128"/>
            </a:endParaRPr>
          </a:p>
        </p:txBody>
      </p:sp>
      <p:sp>
        <p:nvSpPr>
          <p:cNvPr id="21" name="object 29">
            <a:extLst>
              <a:ext uri="{FF2B5EF4-FFF2-40B4-BE49-F238E27FC236}">
                <a16:creationId xmlns:a16="http://schemas.microsoft.com/office/drawing/2014/main" id="{236AFF6B-2132-518F-740E-563A6FD46F35}"/>
              </a:ext>
            </a:extLst>
          </p:cNvPr>
          <p:cNvSpPr txBox="1"/>
          <p:nvPr/>
        </p:nvSpPr>
        <p:spPr>
          <a:xfrm>
            <a:off x="787696" y="1362541"/>
            <a:ext cx="3681561" cy="228268"/>
          </a:xfrm>
          <a:prstGeom prst="rect">
            <a:avLst/>
          </a:prstGeom>
        </p:spPr>
        <p:txBody>
          <a:bodyPr vert="horz" wrap="square" lIns="0" tIns="12700" rIns="0" bIns="0" rtlCol="0">
            <a:spAutoFit/>
          </a:bodyPr>
          <a:lstStyle/>
          <a:p>
            <a:pPr marL="87630">
              <a:spcBef>
                <a:spcPts val="100"/>
              </a:spcBef>
            </a:pPr>
            <a:r>
              <a:rPr lang="ja-JP" altLang="en-US" sz="1400" b="1" spc="-25" dirty="0">
                <a:solidFill>
                  <a:srgbClr val="231F20"/>
                </a:solidFill>
                <a:latin typeface="メイリオ" panose="020B0604030504040204" pitchFamily="50" charset="-128"/>
                <a:ea typeface="メイリオ" panose="020B0604030504040204" pitchFamily="50" charset="-128"/>
                <a:cs typeface="A-OTF UD新丸ゴ Pr6N B"/>
              </a:rPr>
              <a:t>１．従業員ががんに罹患した場合に備えて</a:t>
            </a:r>
          </a:p>
        </p:txBody>
      </p:sp>
      <p:sp>
        <p:nvSpPr>
          <p:cNvPr id="4" name="object 23">
            <a:extLst>
              <a:ext uri="{FF2B5EF4-FFF2-40B4-BE49-F238E27FC236}">
                <a16:creationId xmlns:a16="http://schemas.microsoft.com/office/drawing/2014/main" id="{3F8332AA-2CE1-CD40-B24B-8AD54438C6A9}"/>
              </a:ext>
            </a:extLst>
          </p:cNvPr>
          <p:cNvSpPr txBox="1"/>
          <p:nvPr/>
        </p:nvSpPr>
        <p:spPr>
          <a:xfrm>
            <a:off x="1164774" y="5484928"/>
            <a:ext cx="4412048" cy="436017"/>
          </a:xfrm>
          <a:prstGeom prst="rect">
            <a:avLst/>
          </a:prstGeom>
        </p:spPr>
        <p:txBody>
          <a:bodyPr vert="horz" wrap="square" lIns="0" tIns="12700" rIns="0" bIns="0" rtlCol="0">
            <a:spAutoFit/>
          </a:bodyPr>
          <a:lstStyle/>
          <a:p>
            <a:pPr marL="12700" algn="r">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ことでも、効果が期待できます。」</a:t>
            </a:r>
          </a:p>
        </p:txBody>
      </p:sp>
      <p:grpSp>
        <p:nvGrpSpPr>
          <p:cNvPr id="22" name="グループ化 21">
            <a:extLst>
              <a:ext uri="{FF2B5EF4-FFF2-40B4-BE49-F238E27FC236}">
                <a16:creationId xmlns:a16="http://schemas.microsoft.com/office/drawing/2014/main" id="{2C64DF4C-AA0C-54B8-AAAE-268E194EB5FB}"/>
              </a:ext>
            </a:extLst>
          </p:cNvPr>
          <p:cNvGrpSpPr/>
          <p:nvPr/>
        </p:nvGrpSpPr>
        <p:grpSpPr>
          <a:xfrm>
            <a:off x="7371501" y="553787"/>
            <a:ext cx="3161435" cy="310462"/>
            <a:chOff x="8712486" y="5892894"/>
            <a:chExt cx="3161435" cy="310462"/>
          </a:xfrm>
        </p:grpSpPr>
        <p:sp>
          <p:nvSpPr>
            <p:cNvPr id="5" name="object 28">
              <a:extLst>
                <a:ext uri="{FF2B5EF4-FFF2-40B4-BE49-F238E27FC236}">
                  <a16:creationId xmlns:a16="http://schemas.microsoft.com/office/drawing/2014/main" id="{4BEF9951-413A-E7DB-0D71-788B4DF3B57E}"/>
                </a:ext>
              </a:extLst>
            </p:cNvPr>
            <p:cNvSpPr/>
            <p:nvPr/>
          </p:nvSpPr>
          <p:spPr>
            <a:xfrm>
              <a:off x="8712486" y="5892894"/>
              <a:ext cx="715588" cy="310461"/>
            </a:xfrm>
            <a:custGeom>
              <a:avLst/>
              <a:gdLst/>
              <a:ahLst/>
              <a:cxnLst/>
              <a:rect l="l" t="t" r="r" b="b"/>
              <a:pathLst>
                <a:path w="445135" h="243204">
                  <a:moveTo>
                    <a:pt x="372922" y="0"/>
                  </a:moveTo>
                  <a:lnTo>
                    <a:pt x="71996" y="0"/>
                  </a:lnTo>
                  <a:lnTo>
                    <a:pt x="44041" y="5680"/>
                  </a:lnTo>
                  <a:lnTo>
                    <a:pt x="21148" y="21148"/>
                  </a:lnTo>
                  <a:lnTo>
                    <a:pt x="5680" y="44041"/>
                  </a:lnTo>
                  <a:lnTo>
                    <a:pt x="0" y="71996"/>
                  </a:lnTo>
                  <a:lnTo>
                    <a:pt x="0" y="171081"/>
                  </a:lnTo>
                  <a:lnTo>
                    <a:pt x="5680" y="199036"/>
                  </a:lnTo>
                  <a:lnTo>
                    <a:pt x="21148" y="221929"/>
                  </a:lnTo>
                  <a:lnTo>
                    <a:pt x="44041" y="237397"/>
                  </a:lnTo>
                  <a:lnTo>
                    <a:pt x="71996" y="243078"/>
                  </a:lnTo>
                  <a:lnTo>
                    <a:pt x="372922" y="243078"/>
                  </a:lnTo>
                  <a:lnTo>
                    <a:pt x="400877" y="237397"/>
                  </a:lnTo>
                  <a:lnTo>
                    <a:pt x="423770" y="221929"/>
                  </a:lnTo>
                  <a:lnTo>
                    <a:pt x="439238" y="199036"/>
                  </a:lnTo>
                  <a:lnTo>
                    <a:pt x="444919" y="171081"/>
                  </a:lnTo>
                  <a:lnTo>
                    <a:pt x="444919" y="71996"/>
                  </a:lnTo>
                  <a:lnTo>
                    <a:pt x="439238" y="44041"/>
                  </a:lnTo>
                  <a:lnTo>
                    <a:pt x="423770" y="21148"/>
                  </a:lnTo>
                  <a:lnTo>
                    <a:pt x="400877" y="5680"/>
                  </a:lnTo>
                  <a:lnTo>
                    <a:pt x="372922" y="0"/>
                  </a:lnTo>
                  <a:close/>
                </a:path>
              </a:pathLst>
            </a:custGeom>
            <a:solidFill>
              <a:srgbClr val="D6E6A6"/>
            </a:solidFill>
          </p:spPr>
          <p:txBody>
            <a:bodyPr wrap="square" lIns="0" tIns="0" rIns="0" bIns="0" rtlCol="0" anchor="ctr"/>
            <a:lstStyle/>
            <a:p>
              <a:pPr algn="ctr"/>
              <a:r>
                <a:rPr lang="ja-JP" altLang="en-US" sz="1400" dirty="0">
                  <a:latin typeface="メイリオ" panose="020B0604030504040204" pitchFamily="50" charset="-128"/>
                  <a:ea typeface="メイリオ" panose="020B0604030504040204" pitchFamily="50" charset="-128"/>
                </a:rPr>
                <a:t>図表</a:t>
              </a:r>
              <a:r>
                <a:rPr lang="en-US" altLang="ja-JP" sz="1400" dirty="0">
                  <a:latin typeface="メイリオ" panose="020B0604030504040204" pitchFamily="50" charset="-128"/>
                  <a:ea typeface="メイリオ" panose="020B0604030504040204" pitchFamily="50" charset="-128"/>
                </a:rPr>
                <a:t>8</a:t>
              </a:r>
              <a:endParaRPr sz="1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40C527C6-C06F-D97C-5536-5D1DAAF5439C}"/>
                </a:ext>
              </a:extLst>
            </p:cNvPr>
            <p:cNvSpPr txBox="1"/>
            <p:nvPr/>
          </p:nvSpPr>
          <p:spPr>
            <a:xfrm>
              <a:off x="9428074" y="5895579"/>
              <a:ext cx="2445847"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職場への報告・相談状況</a:t>
              </a:r>
            </a:p>
          </p:txBody>
        </p:sp>
      </p:grpSp>
      <p:pic>
        <p:nvPicPr>
          <p:cNvPr id="9" name="図 8">
            <a:extLst>
              <a:ext uri="{FF2B5EF4-FFF2-40B4-BE49-F238E27FC236}">
                <a16:creationId xmlns:a16="http://schemas.microsoft.com/office/drawing/2014/main" id="{CD9E9932-ECF9-9F33-3AC0-4E6BA2B7B96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5709919" y="1016795"/>
            <a:ext cx="6268720" cy="5289442"/>
          </a:xfrm>
          <a:prstGeom prst="rect">
            <a:avLst/>
          </a:prstGeom>
        </p:spPr>
      </p:pic>
      <p:pic>
        <p:nvPicPr>
          <p:cNvPr id="10" name="図 9">
            <a:extLst>
              <a:ext uri="{FF2B5EF4-FFF2-40B4-BE49-F238E27FC236}">
                <a16:creationId xmlns:a16="http://schemas.microsoft.com/office/drawing/2014/main" id="{D6251231-0A86-9004-FF63-2AF7F76CD94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4469257" y="6306237"/>
            <a:ext cx="7137295" cy="307777"/>
          </a:xfrm>
          <a:prstGeom prst="rect">
            <a:avLst/>
          </a:prstGeom>
        </p:spPr>
      </p:pic>
      <p:sp>
        <p:nvSpPr>
          <p:cNvPr id="3" name="正方形/長方形 2"/>
          <p:cNvSpPr/>
          <p:nvPr/>
        </p:nvSpPr>
        <p:spPr>
          <a:xfrm>
            <a:off x="322798" y="2683997"/>
            <a:ext cx="5101980" cy="2610971"/>
          </a:xfrm>
          <a:prstGeom prst="rect">
            <a:avLst/>
          </a:prstGeom>
        </p:spPr>
        <p:txBody>
          <a:bodyPr wrap="square">
            <a:spAutoFit/>
          </a:bodyPr>
          <a:lstStyle/>
          <a:p>
            <a:pPr marL="180000" lvl="0" indent="-457200">
              <a:lnSpc>
                <a:spcPct val="150000"/>
              </a:lnSpc>
              <a:spcBef>
                <a:spcPts val="100"/>
              </a:spcBef>
            </a:pPr>
            <a:r>
              <a:rPr lang="ja-JP" altLang="en-US" b="1" spc="-114" dirty="0">
                <a:solidFill>
                  <a:srgbClr val="4472C4">
                    <a:lumMod val="75000"/>
                  </a:srgbClr>
                </a:solidFill>
                <a:latin typeface="メイリオ" panose="020B0604030504040204" pitchFamily="50" charset="-128"/>
                <a:ea typeface="メイリオ" panose="020B0604030504040204" pitchFamily="50" charset="-128"/>
                <a:cs typeface="A-OTF UD新丸ゴ Pr6N DB"/>
              </a:rPr>
              <a:t>■従業員が病気になっても一緒に働き続けることができるようにするという会社の基本方針や</a:t>
            </a:r>
            <a:r>
              <a:rPr lang="ja-JP" altLang="en-US" b="1" spc="-114" dirty="0" smtClean="0">
                <a:solidFill>
                  <a:srgbClr val="4472C4">
                    <a:lumMod val="75000"/>
                  </a:srgbClr>
                </a:solidFill>
                <a:latin typeface="メイリオ" panose="020B0604030504040204" pitchFamily="50" charset="-128"/>
                <a:ea typeface="メイリオ" panose="020B0604030504040204" pitchFamily="50" charset="-128"/>
                <a:cs typeface="A-OTF UD新丸ゴ Pr6N DB"/>
              </a:rPr>
              <a:t>、</a:t>
            </a:r>
            <a:r>
              <a:rPr lang="en-US" altLang="ja-JP" b="1" spc="-114" dirty="0" smtClean="0">
                <a:solidFill>
                  <a:srgbClr val="4472C4">
                    <a:lumMod val="75000"/>
                  </a:srgbClr>
                </a:solidFill>
                <a:latin typeface="メイリオ" panose="020B0604030504040204" pitchFamily="50" charset="-128"/>
                <a:ea typeface="メイリオ" panose="020B0604030504040204" pitchFamily="50" charset="-128"/>
                <a:cs typeface="A-OTF UD新丸ゴ Pr6N DB"/>
              </a:rPr>
              <a:t/>
            </a:r>
            <a:br>
              <a:rPr lang="en-US" altLang="ja-JP" b="1" spc="-114" dirty="0" smtClean="0">
                <a:solidFill>
                  <a:srgbClr val="4472C4">
                    <a:lumMod val="75000"/>
                  </a:srgbClr>
                </a:solidFill>
                <a:latin typeface="メイリオ" panose="020B0604030504040204" pitchFamily="50" charset="-128"/>
                <a:ea typeface="メイリオ" panose="020B0604030504040204" pitchFamily="50" charset="-128"/>
                <a:cs typeface="A-OTF UD新丸ゴ Pr6N DB"/>
              </a:rPr>
            </a:br>
            <a:r>
              <a:rPr lang="ja-JP" altLang="en-US" b="1" spc="-114" dirty="0" smtClean="0">
                <a:solidFill>
                  <a:srgbClr val="4472C4">
                    <a:lumMod val="75000"/>
                  </a:srgbClr>
                </a:solidFill>
                <a:latin typeface="メイリオ" panose="020B0604030504040204" pitchFamily="50" charset="-128"/>
                <a:ea typeface="メイリオ" panose="020B0604030504040204" pitchFamily="50" charset="-128"/>
                <a:cs typeface="A-OTF UD新丸ゴ Pr6N DB"/>
              </a:rPr>
              <a:t>社内</a:t>
            </a:r>
            <a:r>
              <a:rPr lang="ja-JP" altLang="en-US" b="1" spc="-114" dirty="0">
                <a:solidFill>
                  <a:srgbClr val="4472C4">
                    <a:lumMod val="75000"/>
                  </a:srgbClr>
                </a:solidFill>
                <a:latin typeface="メイリオ" panose="020B0604030504040204" pitchFamily="50" charset="-128"/>
                <a:ea typeface="メイリオ" panose="020B0604030504040204" pitchFamily="50" charset="-128"/>
                <a:cs typeface="A-OTF UD新丸ゴ Pr6N DB"/>
              </a:rPr>
              <a:t>ルールを伝えていく</a:t>
            </a:r>
            <a:endParaRPr lang="en-US" altLang="ja-JP" b="1" spc="-114" dirty="0">
              <a:solidFill>
                <a:srgbClr val="4472C4">
                  <a:lumMod val="75000"/>
                </a:srgbClr>
              </a:solidFill>
              <a:latin typeface="メイリオ" panose="020B0604030504040204" pitchFamily="50" charset="-128"/>
              <a:ea typeface="メイリオ" panose="020B0604030504040204" pitchFamily="50" charset="-128"/>
              <a:cs typeface="A-OTF UD新丸ゴ Pr6N DB"/>
            </a:endParaRPr>
          </a:p>
          <a:p>
            <a:pPr marL="180000" lvl="0" indent="-457200">
              <a:lnSpc>
                <a:spcPct val="150000"/>
              </a:lnSpc>
              <a:spcBef>
                <a:spcPts val="100"/>
              </a:spcBef>
            </a:pPr>
            <a:r>
              <a:rPr lang="ja-JP" altLang="en-US" b="1" spc="-114" dirty="0">
                <a:solidFill>
                  <a:srgbClr val="4472C4">
                    <a:lumMod val="75000"/>
                  </a:srgbClr>
                </a:solidFill>
                <a:latin typeface="メイリオ" panose="020B0604030504040204" pitchFamily="50" charset="-128"/>
                <a:ea typeface="メイリオ" panose="020B0604030504040204" pitchFamily="50" charset="-128"/>
                <a:cs typeface="A-OTF UD新丸ゴ Pr6N DB"/>
              </a:rPr>
              <a:t>■社内にある制度や相談窓口を周知する</a:t>
            </a:r>
            <a:endParaRPr lang="en-US" altLang="ja-JP" b="1" spc="-114" dirty="0">
              <a:solidFill>
                <a:srgbClr val="4472C4">
                  <a:lumMod val="75000"/>
                </a:srgbClr>
              </a:solidFill>
              <a:latin typeface="メイリオ" panose="020B0604030504040204" pitchFamily="50" charset="-128"/>
              <a:ea typeface="メイリオ" panose="020B0604030504040204" pitchFamily="50" charset="-128"/>
              <a:cs typeface="A-OTF UD新丸ゴ Pr6N DB"/>
            </a:endParaRPr>
          </a:p>
          <a:p>
            <a:pPr marL="180000" lvl="0" indent="-457200">
              <a:lnSpc>
                <a:spcPct val="150000"/>
              </a:lnSpc>
              <a:spcBef>
                <a:spcPts val="100"/>
              </a:spcBef>
            </a:pPr>
            <a:r>
              <a:rPr lang="ja-JP" altLang="en-US" b="1" spc="-114" dirty="0">
                <a:solidFill>
                  <a:srgbClr val="4472C4">
                    <a:lumMod val="75000"/>
                  </a:srgbClr>
                </a:solidFill>
                <a:latin typeface="メイリオ" panose="020B0604030504040204" pitchFamily="50" charset="-128"/>
                <a:ea typeface="メイリオ" panose="020B0604030504040204" pitchFamily="50" charset="-128"/>
                <a:cs typeface="A-OTF UD新丸ゴ Pr6N DB"/>
              </a:rPr>
              <a:t>■社員研修等で、治療と仕事を両立している事例の紹介をする</a:t>
            </a:r>
            <a:endParaRPr lang="en-US" altLang="ja-JP" b="1" spc="-114" dirty="0">
              <a:solidFill>
                <a:srgbClr val="4472C4">
                  <a:lumMod val="75000"/>
                </a:srgbClr>
              </a:solidFill>
              <a:latin typeface="メイリオ" panose="020B0604030504040204" pitchFamily="50" charset="-128"/>
              <a:ea typeface="メイリオ" panose="020B0604030504040204" pitchFamily="50" charset="-128"/>
              <a:cs typeface="A-OTF UD新丸ゴ Pr6N DB"/>
            </a:endParaRPr>
          </a:p>
        </p:txBody>
      </p:sp>
    </p:spTree>
    <p:extLst>
      <p:ext uri="{BB962C8B-B14F-4D97-AF65-F5344CB8AC3E}">
        <p14:creationId xmlns:p14="http://schemas.microsoft.com/office/powerpoint/2010/main" val="228209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0FE4CCE-5807-A4AC-6C56-32087634346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983803" y="2462425"/>
            <a:ext cx="10364675" cy="3511071"/>
          </a:xfrm>
          <a:prstGeom prst="rect">
            <a:avLst/>
          </a:prstGeom>
        </p:spPr>
      </p:pic>
      <p:grpSp>
        <p:nvGrpSpPr>
          <p:cNvPr id="4" name="グループ化 3">
            <a:extLst>
              <a:ext uri="{FF2B5EF4-FFF2-40B4-BE49-F238E27FC236}">
                <a16:creationId xmlns:a16="http://schemas.microsoft.com/office/drawing/2014/main" id="{C47AB00C-EA56-218A-4A2B-1141E26E3A19}"/>
              </a:ext>
            </a:extLst>
          </p:cNvPr>
          <p:cNvGrpSpPr/>
          <p:nvPr/>
        </p:nvGrpSpPr>
        <p:grpSpPr>
          <a:xfrm>
            <a:off x="4114704" y="2120904"/>
            <a:ext cx="5099339" cy="324649"/>
            <a:chOff x="928067" y="3953322"/>
            <a:chExt cx="5099339" cy="324649"/>
          </a:xfrm>
        </p:grpSpPr>
        <p:sp>
          <p:nvSpPr>
            <p:cNvPr id="5" name="object 28">
              <a:extLst>
                <a:ext uri="{FF2B5EF4-FFF2-40B4-BE49-F238E27FC236}">
                  <a16:creationId xmlns:a16="http://schemas.microsoft.com/office/drawing/2014/main" id="{F7A1E25B-F0C8-987B-A7BC-0E06F92DDC84}"/>
                </a:ext>
              </a:extLst>
            </p:cNvPr>
            <p:cNvSpPr/>
            <p:nvPr/>
          </p:nvSpPr>
          <p:spPr>
            <a:xfrm>
              <a:off x="928067" y="3953322"/>
              <a:ext cx="793252" cy="298812"/>
            </a:xfrm>
            <a:custGeom>
              <a:avLst/>
              <a:gdLst/>
              <a:ahLst/>
              <a:cxnLst/>
              <a:rect l="l" t="t" r="r" b="b"/>
              <a:pathLst>
                <a:path w="445135" h="243204">
                  <a:moveTo>
                    <a:pt x="372922" y="0"/>
                  </a:moveTo>
                  <a:lnTo>
                    <a:pt x="71996" y="0"/>
                  </a:lnTo>
                  <a:lnTo>
                    <a:pt x="44041" y="5680"/>
                  </a:lnTo>
                  <a:lnTo>
                    <a:pt x="21148" y="21148"/>
                  </a:lnTo>
                  <a:lnTo>
                    <a:pt x="5680" y="44041"/>
                  </a:lnTo>
                  <a:lnTo>
                    <a:pt x="0" y="71996"/>
                  </a:lnTo>
                  <a:lnTo>
                    <a:pt x="0" y="171081"/>
                  </a:lnTo>
                  <a:lnTo>
                    <a:pt x="5680" y="199036"/>
                  </a:lnTo>
                  <a:lnTo>
                    <a:pt x="21148" y="221929"/>
                  </a:lnTo>
                  <a:lnTo>
                    <a:pt x="44041" y="237397"/>
                  </a:lnTo>
                  <a:lnTo>
                    <a:pt x="71996" y="243078"/>
                  </a:lnTo>
                  <a:lnTo>
                    <a:pt x="372922" y="243078"/>
                  </a:lnTo>
                  <a:lnTo>
                    <a:pt x="400877" y="237397"/>
                  </a:lnTo>
                  <a:lnTo>
                    <a:pt x="423770" y="221929"/>
                  </a:lnTo>
                  <a:lnTo>
                    <a:pt x="439238" y="199036"/>
                  </a:lnTo>
                  <a:lnTo>
                    <a:pt x="444919" y="171081"/>
                  </a:lnTo>
                  <a:lnTo>
                    <a:pt x="444919" y="71996"/>
                  </a:lnTo>
                  <a:lnTo>
                    <a:pt x="439238" y="44041"/>
                  </a:lnTo>
                  <a:lnTo>
                    <a:pt x="423770" y="21148"/>
                  </a:lnTo>
                  <a:lnTo>
                    <a:pt x="400877" y="5680"/>
                  </a:lnTo>
                  <a:lnTo>
                    <a:pt x="372922" y="0"/>
                  </a:lnTo>
                  <a:close/>
                </a:path>
              </a:pathLst>
            </a:custGeom>
            <a:solidFill>
              <a:srgbClr val="D6E6A6"/>
            </a:solidFill>
          </p:spPr>
          <p:txBody>
            <a:bodyPr wrap="square" lIns="0" tIns="0" rIns="0" bIns="0" rtlCol="0" anchor="ctr"/>
            <a:lstStyle/>
            <a:p>
              <a:pPr algn="ctr"/>
              <a:r>
                <a:rPr lang="ja-JP" altLang="en-US" sz="1400" dirty="0">
                  <a:latin typeface="メイリオ" panose="020B0604030504040204" pitchFamily="50" charset="-128"/>
                  <a:ea typeface="メイリオ" panose="020B0604030504040204" pitchFamily="50" charset="-128"/>
                </a:rPr>
                <a:t>図表</a:t>
              </a:r>
              <a:r>
                <a:rPr lang="en-US" altLang="ja-JP" sz="1400" dirty="0">
                  <a:latin typeface="メイリオ" panose="020B0604030504040204" pitchFamily="50" charset="-128"/>
                  <a:ea typeface="メイリオ" panose="020B0604030504040204" pitchFamily="50" charset="-128"/>
                </a:rPr>
                <a:t>9</a:t>
              </a:r>
              <a:endParaRPr sz="1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005EED6F-6C42-ED96-B4E1-68EBB9B75B85}"/>
                </a:ext>
              </a:extLst>
            </p:cNvPr>
            <p:cNvSpPr txBox="1"/>
            <p:nvPr/>
          </p:nvSpPr>
          <p:spPr>
            <a:xfrm>
              <a:off x="1721319" y="3970194"/>
              <a:ext cx="4306087"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治療と仕事の両立に有効な制度の例</a:t>
              </a:r>
            </a:p>
          </p:txBody>
        </p:sp>
      </p:grpSp>
      <p:sp>
        <p:nvSpPr>
          <p:cNvPr id="7" name="テキスト ボックス 6">
            <a:extLst>
              <a:ext uri="{FF2B5EF4-FFF2-40B4-BE49-F238E27FC236}">
                <a16:creationId xmlns:a16="http://schemas.microsoft.com/office/drawing/2014/main" id="{F804C1D5-E42D-1AD4-005F-373E38D07F9B}"/>
              </a:ext>
            </a:extLst>
          </p:cNvPr>
          <p:cNvSpPr txBox="1"/>
          <p:nvPr/>
        </p:nvSpPr>
        <p:spPr>
          <a:xfrm>
            <a:off x="1204775" y="6016205"/>
            <a:ext cx="4737846"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委員提供資料より作成</a:t>
            </a:r>
          </a:p>
        </p:txBody>
      </p:sp>
      <p:sp>
        <p:nvSpPr>
          <p:cNvPr id="20" name="object 23">
            <a:extLst>
              <a:ext uri="{FF2B5EF4-FFF2-40B4-BE49-F238E27FC236}">
                <a16:creationId xmlns:a16="http://schemas.microsoft.com/office/drawing/2014/main" id="{3DCBB47F-E118-C5F8-2013-4C23EF17A6F6}"/>
              </a:ext>
            </a:extLst>
          </p:cNvPr>
          <p:cNvSpPr txBox="1"/>
          <p:nvPr/>
        </p:nvSpPr>
        <p:spPr>
          <a:xfrm>
            <a:off x="1641331" y="1448539"/>
            <a:ext cx="8933906" cy="320601"/>
          </a:xfrm>
          <a:prstGeom prst="rect">
            <a:avLst/>
          </a:prstGeom>
        </p:spPr>
        <p:txBody>
          <a:bodyPr vert="horz" wrap="square" lIns="0" tIns="12700" rIns="0" bIns="0" rtlCol="0">
            <a:spAutoFit/>
          </a:bodyPr>
          <a:lstStyle/>
          <a:p>
            <a:pPr marL="12700" algn="ctr">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「従業員のニーズを踏まえたきめ細やかな取組の実施、環境整備が重要です。」</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spTree>
    <p:extLst>
      <p:ext uri="{BB962C8B-B14F-4D97-AF65-F5344CB8AC3E}">
        <p14:creationId xmlns:p14="http://schemas.microsoft.com/office/powerpoint/2010/main" val="427932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四角形: 角を丸くする 75">
            <a:extLst>
              <a:ext uri="{FF2B5EF4-FFF2-40B4-BE49-F238E27FC236}">
                <a16:creationId xmlns:a16="http://schemas.microsoft.com/office/drawing/2014/main" id="{DA9FF90C-5D4A-8336-6DA3-83F53FCB5F80}"/>
              </a:ext>
            </a:extLst>
          </p:cNvPr>
          <p:cNvSpPr/>
          <p:nvPr/>
        </p:nvSpPr>
        <p:spPr>
          <a:xfrm rot="5400000">
            <a:off x="2458415" y="1010423"/>
            <a:ext cx="4474973" cy="6438746"/>
          </a:xfrm>
          <a:prstGeom prst="roundRect">
            <a:avLst>
              <a:gd name="adj" fmla="val 25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40B7702A-B1D0-2256-DC8C-1EE14C499E2E}"/>
              </a:ext>
            </a:extLst>
          </p:cNvPr>
          <p:cNvSpPr/>
          <p:nvPr/>
        </p:nvSpPr>
        <p:spPr>
          <a:xfrm rot="5400000">
            <a:off x="7542350" y="3073057"/>
            <a:ext cx="4517839" cy="2270611"/>
          </a:xfrm>
          <a:prstGeom prst="roundRect">
            <a:avLst>
              <a:gd name="adj" fmla="val 259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object 23">
            <a:extLst>
              <a:ext uri="{FF2B5EF4-FFF2-40B4-BE49-F238E27FC236}">
                <a16:creationId xmlns:a16="http://schemas.microsoft.com/office/drawing/2014/main" id="{BA4AD0C4-ACDC-11CE-FDF4-3BB6AEA530C9}"/>
              </a:ext>
            </a:extLst>
          </p:cNvPr>
          <p:cNvSpPr txBox="1"/>
          <p:nvPr/>
        </p:nvSpPr>
        <p:spPr>
          <a:xfrm>
            <a:off x="2199837" y="760201"/>
            <a:ext cx="9411013" cy="320601"/>
          </a:xfrm>
          <a:prstGeom prst="rect">
            <a:avLst/>
          </a:prstGeom>
        </p:spPr>
        <p:txBody>
          <a:bodyPr vert="horz" wrap="square" lIns="0" tIns="12700" rIns="0" bIns="0" rtlCol="0">
            <a:spAutoFit/>
          </a:bodyPr>
          <a:lstStyle/>
          <a:p>
            <a:pPr marL="12700" algn="ctr">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「治療と仕事の両立支援を進める上で、従業員本人と関係者間の連携が重要です。」</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sp>
        <p:nvSpPr>
          <p:cNvPr id="27" name="二等辺三角形 26">
            <a:extLst>
              <a:ext uri="{FF2B5EF4-FFF2-40B4-BE49-F238E27FC236}">
                <a16:creationId xmlns:a16="http://schemas.microsoft.com/office/drawing/2014/main" id="{68F63A04-EC10-CA8B-5514-78E0A46491E3}"/>
              </a:ext>
            </a:extLst>
          </p:cNvPr>
          <p:cNvSpPr/>
          <p:nvPr/>
        </p:nvSpPr>
        <p:spPr>
          <a:xfrm rot="16200000">
            <a:off x="7350261" y="3913531"/>
            <a:ext cx="1923378" cy="536166"/>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4" name="グループ化 63">
            <a:extLst>
              <a:ext uri="{FF2B5EF4-FFF2-40B4-BE49-F238E27FC236}">
                <a16:creationId xmlns:a16="http://schemas.microsoft.com/office/drawing/2014/main" id="{78A8EED6-729A-F52A-6CFB-F8CDFBBB28F6}"/>
              </a:ext>
            </a:extLst>
          </p:cNvPr>
          <p:cNvGrpSpPr/>
          <p:nvPr/>
        </p:nvGrpSpPr>
        <p:grpSpPr>
          <a:xfrm>
            <a:off x="1926700" y="2045775"/>
            <a:ext cx="1107996" cy="1070518"/>
            <a:chOff x="1292282" y="2169517"/>
            <a:chExt cx="1107996" cy="1070517"/>
          </a:xfrm>
        </p:grpSpPr>
        <p:sp>
          <p:nvSpPr>
            <p:cNvPr id="4" name="楕円 3">
              <a:extLst>
                <a:ext uri="{FF2B5EF4-FFF2-40B4-BE49-F238E27FC236}">
                  <a16:creationId xmlns:a16="http://schemas.microsoft.com/office/drawing/2014/main" id="{E71C71F2-3F75-51DD-000A-66B229DCBFE8}"/>
                </a:ext>
              </a:extLst>
            </p:cNvPr>
            <p:cNvSpPr/>
            <p:nvPr/>
          </p:nvSpPr>
          <p:spPr>
            <a:xfrm>
              <a:off x="1292282" y="2169517"/>
              <a:ext cx="1070517" cy="1070517"/>
            </a:xfrm>
            <a:prstGeom prst="ellipse">
              <a:avLst/>
            </a:prstGeom>
            <a:solidFill>
              <a:schemeClr val="accent1">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0" name="テキスト ボックス 29">
              <a:extLst>
                <a:ext uri="{FF2B5EF4-FFF2-40B4-BE49-F238E27FC236}">
                  <a16:creationId xmlns:a16="http://schemas.microsoft.com/office/drawing/2014/main" id="{52AC5D29-6656-CF23-1C1A-B2998867297F}"/>
                </a:ext>
              </a:extLst>
            </p:cNvPr>
            <p:cNvSpPr txBox="1"/>
            <p:nvPr/>
          </p:nvSpPr>
          <p:spPr>
            <a:xfrm>
              <a:off x="1387068" y="2382011"/>
              <a:ext cx="877163" cy="369332"/>
            </a:xfrm>
            <a:prstGeom prst="rect">
              <a:avLst/>
            </a:prstGeom>
            <a:noFill/>
          </p:spPr>
          <p:txBody>
            <a:bodyPr wrap="none" rtlCol="0">
              <a:sp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従業員</a:t>
              </a:r>
              <a:endParaRPr kumimoji="1" lang="en-US" altLang="ja-JP" b="1" dirty="0">
                <a:solidFill>
                  <a:schemeClr val="bg1"/>
                </a:solidFill>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3D72D1F8-BDAB-5CE9-EDE3-ED4D9B0C3A6B}"/>
                </a:ext>
              </a:extLst>
            </p:cNvPr>
            <p:cNvSpPr txBox="1"/>
            <p:nvPr/>
          </p:nvSpPr>
          <p:spPr>
            <a:xfrm>
              <a:off x="1292282" y="2704774"/>
              <a:ext cx="1107996" cy="369332"/>
            </a:xfrm>
            <a:prstGeom prst="rect">
              <a:avLst/>
            </a:prstGeom>
            <a:noFill/>
          </p:spPr>
          <p:txBody>
            <a:bodyPr wrap="none" rtlCol="0">
              <a:spAutoFit/>
            </a:bodyPr>
            <a:lstStyle/>
            <a:p>
              <a:r>
                <a:rPr kumimoji="1" lang="ja-JP" altLang="en-US" dirty="0">
                  <a:solidFill>
                    <a:schemeClr val="bg1"/>
                  </a:solidFill>
                  <a:latin typeface="メイリオ" panose="020B0604030504040204" pitchFamily="50" charset="-128"/>
                  <a:ea typeface="メイリオ" panose="020B0604030504040204" pitchFamily="50" charset="-128"/>
                </a:rPr>
                <a:t>（本人）</a:t>
              </a:r>
              <a:endParaRPr kumimoji="1" lang="en-US" altLang="ja-JP" dirty="0">
                <a:solidFill>
                  <a:schemeClr val="bg1"/>
                </a:solidFill>
                <a:latin typeface="メイリオ" panose="020B0604030504040204" pitchFamily="50" charset="-128"/>
                <a:ea typeface="メイリオ" panose="020B0604030504040204" pitchFamily="50" charset="-128"/>
              </a:endParaRPr>
            </a:p>
          </p:txBody>
        </p:sp>
      </p:grpSp>
      <p:grpSp>
        <p:nvGrpSpPr>
          <p:cNvPr id="3" name="グループ化 2">
            <a:extLst>
              <a:ext uri="{FF2B5EF4-FFF2-40B4-BE49-F238E27FC236}">
                <a16:creationId xmlns:a16="http://schemas.microsoft.com/office/drawing/2014/main" id="{9D48699A-7B9A-8F51-1A66-A249D7B1D34A}"/>
              </a:ext>
            </a:extLst>
          </p:cNvPr>
          <p:cNvGrpSpPr/>
          <p:nvPr/>
        </p:nvGrpSpPr>
        <p:grpSpPr>
          <a:xfrm>
            <a:off x="-30278" y="2045776"/>
            <a:ext cx="1478280" cy="1070517"/>
            <a:chOff x="2583723" y="3240034"/>
            <a:chExt cx="1415772" cy="1070517"/>
          </a:xfrm>
          <a:solidFill>
            <a:schemeClr val="bg2">
              <a:lumMod val="75000"/>
            </a:schemeClr>
          </a:solidFill>
        </p:grpSpPr>
        <p:sp>
          <p:nvSpPr>
            <p:cNvPr id="11" name="楕円 10">
              <a:extLst>
                <a:ext uri="{FF2B5EF4-FFF2-40B4-BE49-F238E27FC236}">
                  <a16:creationId xmlns:a16="http://schemas.microsoft.com/office/drawing/2014/main" id="{8C01F0AD-2468-BBB9-48B9-DF60F4C3DE1C}"/>
                </a:ext>
              </a:extLst>
            </p:cNvPr>
            <p:cNvSpPr/>
            <p:nvPr/>
          </p:nvSpPr>
          <p:spPr>
            <a:xfrm>
              <a:off x="2719633" y="3240034"/>
              <a:ext cx="1070517" cy="1070517"/>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6AC511E1-F074-8948-5A42-6BA929CD729A}"/>
                </a:ext>
              </a:extLst>
            </p:cNvPr>
            <p:cNvSpPr txBox="1"/>
            <p:nvPr/>
          </p:nvSpPr>
          <p:spPr>
            <a:xfrm>
              <a:off x="2835030" y="3479143"/>
              <a:ext cx="877163" cy="369332"/>
            </a:xfrm>
            <a:prstGeom prst="rect">
              <a:avLst/>
            </a:prstGeom>
            <a:noFill/>
            <a:ln>
              <a:noFill/>
            </a:ln>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主治医</a:t>
              </a:r>
              <a:endParaRPr kumimoji="1" lang="en-US" altLang="ja-JP" b="1"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DD9D6FBA-81C8-B470-1AA3-19332699898A}"/>
                </a:ext>
              </a:extLst>
            </p:cNvPr>
            <p:cNvSpPr txBox="1"/>
            <p:nvPr/>
          </p:nvSpPr>
          <p:spPr>
            <a:xfrm>
              <a:off x="2583723" y="3801906"/>
              <a:ext cx="1415772" cy="338554"/>
            </a:xfrm>
            <a:prstGeom prst="rect">
              <a:avLst/>
            </a:prstGeom>
            <a:noFill/>
            <a:ln>
              <a:noFill/>
            </a:ln>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（医療関係）</a:t>
              </a:r>
              <a:endParaRPr kumimoji="1" lang="en-US" altLang="ja-JP" sz="1600" dirty="0">
                <a:latin typeface="メイリオ" panose="020B0604030504040204" pitchFamily="50" charset="-128"/>
                <a:ea typeface="メイリオ" panose="020B0604030504040204" pitchFamily="50" charset="-128"/>
              </a:endParaRPr>
            </a:p>
          </p:txBody>
        </p:sp>
      </p:grpSp>
      <p:grpSp>
        <p:nvGrpSpPr>
          <p:cNvPr id="70" name="グループ化 69">
            <a:extLst>
              <a:ext uri="{FF2B5EF4-FFF2-40B4-BE49-F238E27FC236}">
                <a16:creationId xmlns:a16="http://schemas.microsoft.com/office/drawing/2014/main" id="{0B459E47-DAAE-CBC0-EAB5-1BB3BCBF9C2B}"/>
              </a:ext>
            </a:extLst>
          </p:cNvPr>
          <p:cNvGrpSpPr/>
          <p:nvPr/>
        </p:nvGrpSpPr>
        <p:grpSpPr>
          <a:xfrm>
            <a:off x="8781981" y="2059852"/>
            <a:ext cx="908769" cy="908769"/>
            <a:chOff x="8724829" y="2087324"/>
            <a:chExt cx="908769" cy="908769"/>
          </a:xfrm>
        </p:grpSpPr>
        <p:sp>
          <p:nvSpPr>
            <p:cNvPr id="17" name="楕円 16">
              <a:extLst>
                <a:ext uri="{FF2B5EF4-FFF2-40B4-BE49-F238E27FC236}">
                  <a16:creationId xmlns:a16="http://schemas.microsoft.com/office/drawing/2014/main" id="{914D28DC-05FA-637B-DA97-2E5F96342701}"/>
                </a:ext>
              </a:extLst>
            </p:cNvPr>
            <p:cNvSpPr/>
            <p:nvPr/>
          </p:nvSpPr>
          <p:spPr>
            <a:xfrm rot="5400000">
              <a:off x="8724829" y="2087324"/>
              <a:ext cx="908769" cy="908769"/>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010E8664-839D-2F8B-1CA1-DFC452284E14}"/>
                </a:ext>
              </a:extLst>
            </p:cNvPr>
            <p:cNvSpPr txBox="1"/>
            <p:nvPr/>
          </p:nvSpPr>
          <p:spPr>
            <a:xfrm>
              <a:off x="8725047" y="2407544"/>
              <a:ext cx="902811" cy="307777"/>
            </a:xfrm>
            <a:prstGeom prst="rect">
              <a:avLst/>
            </a:prstGeom>
            <a:noFill/>
          </p:spPr>
          <p:txBody>
            <a:bodyPr wrap="none" rtlCol="0">
              <a:spAutoFit/>
            </a:bodyPr>
            <a:lstStyle/>
            <a:p>
              <a:pPr algn="ctr"/>
              <a:r>
                <a:rPr kumimoji="1" lang="ja-JP" altLang="en-US" sz="1400" b="1" dirty="0">
                  <a:latin typeface="メイリオ" panose="020B0604030504040204" pitchFamily="50" charset="-128"/>
                  <a:ea typeface="メイリオ" panose="020B0604030504040204" pitchFamily="50" charset="-128"/>
                </a:rPr>
                <a:t>労働組合</a:t>
              </a:r>
              <a:endParaRPr kumimoji="1" lang="en-US" altLang="ja-JP" sz="1400" b="1" dirty="0">
                <a:latin typeface="メイリオ" panose="020B0604030504040204" pitchFamily="50" charset="-128"/>
                <a:ea typeface="メイリオ" panose="020B0604030504040204" pitchFamily="50" charset="-128"/>
              </a:endParaRPr>
            </a:p>
          </p:txBody>
        </p:sp>
      </p:grpSp>
      <p:grpSp>
        <p:nvGrpSpPr>
          <p:cNvPr id="71" name="グループ化 70">
            <a:extLst>
              <a:ext uri="{FF2B5EF4-FFF2-40B4-BE49-F238E27FC236}">
                <a16:creationId xmlns:a16="http://schemas.microsoft.com/office/drawing/2014/main" id="{57361226-0B8E-5166-EA03-951DC596EE94}"/>
              </a:ext>
            </a:extLst>
          </p:cNvPr>
          <p:cNvGrpSpPr/>
          <p:nvPr/>
        </p:nvGrpSpPr>
        <p:grpSpPr>
          <a:xfrm>
            <a:off x="8801401" y="3212563"/>
            <a:ext cx="908769" cy="908769"/>
            <a:chOff x="8744249" y="3240035"/>
            <a:chExt cx="908769" cy="908769"/>
          </a:xfrm>
        </p:grpSpPr>
        <p:sp>
          <p:nvSpPr>
            <p:cNvPr id="18" name="楕円 17">
              <a:extLst>
                <a:ext uri="{FF2B5EF4-FFF2-40B4-BE49-F238E27FC236}">
                  <a16:creationId xmlns:a16="http://schemas.microsoft.com/office/drawing/2014/main" id="{AD6290CC-BF85-82B4-5027-60EBD011245C}"/>
                </a:ext>
              </a:extLst>
            </p:cNvPr>
            <p:cNvSpPr/>
            <p:nvPr/>
          </p:nvSpPr>
          <p:spPr>
            <a:xfrm rot="5400000">
              <a:off x="8744249" y="3240035"/>
              <a:ext cx="908769" cy="908769"/>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9BC45E04-BECE-74D5-D3D8-932CC79E1B4A}"/>
                </a:ext>
              </a:extLst>
            </p:cNvPr>
            <p:cNvSpPr txBox="1"/>
            <p:nvPr/>
          </p:nvSpPr>
          <p:spPr>
            <a:xfrm>
              <a:off x="8744250" y="3387838"/>
              <a:ext cx="902811" cy="738664"/>
            </a:xfrm>
            <a:prstGeom prst="rect">
              <a:avLst/>
            </a:prstGeom>
            <a:noFill/>
          </p:spPr>
          <p:txBody>
            <a:bodyPr wrap="none" rtlCol="0">
              <a:spAutoFit/>
            </a:bodyPr>
            <a:lstStyle/>
            <a:p>
              <a:pPr algn="ctr"/>
              <a:r>
                <a:rPr kumimoji="1" lang="ja-JP" altLang="en-US" sz="1400" b="1" dirty="0">
                  <a:latin typeface="メイリオ" panose="020B0604030504040204" pitchFamily="50" charset="-128"/>
                  <a:ea typeface="メイリオ" panose="020B0604030504040204" pitchFamily="50" charset="-128"/>
                </a:rPr>
                <a:t>両立支援</a:t>
              </a:r>
              <a:endParaRPr kumimoji="1" lang="en-US" altLang="ja-JP" sz="1400" b="1" dirty="0">
                <a:latin typeface="メイリオ" panose="020B0604030504040204" pitchFamily="50" charset="-128"/>
                <a:ea typeface="メイリオ" panose="020B0604030504040204" pitchFamily="50" charset="-128"/>
              </a:endParaRPr>
            </a:p>
            <a:p>
              <a:pPr algn="ctr"/>
              <a:r>
                <a:rPr kumimoji="1" lang="ja-JP" altLang="en-US" sz="1400" b="1" dirty="0">
                  <a:latin typeface="メイリオ" panose="020B0604030504040204" pitchFamily="50" charset="-128"/>
                  <a:ea typeface="メイリオ" panose="020B0604030504040204" pitchFamily="50" charset="-128"/>
                </a:rPr>
                <a:t>コーディ</a:t>
              </a:r>
              <a:endParaRPr kumimoji="1" lang="en-US" altLang="ja-JP" sz="1400" b="1" dirty="0">
                <a:latin typeface="メイリオ" panose="020B0604030504040204" pitchFamily="50" charset="-128"/>
                <a:ea typeface="メイリオ" panose="020B0604030504040204" pitchFamily="50" charset="-128"/>
              </a:endParaRPr>
            </a:p>
            <a:p>
              <a:pPr algn="ctr"/>
              <a:r>
                <a:rPr kumimoji="1" lang="ja-JP" altLang="en-US" sz="1400" b="1" dirty="0">
                  <a:latin typeface="メイリオ" panose="020B0604030504040204" pitchFamily="50" charset="-128"/>
                  <a:ea typeface="メイリオ" panose="020B0604030504040204" pitchFamily="50" charset="-128"/>
                </a:rPr>
                <a:t>ネーター</a:t>
              </a:r>
              <a:endParaRPr kumimoji="1" lang="en-US" altLang="ja-JP" sz="1400" b="1" dirty="0">
                <a:latin typeface="メイリオ" panose="020B0604030504040204" pitchFamily="50" charset="-128"/>
                <a:ea typeface="メイリオ" panose="020B0604030504040204" pitchFamily="50" charset="-128"/>
              </a:endParaRPr>
            </a:p>
          </p:txBody>
        </p:sp>
      </p:grpSp>
      <p:grpSp>
        <p:nvGrpSpPr>
          <p:cNvPr id="72" name="グループ化 71">
            <a:extLst>
              <a:ext uri="{FF2B5EF4-FFF2-40B4-BE49-F238E27FC236}">
                <a16:creationId xmlns:a16="http://schemas.microsoft.com/office/drawing/2014/main" id="{5AC350D8-1CDC-6BF4-F00F-13779CAAAA19}"/>
              </a:ext>
            </a:extLst>
          </p:cNvPr>
          <p:cNvGrpSpPr/>
          <p:nvPr/>
        </p:nvGrpSpPr>
        <p:grpSpPr>
          <a:xfrm>
            <a:off x="8801401" y="4357780"/>
            <a:ext cx="910262" cy="908769"/>
            <a:chOff x="8744249" y="4385252"/>
            <a:chExt cx="910262" cy="908769"/>
          </a:xfrm>
        </p:grpSpPr>
        <p:sp>
          <p:nvSpPr>
            <p:cNvPr id="19" name="楕円 18">
              <a:extLst>
                <a:ext uri="{FF2B5EF4-FFF2-40B4-BE49-F238E27FC236}">
                  <a16:creationId xmlns:a16="http://schemas.microsoft.com/office/drawing/2014/main" id="{8531BC2C-CDEA-F3A0-5A01-A7E17F4F543A}"/>
                </a:ext>
              </a:extLst>
            </p:cNvPr>
            <p:cNvSpPr/>
            <p:nvPr/>
          </p:nvSpPr>
          <p:spPr>
            <a:xfrm rot="5400000">
              <a:off x="8744249" y="4385252"/>
              <a:ext cx="908769" cy="908769"/>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9F10ABCD-FF38-CADC-718C-8609C61E9A91}"/>
                </a:ext>
              </a:extLst>
            </p:cNvPr>
            <p:cNvSpPr txBox="1"/>
            <p:nvPr/>
          </p:nvSpPr>
          <p:spPr>
            <a:xfrm>
              <a:off x="8751700" y="4504539"/>
              <a:ext cx="902811" cy="738664"/>
            </a:xfrm>
            <a:prstGeom prst="rect">
              <a:avLst/>
            </a:prstGeom>
            <a:noFill/>
          </p:spPr>
          <p:txBody>
            <a:bodyPr wrap="none" rtlCol="0">
              <a:spAutoFit/>
            </a:bodyPr>
            <a:lstStyle/>
            <a:p>
              <a:pPr algn="ctr"/>
              <a:r>
                <a:rPr kumimoji="1" lang="ja-JP" altLang="en-US" sz="1400" b="1" dirty="0">
                  <a:latin typeface="メイリオ" panose="020B0604030504040204" pitchFamily="50" charset="-128"/>
                  <a:ea typeface="メイリオ" panose="020B0604030504040204" pitchFamily="50" charset="-128"/>
                </a:rPr>
                <a:t>産業保健</a:t>
              </a:r>
              <a:endParaRPr kumimoji="1" lang="en-US" altLang="ja-JP" sz="1400" b="1" dirty="0">
                <a:latin typeface="メイリオ" panose="020B0604030504040204" pitchFamily="50" charset="-128"/>
                <a:ea typeface="メイリオ" panose="020B0604030504040204" pitchFamily="50" charset="-128"/>
              </a:endParaRPr>
            </a:p>
            <a:p>
              <a:pPr algn="ctr"/>
              <a:r>
                <a:rPr kumimoji="1" lang="ja-JP" altLang="en-US" sz="1400" b="1" dirty="0">
                  <a:latin typeface="メイリオ" panose="020B0604030504040204" pitchFamily="50" charset="-128"/>
                  <a:ea typeface="メイリオ" panose="020B0604030504040204" pitchFamily="50" charset="-128"/>
                </a:rPr>
                <a:t>総合支援</a:t>
              </a:r>
              <a:endParaRPr kumimoji="1" lang="en-US" altLang="ja-JP" sz="1400" b="1" dirty="0">
                <a:latin typeface="メイリオ" panose="020B0604030504040204" pitchFamily="50" charset="-128"/>
                <a:ea typeface="メイリオ" panose="020B0604030504040204" pitchFamily="50" charset="-128"/>
              </a:endParaRPr>
            </a:p>
            <a:p>
              <a:pPr algn="ctr"/>
              <a:r>
                <a:rPr kumimoji="1" lang="ja-JP" altLang="en-US" sz="1400" b="1" dirty="0">
                  <a:latin typeface="メイリオ" panose="020B0604030504040204" pitchFamily="50" charset="-128"/>
                  <a:ea typeface="メイリオ" panose="020B0604030504040204" pitchFamily="50" charset="-128"/>
                </a:rPr>
                <a:t>センター</a:t>
              </a:r>
              <a:endParaRPr kumimoji="1" lang="en-US" altLang="ja-JP" sz="1400" b="1" dirty="0">
                <a:latin typeface="メイリオ" panose="020B0604030504040204" pitchFamily="50" charset="-128"/>
                <a:ea typeface="メイリオ" panose="020B0604030504040204" pitchFamily="50" charset="-128"/>
              </a:endParaRPr>
            </a:p>
          </p:txBody>
        </p:sp>
      </p:grpSp>
      <p:grpSp>
        <p:nvGrpSpPr>
          <p:cNvPr id="73" name="グループ化 72">
            <a:extLst>
              <a:ext uri="{FF2B5EF4-FFF2-40B4-BE49-F238E27FC236}">
                <a16:creationId xmlns:a16="http://schemas.microsoft.com/office/drawing/2014/main" id="{317CC134-32CD-1505-4FB9-89FF39FC5F6E}"/>
              </a:ext>
            </a:extLst>
          </p:cNvPr>
          <p:cNvGrpSpPr/>
          <p:nvPr/>
        </p:nvGrpSpPr>
        <p:grpSpPr>
          <a:xfrm>
            <a:off x="8801401" y="5437997"/>
            <a:ext cx="912621" cy="908769"/>
            <a:chOff x="8744249" y="5465469"/>
            <a:chExt cx="912621" cy="908769"/>
          </a:xfrm>
        </p:grpSpPr>
        <p:sp>
          <p:nvSpPr>
            <p:cNvPr id="20" name="楕円 19">
              <a:extLst>
                <a:ext uri="{FF2B5EF4-FFF2-40B4-BE49-F238E27FC236}">
                  <a16:creationId xmlns:a16="http://schemas.microsoft.com/office/drawing/2014/main" id="{68B419B7-B5FD-95F6-CBAF-82BECEF655D5}"/>
                </a:ext>
              </a:extLst>
            </p:cNvPr>
            <p:cNvSpPr/>
            <p:nvPr/>
          </p:nvSpPr>
          <p:spPr>
            <a:xfrm rot="5400000">
              <a:off x="8744249" y="5465469"/>
              <a:ext cx="908769" cy="908769"/>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a:extLst>
                <a:ext uri="{FF2B5EF4-FFF2-40B4-BE49-F238E27FC236}">
                  <a16:creationId xmlns:a16="http://schemas.microsoft.com/office/drawing/2014/main" id="{36918BDB-26E3-5F64-6B0A-E60704CEE4DF}"/>
                </a:ext>
              </a:extLst>
            </p:cNvPr>
            <p:cNvSpPr txBox="1"/>
            <p:nvPr/>
          </p:nvSpPr>
          <p:spPr>
            <a:xfrm>
              <a:off x="8754059" y="5676756"/>
              <a:ext cx="902811" cy="523220"/>
            </a:xfrm>
            <a:prstGeom prst="rect">
              <a:avLst/>
            </a:prstGeom>
            <a:noFill/>
          </p:spPr>
          <p:txBody>
            <a:bodyPr wrap="none" rtlCol="0">
              <a:spAutoFit/>
            </a:bodyPr>
            <a:lstStyle/>
            <a:p>
              <a:pPr algn="ctr"/>
              <a:r>
                <a:rPr kumimoji="1" lang="ja-JP" altLang="en-US" sz="1400" b="1" dirty="0">
                  <a:latin typeface="メイリオ" panose="020B0604030504040204" pitchFamily="50" charset="-128"/>
                  <a:ea typeface="メイリオ" panose="020B0604030504040204" pitchFamily="50" charset="-128"/>
                </a:rPr>
                <a:t>社会保険</a:t>
              </a:r>
              <a:endParaRPr kumimoji="1" lang="en-US" altLang="ja-JP" sz="1400" b="1" dirty="0">
                <a:latin typeface="メイリオ" panose="020B0604030504040204" pitchFamily="50" charset="-128"/>
                <a:ea typeface="メイリオ" panose="020B0604030504040204" pitchFamily="50" charset="-128"/>
              </a:endParaRPr>
            </a:p>
            <a:p>
              <a:pPr algn="ctr"/>
              <a:r>
                <a:rPr kumimoji="1" lang="ja-JP" altLang="en-US" sz="1400" b="1" dirty="0">
                  <a:latin typeface="メイリオ" panose="020B0604030504040204" pitchFamily="50" charset="-128"/>
                  <a:ea typeface="メイリオ" panose="020B0604030504040204" pitchFamily="50" charset="-128"/>
                </a:rPr>
                <a:t>労務士</a:t>
              </a:r>
              <a:endParaRPr kumimoji="1" lang="en-US" altLang="ja-JP" sz="1400" b="1" dirty="0">
                <a:latin typeface="メイリオ" panose="020B0604030504040204" pitchFamily="50" charset="-128"/>
                <a:ea typeface="メイリオ" panose="020B0604030504040204" pitchFamily="50" charset="-128"/>
              </a:endParaRPr>
            </a:p>
          </p:txBody>
        </p:sp>
      </p:grpSp>
      <p:grpSp>
        <p:nvGrpSpPr>
          <p:cNvPr id="8" name="グループ化 7">
            <a:extLst>
              <a:ext uri="{FF2B5EF4-FFF2-40B4-BE49-F238E27FC236}">
                <a16:creationId xmlns:a16="http://schemas.microsoft.com/office/drawing/2014/main" id="{0C7DE1E0-1422-D1C1-37A2-82E3A2BB708B}"/>
              </a:ext>
            </a:extLst>
          </p:cNvPr>
          <p:cNvGrpSpPr/>
          <p:nvPr/>
        </p:nvGrpSpPr>
        <p:grpSpPr>
          <a:xfrm>
            <a:off x="4085088" y="4679725"/>
            <a:ext cx="2791776" cy="779484"/>
            <a:chOff x="3435882" y="3786783"/>
            <a:chExt cx="2791776" cy="779484"/>
          </a:xfrm>
        </p:grpSpPr>
        <p:grpSp>
          <p:nvGrpSpPr>
            <p:cNvPr id="52" name="グループ化 51">
              <a:extLst>
                <a:ext uri="{FF2B5EF4-FFF2-40B4-BE49-F238E27FC236}">
                  <a16:creationId xmlns:a16="http://schemas.microsoft.com/office/drawing/2014/main" id="{A62A6F5D-3A72-2AE1-2EA7-156F01C9DE4E}"/>
                </a:ext>
              </a:extLst>
            </p:cNvPr>
            <p:cNvGrpSpPr/>
            <p:nvPr/>
          </p:nvGrpSpPr>
          <p:grpSpPr>
            <a:xfrm>
              <a:off x="3931689" y="3786783"/>
              <a:ext cx="1731303" cy="561525"/>
              <a:chOff x="3823713" y="5489986"/>
              <a:chExt cx="1731303" cy="561525"/>
            </a:xfrm>
          </p:grpSpPr>
          <p:sp>
            <p:nvSpPr>
              <p:cNvPr id="47" name="楕円 46">
                <a:extLst>
                  <a:ext uri="{FF2B5EF4-FFF2-40B4-BE49-F238E27FC236}">
                    <a16:creationId xmlns:a16="http://schemas.microsoft.com/office/drawing/2014/main" id="{0E3EAA61-ECB3-4E1E-52A2-ACE301FC623F}"/>
                  </a:ext>
                </a:extLst>
              </p:cNvPr>
              <p:cNvSpPr/>
              <p:nvPr/>
            </p:nvSpPr>
            <p:spPr>
              <a:xfrm>
                <a:off x="3823713" y="5489986"/>
                <a:ext cx="1731303" cy="561525"/>
              </a:xfrm>
              <a:prstGeom prst="ellipse">
                <a:avLst/>
              </a:prstGeom>
              <a:solidFill>
                <a:schemeClr val="accent1">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EDD42E42-C1FC-C1B8-E992-36F49A04D24C}"/>
                  </a:ext>
                </a:extLst>
              </p:cNvPr>
              <p:cNvSpPr txBox="1"/>
              <p:nvPr/>
            </p:nvSpPr>
            <p:spPr>
              <a:xfrm>
                <a:off x="3877692" y="5602890"/>
                <a:ext cx="1623343" cy="369332"/>
              </a:xfrm>
              <a:prstGeom prst="rect">
                <a:avLst/>
              </a:prstGeom>
              <a:noFill/>
            </p:spPr>
            <p:txBody>
              <a:bodyPr wrap="square" rtlCol="0">
                <a:spAutoFit/>
              </a:bodyPr>
              <a:lstStyle/>
              <a:p>
                <a:pPr algn="ctr"/>
                <a:r>
                  <a:rPr kumimoji="1" lang="ja-JP" altLang="en-US" b="1" dirty="0">
                    <a:latin typeface="メイリオ" panose="020B0604030504040204" pitchFamily="50" charset="-128"/>
                    <a:ea typeface="メイリオ" panose="020B0604030504040204" pitchFamily="50" charset="-128"/>
                  </a:rPr>
                  <a:t>上司・同僚</a:t>
                </a:r>
              </a:p>
            </p:txBody>
          </p:sp>
        </p:grpSp>
        <p:sp>
          <p:nvSpPr>
            <p:cNvPr id="37" name="四角形: 角を丸くする 36">
              <a:extLst>
                <a:ext uri="{FF2B5EF4-FFF2-40B4-BE49-F238E27FC236}">
                  <a16:creationId xmlns:a16="http://schemas.microsoft.com/office/drawing/2014/main" id="{8AAE96EE-02E3-F9FA-8B5D-636AADC4C453}"/>
                </a:ext>
              </a:extLst>
            </p:cNvPr>
            <p:cNvSpPr/>
            <p:nvPr/>
          </p:nvSpPr>
          <p:spPr>
            <a:xfrm>
              <a:off x="3435882" y="4269019"/>
              <a:ext cx="2791776" cy="297248"/>
            </a:xfrm>
            <a:prstGeom prst="roundRect">
              <a:avLst/>
            </a:prstGeom>
            <a:solidFill>
              <a:schemeClr val="bg1">
                <a:alpha val="80000"/>
              </a:schemeClr>
            </a:solidFill>
            <a:ln w="1905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担当部署連携・就業上の必要措置等</a:t>
              </a:r>
            </a:p>
          </p:txBody>
        </p:sp>
      </p:grpSp>
      <p:grpSp>
        <p:nvGrpSpPr>
          <p:cNvPr id="29" name="グループ化 28">
            <a:extLst>
              <a:ext uri="{FF2B5EF4-FFF2-40B4-BE49-F238E27FC236}">
                <a16:creationId xmlns:a16="http://schemas.microsoft.com/office/drawing/2014/main" id="{999C0A07-EEEF-AC71-3764-C9F5DEE6B1D0}"/>
              </a:ext>
            </a:extLst>
          </p:cNvPr>
          <p:cNvGrpSpPr/>
          <p:nvPr/>
        </p:nvGrpSpPr>
        <p:grpSpPr>
          <a:xfrm>
            <a:off x="1600643" y="5211791"/>
            <a:ext cx="5106151" cy="1138054"/>
            <a:chOff x="5898522" y="-1084016"/>
            <a:chExt cx="5106151" cy="1138054"/>
          </a:xfrm>
        </p:grpSpPr>
        <p:grpSp>
          <p:nvGrpSpPr>
            <p:cNvPr id="51" name="グループ化 50">
              <a:extLst>
                <a:ext uri="{FF2B5EF4-FFF2-40B4-BE49-F238E27FC236}">
                  <a16:creationId xmlns:a16="http://schemas.microsoft.com/office/drawing/2014/main" id="{19C4692C-4BB0-8E0A-DCA4-EB6743BC698D}"/>
                </a:ext>
              </a:extLst>
            </p:cNvPr>
            <p:cNvGrpSpPr/>
            <p:nvPr/>
          </p:nvGrpSpPr>
          <p:grpSpPr>
            <a:xfrm>
              <a:off x="5898522" y="-1084016"/>
              <a:ext cx="2267682" cy="614207"/>
              <a:chOff x="5631475" y="4515674"/>
              <a:chExt cx="2267682" cy="614207"/>
            </a:xfrm>
          </p:grpSpPr>
          <p:sp>
            <p:nvSpPr>
              <p:cNvPr id="23" name="楕円 22">
                <a:extLst>
                  <a:ext uri="{FF2B5EF4-FFF2-40B4-BE49-F238E27FC236}">
                    <a16:creationId xmlns:a16="http://schemas.microsoft.com/office/drawing/2014/main" id="{22855C6E-EB3D-8D51-E92A-7074009DFE60}"/>
                  </a:ext>
                </a:extLst>
              </p:cNvPr>
              <p:cNvSpPr/>
              <p:nvPr/>
            </p:nvSpPr>
            <p:spPr>
              <a:xfrm>
                <a:off x="5631475" y="4515674"/>
                <a:ext cx="2267682" cy="614207"/>
              </a:xfrm>
              <a:prstGeom prst="ellipse">
                <a:avLst/>
              </a:prstGeom>
              <a:solidFill>
                <a:srgbClr val="8FAADC"/>
              </a:solidFill>
              <a:ln w="38100">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a:extLst>
                  <a:ext uri="{FF2B5EF4-FFF2-40B4-BE49-F238E27FC236}">
                    <a16:creationId xmlns:a16="http://schemas.microsoft.com/office/drawing/2014/main" id="{6126C813-AF9E-B9FF-FAED-364A091CDBBE}"/>
                  </a:ext>
                </a:extLst>
              </p:cNvPr>
              <p:cNvSpPr txBox="1"/>
              <p:nvPr/>
            </p:nvSpPr>
            <p:spPr>
              <a:xfrm>
                <a:off x="5781894" y="4620115"/>
                <a:ext cx="2031325"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産業保健スタッフ</a:t>
                </a:r>
                <a:endParaRPr kumimoji="1" lang="en-US" altLang="ja-JP" b="1" dirty="0">
                  <a:latin typeface="メイリオ" panose="020B0604030504040204" pitchFamily="50" charset="-128"/>
                  <a:ea typeface="メイリオ" panose="020B0604030504040204" pitchFamily="50" charset="-128"/>
                </a:endParaRPr>
              </a:p>
            </p:txBody>
          </p:sp>
        </p:grpSp>
        <p:sp>
          <p:nvSpPr>
            <p:cNvPr id="40" name="四角形: 角を丸くする 39">
              <a:extLst>
                <a:ext uri="{FF2B5EF4-FFF2-40B4-BE49-F238E27FC236}">
                  <a16:creationId xmlns:a16="http://schemas.microsoft.com/office/drawing/2014/main" id="{E820F5D7-1D1B-CC3E-2960-D0014FB606FF}"/>
                </a:ext>
              </a:extLst>
            </p:cNvPr>
            <p:cNvSpPr/>
            <p:nvPr/>
          </p:nvSpPr>
          <p:spPr>
            <a:xfrm>
              <a:off x="5993279" y="-566457"/>
              <a:ext cx="5011394" cy="620495"/>
            </a:xfrm>
            <a:prstGeom prst="roundRect">
              <a:avLst/>
            </a:prstGeom>
            <a:solidFill>
              <a:schemeClr val="bg1">
                <a:alpha val="80000"/>
              </a:schemeClr>
            </a:solidFill>
            <a:ln w="1905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1200" dirty="0">
                  <a:solidFill>
                    <a:schemeClr val="tx1"/>
                  </a:solidFill>
                  <a:latin typeface="メイリオ" panose="020B0604030504040204" pitchFamily="50" charset="-128"/>
                  <a:ea typeface="メイリオ" panose="020B0604030504040204" pitchFamily="50" charset="-128"/>
                </a:rPr>
                <a:t>産業医</a:t>
              </a:r>
              <a:r>
                <a:rPr kumimoji="1" lang="ja-JP" altLang="en-US" sz="1200" dirty="0" err="1">
                  <a:solidFill>
                    <a:schemeClr val="tx1"/>
                  </a:solidFill>
                  <a:latin typeface="メイリオ" panose="020B0604030504040204" pitchFamily="50" charset="-128"/>
                  <a:ea typeface="メイリオ" panose="020B0604030504040204" pitchFamily="50" charset="-128"/>
                </a:rPr>
                <a:t>、</a:t>
              </a:r>
              <a:r>
                <a:rPr kumimoji="1" lang="zh-TW" altLang="en-US" sz="1200" dirty="0">
                  <a:solidFill>
                    <a:schemeClr val="tx1"/>
                  </a:solidFill>
                  <a:latin typeface="メイリオ" panose="020B0604030504040204" pitchFamily="50" charset="-128"/>
                  <a:ea typeface="メイリオ" panose="020B0604030504040204" pitchFamily="50" charset="-128"/>
                </a:rPr>
                <a:t>保健師</a:t>
              </a:r>
              <a:r>
                <a:rPr kumimoji="1" lang="ja-JP" altLang="en-US" sz="1200" dirty="0" err="1">
                  <a:solidFill>
                    <a:schemeClr val="tx1"/>
                  </a:solidFill>
                  <a:latin typeface="メイリオ" panose="020B0604030504040204" pitchFamily="50" charset="-128"/>
                  <a:ea typeface="メイリオ" panose="020B0604030504040204" pitchFamily="50" charset="-128"/>
                </a:rPr>
                <a:t>、</a:t>
              </a:r>
              <a:endParaRPr kumimoji="1" lang="en-US" altLang="zh-TW" sz="1200" dirty="0">
                <a:solidFill>
                  <a:schemeClr val="tx1"/>
                </a:solidFill>
                <a:latin typeface="メイリオ" panose="020B0604030504040204" pitchFamily="50" charset="-128"/>
                <a:ea typeface="メイリオ" panose="020B0604030504040204" pitchFamily="50" charset="-128"/>
              </a:endParaRPr>
            </a:p>
            <a:p>
              <a:pPr algn="ctr"/>
              <a:r>
                <a:rPr kumimoji="1" lang="zh-TW" altLang="en-US" sz="1200" dirty="0">
                  <a:solidFill>
                    <a:schemeClr val="tx1"/>
                  </a:solidFill>
                  <a:latin typeface="メイリオ" panose="020B0604030504040204" pitchFamily="50" charset="-128"/>
                  <a:ea typeface="メイリオ" panose="020B0604030504040204" pitchFamily="50" charset="-128"/>
                </a:rPr>
                <a:t>衛生管理者</a:t>
              </a:r>
              <a:r>
                <a:rPr kumimoji="1" lang="ja-JP" altLang="en-US" sz="1200" dirty="0">
                  <a:solidFill>
                    <a:schemeClr val="tx1"/>
                  </a:solidFill>
                  <a:latin typeface="メイリオ" panose="020B0604030504040204" pitchFamily="50" charset="-128"/>
                  <a:ea typeface="メイリオ" panose="020B0604030504040204" pitchFamily="50" charset="-128"/>
                </a:rPr>
                <a:t>（常時</a:t>
              </a:r>
              <a:r>
                <a:rPr kumimoji="1" lang="en-US" altLang="ja-JP" sz="1200" dirty="0">
                  <a:solidFill>
                    <a:schemeClr val="tx1"/>
                  </a:solidFill>
                  <a:latin typeface="メイリオ" panose="020B0604030504040204" pitchFamily="50" charset="-128"/>
                  <a:ea typeface="メイリオ" panose="020B0604030504040204" pitchFamily="50" charset="-128"/>
                </a:rPr>
                <a:t>50</a:t>
              </a:r>
              <a:r>
                <a:rPr kumimoji="1" lang="ja-JP" altLang="en-US" sz="1200" dirty="0">
                  <a:solidFill>
                    <a:schemeClr val="tx1"/>
                  </a:solidFill>
                  <a:latin typeface="メイリオ" panose="020B0604030504040204" pitchFamily="50" charset="-128"/>
                  <a:ea typeface="メイリオ" panose="020B0604030504040204" pitchFamily="50" charset="-128"/>
                </a:rPr>
                <a:t>人以上の事業場：</a:t>
              </a:r>
              <a:r>
                <a:rPr kumimoji="1" lang="en-US" altLang="ja-JP" sz="1200" dirty="0">
                  <a:solidFill>
                    <a:schemeClr val="tx1"/>
                  </a:solidFill>
                  <a:latin typeface="メイリオ" panose="020B0604030504040204" pitchFamily="50" charset="-128"/>
                  <a:ea typeface="メイリオ" panose="020B0604030504040204" pitchFamily="50" charset="-128"/>
                </a:rPr>
                <a:t>1</a:t>
              </a:r>
              <a:r>
                <a:rPr kumimoji="1" lang="ja-JP" altLang="en-US" sz="1200" dirty="0">
                  <a:solidFill>
                    <a:schemeClr val="tx1"/>
                  </a:solidFill>
                  <a:latin typeface="メイリオ" panose="020B0604030504040204" pitchFamily="50" charset="-128"/>
                  <a:ea typeface="メイリオ" panose="020B0604030504040204" pitchFamily="50" charset="-128"/>
                </a:rPr>
                <a:t>人以上選任義務）</a:t>
              </a:r>
              <a:endParaRPr kumimoji="1" lang="en-US" altLang="zh-TW" sz="1200" dirty="0">
                <a:solidFill>
                  <a:schemeClr val="tx1"/>
                </a:solidFill>
                <a:latin typeface="メイリオ" panose="020B0604030504040204" pitchFamily="50" charset="-128"/>
                <a:ea typeface="メイリオ" panose="020B0604030504040204" pitchFamily="50" charset="-128"/>
              </a:endParaRPr>
            </a:p>
            <a:p>
              <a:pPr algn="ctr"/>
              <a:r>
                <a:rPr kumimoji="1" lang="zh-TW" altLang="en-US" sz="1200" dirty="0">
                  <a:solidFill>
                    <a:schemeClr val="tx1"/>
                  </a:solidFill>
                  <a:latin typeface="メイリオ" panose="020B0604030504040204" pitchFamily="50" charset="-128"/>
                  <a:ea typeface="メイリオ" panose="020B0604030504040204" pitchFamily="50" charset="-128"/>
                </a:rPr>
                <a:t>衛生推進者</a:t>
              </a:r>
              <a:r>
                <a:rPr kumimoji="1" lang="ja-JP" altLang="en-US" sz="1200" dirty="0">
                  <a:solidFill>
                    <a:schemeClr val="tx1"/>
                  </a:solidFill>
                  <a:latin typeface="メイリオ" panose="020B0604030504040204" pitchFamily="50" charset="-128"/>
                  <a:ea typeface="メイリオ" panose="020B0604030504040204" pitchFamily="50" charset="-128"/>
                </a:rPr>
                <a:t>等（常時</a:t>
              </a:r>
              <a:r>
                <a:rPr kumimoji="1" lang="en-US" altLang="ja-JP" sz="1200" dirty="0">
                  <a:solidFill>
                    <a:schemeClr val="tx1"/>
                  </a:solidFill>
                  <a:latin typeface="メイリオ" panose="020B0604030504040204" pitchFamily="50" charset="-128"/>
                  <a:ea typeface="メイリオ" panose="020B0604030504040204" pitchFamily="50" charset="-128"/>
                </a:rPr>
                <a:t>10</a:t>
              </a:r>
              <a:r>
                <a:rPr kumimoji="1" lang="ja-JP" altLang="en-US" sz="1200" dirty="0">
                  <a:solidFill>
                    <a:schemeClr val="tx1"/>
                  </a:solidFill>
                  <a:latin typeface="メイリオ" panose="020B0604030504040204" pitchFamily="50" charset="-128"/>
                  <a:ea typeface="メイリオ" panose="020B0604030504040204" pitchFamily="50" charset="-128"/>
                </a:rPr>
                <a:t>人以上</a:t>
              </a:r>
              <a:r>
                <a:rPr kumimoji="1" lang="en-US" altLang="ja-JP" sz="1200" dirty="0">
                  <a:solidFill>
                    <a:schemeClr val="tx1"/>
                  </a:solidFill>
                  <a:latin typeface="メイリオ" panose="020B0604030504040204" pitchFamily="50" charset="-128"/>
                  <a:ea typeface="メイリオ" panose="020B0604030504040204" pitchFamily="50" charset="-128"/>
                </a:rPr>
                <a:t>50</a:t>
              </a:r>
              <a:r>
                <a:rPr kumimoji="1" lang="ja-JP" altLang="en-US" sz="1200" dirty="0">
                  <a:solidFill>
                    <a:schemeClr val="tx1"/>
                  </a:solidFill>
                  <a:latin typeface="メイリオ" panose="020B0604030504040204" pitchFamily="50" charset="-128"/>
                  <a:ea typeface="メイリオ" panose="020B0604030504040204" pitchFamily="50" charset="-128"/>
                </a:rPr>
                <a:t>人未満の事業場：</a:t>
              </a:r>
              <a:r>
                <a:rPr kumimoji="1" lang="en-US" altLang="ja-JP" sz="1200" dirty="0">
                  <a:solidFill>
                    <a:schemeClr val="tx1"/>
                  </a:solidFill>
                  <a:latin typeface="メイリオ" panose="020B0604030504040204" pitchFamily="50" charset="-128"/>
                  <a:ea typeface="メイリオ" panose="020B0604030504040204" pitchFamily="50" charset="-128"/>
                </a:rPr>
                <a:t>1</a:t>
              </a:r>
              <a:r>
                <a:rPr kumimoji="1" lang="ja-JP" altLang="en-US" sz="1200" dirty="0">
                  <a:solidFill>
                    <a:schemeClr val="tx1"/>
                  </a:solidFill>
                  <a:latin typeface="メイリオ" panose="020B0604030504040204" pitchFamily="50" charset="-128"/>
                  <a:ea typeface="メイリオ" panose="020B0604030504040204" pitchFamily="50" charset="-128"/>
                </a:rPr>
                <a:t>人以上選任必要）</a:t>
              </a:r>
              <a:endParaRPr kumimoji="1" lang="zh-TW" altLang="en-US" sz="1200" dirty="0">
                <a:solidFill>
                  <a:schemeClr val="tx1"/>
                </a:solidFill>
                <a:latin typeface="メイリオ" panose="020B0604030504040204" pitchFamily="50" charset="-128"/>
                <a:ea typeface="メイリオ" panose="020B0604030504040204" pitchFamily="50" charset="-128"/>
              </a:endParaRPr>
            </a:p>
          </p:txBody>
        </p:sp>
      </p:grpSp>
      <p:sp>
        <p:nvSpPr>
          <p:cNvPr id="58" name="四角形: 角を丸くする 57">
            <a:extLst>
              <a:ext uri="{FF2B5EF4-FFF2-40B4-BE49-F238E27FC236}">
                <a16:creationId xmlns:a16="http://schemas.microsoft.com/office/drawing/2014/main" id="{62E2995D-D0E5-4F79-08A8-1A9A6964833D}"/>
              </a:ext>
            </a:extLst>
          </p:cNvPr>
          <p:cNvSpPr/>
          <p:nvPr/>
        </p:nvSpPr>
        <p:spPr>
          <a:xfrm>
            <a:off x="9814767" y="5451064"/>
            <a:ext cx="2183818" cy="739007"/>
          </a:xfrm>
          <a:prstGeom prst="roundRect">
            <a:avLst/>
          </a:prstGeom>
          <a:solidFill>
            <a:schemeClr val="bg1">
              <a:alpha val="80000"/>
            </a:schemeClr>
          </a:solidFill>
          <a:ln w="1905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企業側、労働者側双方の視点のバランスを保ち、</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問題解決を支援</a:t>
            </a:r>
          </a:p>
        </p:txBody>
      </p:sp>
      <p:sp>
        <p:nvSpPr>
          <p:cNvPr id="59" name="四角形: 角を丸くする 58">
            <a:extLst>
              <a:ext uri="{FF2B5EF4-FFF2-40B4-BE49-F238E27FC236}">
                <a16:creationId xmlns:a16="http://schemas.microsoft.com/office/drawing/2014/main" id="{5585AC08-B2B0-AC72-DE58-167D0D268E7A}"/>
              </a:ext>
            </a:extLst>
          </p:cNvPr>
          <p:cNvSpPr/>
          <p:nvPr/>
        </p:nvSpPr>
        <p:spPr>
          <a:xfrm>
            <a:off x="9814766" y="2912112"/>
            <a:ext cx="2183818" cy="1482414"/>
          </a:xfrm>
          <a:prstGeom prst="roundRect">
            <a:avLst>
              <a:gd name="adj" fmla="val 9287"/>
            </a:avLst>
          </a:prstGeom>
          <a:solidFill>
            <a:schemeClr val="bg1">
              <a:alpha val="80000"/>
            </a:schemeClr>
          </a:solidFill>
          <a:ln w="1905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本人、家族からの相談、</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dirty="0">
                <a:solidFill>
                  <a:schemeClr val="tx1"/>
                </a:solidFill>
                <a:latin typeface="メイリオ" panose="020B0604030504040204" pitchFamily="50" charset="-128"/>
                <a:ea typeface="メイリオ" panose="020B0604030504040204" pitchFamily="50" charset="-128"/>
              </a:rPr>
              <a:t>医療機関や企業等、両立支援の関係者と情報を共有、調整する。がん診療連携拠点病院等「がん相談支援センター」に配置あり。</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a:solidFill>
                  <a:schemeClr val="tx1"/>
                </a:solidFill>
                <a:latin typeface="メイリオ" panose="020B0604030504040204" pitchFamily="50" charset="-128"/>
                <a:ea typeface="メイリオ" panose="020B0604030504040204" pitchFamily="50" charset="-128"/>
              </a:rPr>
              <a:t>（サポートブック</a:t>
            </a:r>
            <a:r>
              <a:rPr kumimoji="1" lang="en-US" altLang="ja-JP" sz="1100" dirty="0">
                <a:solidFill>
                  <a:schemeClr val="tx1"/>
                </a:solidFill>
                <a:latin typeface="メイリオ" panose="020B0604030504040204" pitchFamily="50" charset="-128"/>
                <a:ea typeface="メイリオ" panose="020B0604030504040204" pitchFamily="50" charset="-128"/>
              </a:rPr>
              <a:t>P48</a:t>
            </a:r>
            <a:r>
              <a:rPr kumimoji="1" lang="ja-JP" altLang="en-US" sz="1100" dirty="0">
                <a:solidFill>
                  <a:schemeClr val="tx1"/>
                </a:solidFill>
                <a:latin typeface="メイリオ" panose="020B0604030504040204" pitchFamily="50" charset="-128"/>
                <a:ea typeface="メイリオ" panose="020B0604030504040204" pitchFamily="50" charset="-128"/>
              </a:rPr>
              <a:t>参照）</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45BDFA16-90DD-B155-7A57-7AB5536FBCEB}"/>
              </a:ext>
            </a:extLst>
          </p:cNvPr>
          <p:cNvSpPr txBox="1"/>
          <p:nvPr/>
        </p:nvSpPr>
        <p:spPr>
          <a:xfrm>
            <a:off x="8204305" y="3700424"/>
            <a:ext cx="461665" cy="1015663"/>
          </a:xfrm>
          <a:prstGeom prst="rect">
            <a:avLst/>
          </a:prstGeom>
          <a:noFill/>
        </p:spPr>
        <p:txBody>
          <a:bodyPr vert="eaVert" wrap="none" rtlCol="0">
            <a:sp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サポート</a:t>
            </a:r>
          </a:p>
        </p:txBody>
      </p:sp>
      <p:grpSp>
        <p:nvGrpSpPr>
          <p:cNvPr id="54" name="グループ化 53">
            <a:extLst>
              <a:ext uri="{FF2B5EF4-FFF2-40B4-BE49-F238E27FC236}">
                <a16:creationId xmlns:a16="http://schemas.microsoft.com/office/drawing/2014/main" id="{56F1247F-FDDA-17B8-70FA-5810ACDE5106}"/>
              </a:ext>
            </a:extLst>
          </p:cNvPr>
          <p:cNvGrpSpPr/>
          <p:nvPr/>
        </p:nvGrpSpPr>
        <p:grpSpPr>
          <a:xfrm>
            <a:off x="5446547" y="2064517"/>
            <a:ext cx="893612" cy="721377"/>
            <a:chOff x="4090033" y="1996469"/>
            <a:chExt cx="1070517" cy="1070517"/>
          </a:xfrm>
        </p:grpSpPr>
        <p:sp>
          <p:nvSpPr>
            <p:cNvPr id="15" name="楕円 14">
              <a:extLst>
                <a:ext uri="{FF2B5EF4-FFF2-40B4-BE49-F238E27FC236}">
                  <a16:creationId xmlns:a16="http://schemas.microsoft.com/office/drawing/2014/main" id="{5DACB209-40F4-9FC8-E39C-61302D707C2B}"/>
                </a:ext>
              </a:extLst>
            </p:cNvPr>
            <p:cNvSpPr/>
            <p:nvPr/>
          </p:nvSpPr>
          <p:spPr>
            <a:xfrm>
              <a:off x="4090033" y="1996469"/>
              <a:ext cx="1070517" cy="1070517"/>
            </a:xfrm>
            <a:prstGeom prst="ellipse">
              <a:avLst/>
            </a:prstGeom>
            <a:solidFill>
              <a:schemeClr val="accent1">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8E83D5D6-B26C-4D4C-8697-57D9EEB81D72}"/>
                </a:ext>
              </a:extLst>
            </p:cNvPr>
            <p:cNvSpPr txBox="1"/>
            <p:nvPr/>
          </p:nvSpPr>
          <p:spPr>
            <a:xfrm>
              <a:off x="4093154" y="2313726"/>
              <a:ext cx="1050812" cy="548085"/>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経営者</a:t>
              </a:r>
              <a:endParaRPr kumimoji="1" lang="en-US" altLang="ja-JP" b="1" dirty="0">
                <a:latin typeface="メイリオ" panose="020B0604030504040204" pitchFamily="50" charset="-128"/>
                <a:ea typeface="メイリオ" panose="020B0604030504040204" pitchFamily="50" charset="-128"/>
              </a:endParaRPr>
            </a:p>
          </p:txBody>
        </p:sp>
      </p:grpSp>
      <p:grpSp>
        <p:nvGrpSpPr>
          <p:cNvPr id="53" name="グループ化 52">
            <a:extLst>
              <a:ext uri="{FF2B5EF4-FFF2-40B4-BE49-F238E27FC236}">
                <a16:creationId xmlns:a16="http://schemas.microsoft.com/office/drawing/2014/main" id="{774E3FF1-64E8-799F-2421-D012570D9496}"/>
              </a:ext>
            </a:extLst>
          </p:cNvPr>
          <p:cNvGrpSpPr/>
          <p:nvPr/>
        </p:nvGrpSpPr>
        <p:grpSpPr>
          <a:xfrm>
            <a:off x="4942336" y="3649181"/>
            <a:ext cx="1913445" cy="570340"/>
            <a:chOff x="3590476" y="3486176"/>
            <a:chExt cx="2009118" cy="735795"/>
          </a:xfrm>
        </p:grpSpPr>
        <p:sp>
          <p:nvSpPr>
            <p:cNvPr id="21" name="楕円 20">
              <a:extLst>
                <a:ext uri="{FF2B5EF4-FFF2-40B4-BE49-F238E27FC236}">
                  <a16:creationId xmlns:a16="http://schemas.microsoft.com/office/drawing/2014/main" id="{3093610A-47BE-4625-471E-0DCC2D98DE1B}"/>
                </a:ext>
              </a:extLst>
            </p:cNvPr>
            <p:cNvSpPr/>
            <p:nvPr/>
          </p:nvSpPr>
          <p:spPr>
            <a:xfrm>
              <a:off x="3590476" y="3486176"/>
              <a:ext cx="2009118" cy="735795"/>
            </a:xfrm>
            <a:prstGeom prst="ellipse">
              <a:avLst/>
            </a:prstGeom>
            <a:solidFill>
              <a:schemeClr val="accent1">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76D3089C-2DDB-4FE5-C73A-89CBD2E3C9A4}"/>
                </a:ext>
              </a:extLst>
            </p:cNvPr>
            <p:cNvSpPr txBox="1"/>
            <p:nvPr/>
          </p:nvSpPr>
          <p:spPr>
            <a:xfrm>
              <a:off x="3670242" y="3626356"/>
              <a:ext cx="1890520" cy="476475"/>
            </a:xfrm>
            <a:prstGeom prst="rect">
              <a:avLst/>
            </a:prstGeom>
            <a:noFill/>
          </p:spPr>
          <p:txBody>
            <a:bodyPr wrap="none" rtlCol="0">
              <a:spAutoFit/>
            </a:bodyPr>
            <a:lstStyle/>
            <a:p>
              <a:pPr algn="ctr"/>
              <a:r>
                <a:rPr kumimoji="1" lang="ja-JP" altLang="en-US" b="1" dirty="0">
                  <a:latin typeface="メイリオ" panose="020B0604030504040204" pitchFamily="50" charset="-128"/>
                  <a:ea typeface="メイリオ" panose="020B0604030504040204" pitchFamily="50" charset="-128"/>
                </a:rPr>
                <a:t>人事労務担当者</a:t>
              </a:r>
              <a:endParaRPr kumimoji="1" lang="en-US" altLang="ja-JP" b="1" dirty="0">
                <a:latin typeface="メイリオ" panose="020B0604030504040204" pitchFamily="50" charset="-128"/>
                <a:ea typeface="メイリオ" panose="020B0604030504040204" pitchFamily="50" charset="-128"/>
              </a:endParaRPr>
            </a:p>
          </p:txBody>
        </p:sp>
      </p:grpSp>
      <p:sp>
        <p:nvSpPr>
          <p:cNvPr id="55" name="四角形: 角を丸くする 54">
            <a:extLst>
              <a:ext uri="{FF2B5EF4-FFF2-40B4-BE49-F238E27FC236}">
                <a16:creationId xmlns:a16="http://schemas.microsoft.com/office/drawing/2014/main" id="{21121FE8-D535-2581-D88D-8A4DA6313CCD}"/>
              </a:ext>
            </a:extLst>
          </p:cNvPr>
          <p:cNvSpPr/>
          <p:nvPr/>
        </p:nvSpPr>
        <p:spPr>
          <a:xfrm>
            <a:off x="4616901" y="2680092"/>
            <a:ext cx="2713499" cy="272571"/>
          </a:xfrm>
          <a:prstGeom prst="roundRect">
            <a:avLst/>
          </a:prstGeom>
          <a:solidFill>
            <a:schemeClr val="bg1">
              <a:alpha val="80000"/>
            </a:schemeClr>
          </a:solidFill>
          <a:ln w="1905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両立支援に関する基本方針等策定</a:t>
            </a:r>
          </a:p>
        </p:txBody>
      </p:sp>
      <p:sp>
        <p:nvSpPr>
          <p:cNvPr id="24" name="四角形: 角を丸くする 23">
            <a:extLst>
              <a:ext uri="{FF2B5EF4-FFF2-40B4-BE49-F238E27FC236}">
                <a16:creationId xmlns:a16="http://schemas.microsoft.com/office/drawing/2014/main" id="{C12D6F7F-5190-CC41-503B-D8C404E43B70}"/>
              </a:ext>
            </a:extLst>
          </p:cNvPr>
          <p:cNvSpPr/>
          <p:nvPr/>
        </p:nvSpPr>
        <p:spPr>
          <a:xfrm>
            <a:off x="4337967" y="4109385"/>
            <a:ext cx="3294137" cy="307843"/>
          </a:xfrm>
          <a:prstGeom prst="roundRect">
            <a:avLst/>
          </a:prstGeom>
          <a:solidFill>
            <a:schemeClr val="bg1">
              <a:alpha val="80000"/>
            </a:schemeClr>
          </a:solidFill>
          <a:ln w="19050">
            <a:solidFill>
              <a:srgbClr val="4472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具体的対応策検討・現場マネジメント支援等</a:t>
            </a:r>
          </a:p>
        </p:txBody>
      </p:sp>
      <p:sp>
        <p:nvSpPr>
          <p:cNvPr id="62" name="矢印: 下 61">
            <a:extLst>
              <a:ext uri="{FF2B5EF4-FFF2-40B4-BE49-F238E27FC236}">
                <a16:creationId xmlns:a16="http://schemas.microsoft.com/office/drawing/2014/main" id="{4020904D-D0D4-AA60-FC3D-8236AAABDF8D}"/>
              </a:ext>
            </a:extLst>
          </p:cNvPr>
          <p:cNvSpPr/>
          <p:nvPr/>
        </p:nvSpPr>
        <p:spPr>
          <a:xfrm>
            <a:off x="5762487" y="3003653"/>
            <a:ext cx="296580" cy="585803"/>
          </a:xfrm>
          <a:prstGeom prst="downArrow">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9DE23B24-32F6-6977-42F8-EBE1CCC37AEC}"/>
              </a:ext>
            </a:extLst>
          </p:cNvPr>
          <p:cNvSpPr txBox="1"/>
          <p:nvPr/>
        </p:nvSpPr>
        <p:spPr>
          <a:xfrm>
            <a:off x="5010530" y="3164403"/>
            <a:ext cx="1800494" cy="307777"/>
          </a:xfrm>
          <a:prstGeom prst="rect">
            <a:avLst/>
          </a:prstGeom>
          <a:solidFill>
            <a:schemeClr val="accent1">
              <a:lumMod val="50000"/>
            </a:schemeClr>
          </a:solidFill>
          <a:ln>
            <a:solidFill>
              <a:schemeClr val="accent1">
                <a:lumMod val="50000"/>
              </a:schemeClr>
            </a:solidFill>
          </a:ln>
        </p:spPr>
        <p:txBody>
          <a:bodyPr wrap="none" rtlCol="0">
            <a:spAutoFit/>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環境整備などの指示</a:t>
            </a:r>
            <a:endParaRPr kumimoji="1" lang="en-US" altLang="ja-JP" sz="1400" b="1" dirty="0">
              <a:solidFill>
                <a:schemeClr val="bg1"/>
              </a:solidFill>
              <a:latin typeface="メイリオ" panose="020B0604030504040204" pitchFamily="50" charset="-128"/>
              <a:ea typeface="メイリオ" panose="020B0604030504040204" pitchFamily="50" charset="-128"/>
            </a:endParaRPr>
          </a:p>
        </p:txBody>
      </p:sp>
      <p:sp>
        <p:nvSpPr>
          <p:cNvPr id="65" name="矢印: 上下 64">
            <a:extLst>
              <a:ext uri="{FF2B5EF4-FFF2-40B4-BE49-F238E27FC236}">
                <a16:creationId xmlns:a16="http://schemas.microsoft.com/office/drawing/2014/main" id="{4A6CAE48-1D6A-7CD8-1591-45410EACEEAC}"/>
              </a:ext>
            </a:extLst>
          </p:cNvPr>
          <p:cNvSpPr/>
          <p:nvPr/>
        </p:nvSpPr>
        <p:spPr>
          <a:xfrm rot="16200000">
            <a:off x="3678933" y="1776950"/>
            <a:ext cx="206909" cy="1453132"/>
          </a:xfrm>
          <a:prstGeom prst="up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矢印: 上下 65">
            <a:extLst>
              <a:ext uri="{FF2B5EF4-FFF2-40B4-BE49-F238E27FC236}">
                <a16:creationId xmlns:a16="http://schemas.microsoft.com/office/drawing/2014/main" id="{E0D49FDC-1587-9C2C-0457-2E4A49BABB7A}"/>
              </a:ext>
            </a:extLst>
          </p:cNvPr>
          <p:cNvSpPr/>
          <p:nvPr/>
        </p:nvSpPr>
        <p:spPr>
          <a:xfrm rot="5400000" flipH="1">
            <a:off x="1395448" y="2373223"/>
            <a:ext cx="252887" cy="445542"/>
          </a:xfrm>
          <a:prstGeom prst="up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26BFE2B0-A998-45E0-E835-33945DFCE7FC}"/>
              </a:ext>
            </a:extLst>
          </p:cNvPr>
          <p:cNvSpPr txBox="1"/>
          <p:nvPr/>
        </p:nvSpPr>
        <p:spPr>
          <a:xfrm>
            <a:off x="862609" y="1663435"/>
            <a:ext cx="1415772" cy="338554"/>
          </a:xfrm>
          <a:prstGeom prst="rect">
            <a:avLst/>
          </a:prstGeom>
          <a:solidFill>
            <a:schemeClr val="accent1">
              <a:lumMod val="50000"/>
            </a:schemeClr>
          </a:solidFill>
          <a:ln>
            <a:solidFill>
              <a:schemeClr val="accent1">
                <a:lumMod val="50000"/>
              </a:schemeClr>
            </a:solidFill>
          </a:ln>
        </p:spPr>
        <p:txBody>
          <a:bodyPr wrap="none" rtlCol="0">
            <a:sp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治療＋意見書</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5180E126-0424-123E-43BF-8A8FFD0CF00D}"/>
              </a:ext>
            </a:extLst>
          </p:cNvPr>
          <p:cNvSpPr txBox="1"/>
          <p:nvPr/>
        </p:nvSpPr>
        <p:spPr>
          <a:xfrm>
            <a:off x="3089865" y="1663435"/>
            <a:ext cx="1493010" cy="584775"/>
          </a:xfrm>
          <a:prstGeom prst="rect">
            <a:avLst/>
          </a:prstGeom>
          <a:solidFill>
            <a:schemeClr val="accent1">
              <a:lumMod val="50000"/>
            </a:schemeClr>
          </a:solidFill>
          <a:ln>
            <a:solidFill>
              <a:schemeClr val="accent1">
                <a:lumMod val="50000"/>
              </a:schemeClr>
            </a:solidFill>
          </a:ln>
        </p:spPr>
        <p:txBody>
          <a:bodyPr wrap="square" rtlCol="0">
            <a:sp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様々な関係者からの支援</a:t>
            </a:r>
            <a:endParaRPr kumimoji="1"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74" name="楕円 73">
            <a:extLst>
              <a:ext uri="{FF2B5EF4-FFF2-40B4-BE49-F238E27FC236}">
                <a16:creationId xmlns:a16="http://schemas.microsoft.com/office/drawing/2014/main" id="{1FB0F5A1-9D24-5911-6804-EE6C9E80B60F}"/>
              </a:ext>
            </a:extLst>
          </p:cNvPr>
          <p:cNvSpPr/>
          <p:nvPr/>
        </p:nvSpPr>
        <p:spPr>
          <a:xfrm>
            <a:off x="9660374" y="3528171"/>
            <a:ext cx="233345" cy="23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a:extLst>
              <a:ext uri="{FF2B5EF4-FFF2-40B4-BE49-F238E27FC236}">
                <a16:creationId xmlns:a16="http://schemas.microsoft.com/office/drawing/2014/main" id="{461C8319-36EB-3804-D262-8DB0C7E4AB07}"/>
              </a:ext>
            </a:extLst>
          </p:cNvPr>
          <p:cNvSpPr/>
          <p:nvPr/>
        </p:nvSpPr>
        <p:spPr>
          <a:xfrm>
            <a:off x="9642501" y="5722630"/>
            <a:ext cx="233345" cy="2333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12054E6-5DB4-49F0-C487-DF8B9D7DAA0D}"/>
              </a:ext>
            </a:extLst>
          </p:cNvPr>
          <p:cNvSpPr txBox="1"/>
          <p:nvPr/>
        </p:nvSpPr>
        <p:spPr>
          <a:xfrm>
            <a:off x="100498" y="5685564"/>
            <a:ext cx="1283382" cy="769441"/>
          </a:xfrm>
          <a:prstGeom prst="rect">
            <a:avLst/>
          </a:prstGeom>
          <a:noFill/>
        </p:spPr>
        <p:txBody>
          <a:bodyPr wrap="square">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厚生労働省「治療と仕事の両立支援ナビ」より転載、改変</a:t>
            </a:r>
          </a:p>
        </p:txBody>
      </p:sp>
      <p:grpSp>
        <p:nvGrpSpPr>
          <p:cNvPr id="13" name="グループ化 12">
            <a:extLst>
              <a:ext uri="{FF2B5EF4-FFF2-40B4-BE49-F238E27FC236}">
                <a16:creationId xmlns:a16="http://schemas.microsoft.com/office/drawing/2014/main" id="{CC8D60A9-2198-DB05-AD12-3101D8DE6010}"/>
              </a:ext>
            </a:extLst>
          </p:cNvPr>
          <p:cNvGrpSpPr/>
          <p:nvPr/>
        </p:nvGrpSpPr>
        <p:grpSpPr>
          <a:xfrm>
            <a:off x="3542862" y="1259722"/>
            <a:ext cx="5594594" cy="276999"/>
            <a:chOff x="103934" y="6424410"/>
            <a:chExt cx="5594594" cy="276999"/>
          </a:xfrm>
        </p:grpSpPr>
        <p:sp>
          <p:nvSpPr>
            <p:cNvPr id="9" name="object 28">
              <a:extLst>
                <a:ext uri="{FF2B5EF4-FFF2-40B4-BE49-F238E27FC236}">
                  <a16:creationId xmlns:a16="http://schemas.microsoft.com/office/drawing/2014/main" id="{CC5EDFE8-250A-219F-E1ED-ECFA4091D9A4}"/>
                </a:ext>
              </a:extLst>
            </p:cNvPr>
            <p:cNvSpPr/>
            <p:nvPr/>
          </p:nvSpPr>
          <p:spPr>
            <a:xfrm>
              <a:off x="103934" y="6424410"/>
              <a:ext cx="750689" cy="272579"/>
            </a:xfrm>
            <a:custGeom>
              <a:avLst/>
              <a:gdLst/>
              <a:ahLst/>
              <a:cxnLst/>
              <a:rect l="l" t="t" r="r" b="b"/>
              <a:pathLst>
                <a:path w="445135" h="243204">
                  <a:moveTo>
                    <a:pt x="372922" y="0"/>
                  </a:moveTo>
                  <a:lnTo>
                    <a:pt x="71996" y="0"/>
                  </a:lnTo>
                  <a:lnTo>
                    <a:pt x="44041" y="5680"/>
                  </a:lnTo>
                  <a:lnTo>
                    <a:pt x="21148" y="21148"/>
                  </a:lnTo>
                  <a:lnTo>
                    <a:pt x="5680" y="44041"/>
                  </a:lnTo>
                  <a:lnTo>
                    <a:pt x="0" y="71996"/>
                  </a:lnTo>
                  <a:lnTo>
                    <a:pt x="0" y="171081"/>
                  </a:lnTo>
                  <a:lnTo>
                    <a:pt x="5680" y="199036"/>
                  </a:lnTo>
                  <a:lnTo>
                    <a:pt x="21148" y="221929"/>
                  </a:lnTo>
                  <a:lnTo>
                    <a:pt x="44041" y="237397"/>
                  </a:lnTo>
                  <a:lnTo>
                    <a:pt x="71996" y="243078"/>
                  </a:lnTo>
                  <a:lnTo>
                    <a:pt x="372922" y="243078"/>
                  </a:lnTo>
                  <a:lnTo>
                    <a:pt x="400877" y="237397"/>
                  </a:lnTo>
                  <a:lnTo>
                    <a:pt x="423770" y="221929"/>
                  </a:lnTo>
                  <a:lnTo>
                    <a:pt x="439238" y="199036"/>
                  </a:lnTo>
                  <a:lnTo>
                    <a:pt x="444919" y="171081"/>
                  </a:lnTo>
                  <a:lnTo>
                    <a:pt x="444919" y="71996"/>
                  </a:lnTo>
                  <a:lnTo>
                    <a:pt x="439238" y="44041"/>
                  </a:lnTo>
                  <a:lnTo>
                    <a:pt x="423770" y="21148"/>
                  </a:lnTo>
                  <a:lnTo>
                    <a:pt x="400877" y="5680"/>
                  </a:lnTo>
                  <a:lnTo>
                    <a:pt x="372922" y="0"/>
                  </a:lnTo>
                  <a:close/>
                </a:path>
              </a:pathLst>
            </a:custGeom>
            <a:solidFill>
              <a:srgbClr val="D6E6A6"/>
            </a:solidFill>
          </p:spPr>
          <p:txBody>
            <a:bodyPr wrap="square" lIns="0" tIns="0" rIns="0" bIns="0" rtlCol="0" anchor="ctr"/>
            <a:lstStyle/>
            <a:p>
              <a:pPr algn="ctr"/>
              <a:r>
                <a:rPr lang="ja-JP" altLang="en-US" sz="1200" dirty="0">
                  <a:latin typeface="メイリオ" panose="020B0604030504040204" pitchFamily="50" charset="-128"/>
                  <a:ea typeface="メイリオ" panose="020B0604030504040204" pitchFamily="50" charset="-128"/>
                </a:rPr>
                <a:t>図表</a:t>
              </a:r>
              <a:r>
                <a:rPr lang="en-US" altLang="ja-JP" sz="1200" dirty="0">
                  <a:latin typeface="メイリオ" panose="020B0604030504040204" pitchFamily="50" charset="-128"/>
                  <a:ea typeface="メイリオ" panose="020B0604030504040204" pitchFamily="50" charset="-128"/>
                </a:rPr>
                <a:t>10</a:t>
              </a:r>
              <a:endParaRPr sz="12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AE1A1B9D-F9C7-0B6D-80B9-5103F3E8AEDB}"/>
                </a:ext>
              </a:extLst>
            </p:cNvPr>
            <p:cNvSpPr txBox="1"/>
            <p:nvPr/>
          </p:nvSpPr>
          <p:spPr>
            <a:xfrm>
              <a:off x="854623" y="6424410"/>
              <a:ext cx="4843905" cy="276999"/>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治療と仕事の両立支援を進める上での関係者とその役割</a:t>
              </a:r>
            </a:p>
          </p:txBody>
        </p:sp>
      </p:grpSp>
      <p:sp>
        <p:nvSpPr>
          <p:cNvPr id="77" name="テキスト ボックス 76">
            <a:extLst>
              <a:ext uri="{FF2B5EF4-FFF2-40B4-BE49-F238E27FC236}">
                <a16:creationId xmlns:a16="http://schemas.microsoft.com/office/drawing/2014/main" id="{F5269165-6FAE-CC52-7A9D-7A517A4C6AA0}"/>
              </a:ext>
            </a:extLst>
          </p:cNvPr>
          <p:cNvSpPr txBox="1"/>
          <p:nvPr/>
        </p:nvSpPr>
        <p:spPr>
          <a:xfrm>
            <a:off x="5410679" y="1622495"/>
            <a:ext cx="954107" cy="400110"/>
          </a:xfrm>
          <a:prstGeom prst="rect">
            <a:avLst/>
          </a:prstGeom>
          <a:solidFill>
            <a:srgbClr val="0070C0"/>
          </a:solidFill>
        </p:spPr>
        <p:txBody>
          <a:bodyPr wrap="none" rtlCol="0">
            <a:spAutoFit/>
          </a:bodyPr>
          <a:lstStyle/>
          <a:p>
            <a:r>
              <a:rPr kumimoji="1" lang="ja-JP" altLang="en-US" sz="2000" b="1" dirty="0" smtClean="0">
                <a:solidFill>
                  <a:schemeClr val="bg1"/>
                </a:solidFill>
                <a:latin typeface="メイリオ" panose="020B0604030504040204" pitchFamily="50" charset="-128"/>
                <a:ea typeface="メイリオ" panose="020B0604030504040204" pitchFamily="50" charset="-128"/>
              </a:rPr>
              <a:t>企業</a:t>
            </a:r>
            <a:r>
              <a:rPr kumimoji="1" lang="ja-JP" altLang="en-US" sz="2000" b="1" dirty="0">
                <a:solidFill>
                  <a:schemeClr val="bg1"/>
                </a:solidFill>
                <a:latin typeface="メイリオ" panose="020B0604030504040204" pitchFamily="50" charset="-128"/>
                <a:ea typeface="メイリオ" panose="020B0604030504040204" pitchFamily="50" charset="-128"/>
              </a:rPr>
              <a:t>内</a:t>
            </a:r>
            <a:endParaRPr kumimoji="1" lang="en-US" altLang="ja-JP" sz="2000" b="1" dirty="0">
              <a:solidFill>
                <a:schemeClr val="bg1"/>
              </a:solidFill>
              <a:latin typeface="メイリオ" panose="020B0604030504040204" pitchFamily="50" charset="-128"/>
              <a:ea typeface="メイリオ" panose="020B0604030504040204" pitchFamily="50" charset="-128"/>
            </a:endParaRPr>
          </a:p>
        </p:txBody>
      </p:sp>
      <p:sp>
        <p:nvSpPr>
          <p:cNvPr id="78" name="矢印: 上下 64">
            <a:extLst>
              <a:ext uri="{FF2B5EF4-FFF2-40B4-BE49-F238E27FC236}">
                <a16:creationId xmlns:a16="http://schemas.microsoft.com/office/drawing/2014/main" id="{4A6CAE48-1D6A-7CD8-1591-45410EACEEAC}"/>
              </a:ext>
            </a:extLst>
          </p:cNvPr>
          <p:cNvSpPr/>
          <p:nvPr/>
        </p:nvSpPr>
        <p:spPr>
          <a:xfrm rot="18556428">
            <a:off x="3517095" y="2571981"/>
            <a:ext cx="179393" cy="1523244"/>
          </a:xfrm>
          <a:prstGeom prst="up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矢印: 上下 64">
            <a:extLst>
              <a:ext uri="{FF2B5EF4-FFF2-40B4-BE49-F238E27FC236}">
                <a16:creationId xmlns:a16="http://schemas.microsoft.com/office/drawing/2014/main" id="{4A6CAE48-1D6A-7CD8-1591-45410EACEEAC}"/>
              </a:ext>
            </a:extLst>
          </p:cNvPr>
          <p:cNvSpPr/>
          <p:nvPr/>
        </p:nvSpPr>
        <p:spPr>
          <a:xfrm>
            <a:off x="1976534" y="3127642"/>
            <a:ext cx="226519" cy="1735727"/>
          </a:xfrm>
          <a:prstGeom prst="up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矢印: 上下 64">
            <a:extLst>
              <a:ext uri="{FF2B5EF4-FFF2-40B4-BE49-F238E27FC236}">
                <a16:creationId xmlns:a16="http://schemas.microsoft.com/office/drawing/2014/main" id="{4A6CAE48-1D6A-7CD8-1591-45410EACEEAC}"/>
              </a:ext>
            </a:extLst>
          </p:cNvPr>
          <p:cNvSpPr/>
          <p:nvPr/>
        </p:nvSpPr>
        <p:spPr>
          <a:xfrm rot="19455577">
            <a:off x="3038770" y="3048548"/>
            <a:ext cx="208262" cy="1552072"/>
          </a:xfrm>
          <a:prstGeom prst="up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7056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B0677DE-86D5-9A0A-9E09-B599B5099AC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2702336" y="2459977"/>
            <a:ext cx="7559083" cy="4088335"/>
          </a:xfrm>
          <a:prstGeom prst="rect">
            <a:avLst/>
          </a:prstGeom>
        </p:spPr>
      </p:pic>
      <p:sp>
        <p:nvSpPr>
          <p:cNvPr id="5" name="object 23">
            <a:extLst>
              <a:ext uri="{FF2B5EF4-FFF2-40B4-BE49-F238E27FC236}">
                <a16:creationId xmlns:a16="http://schemas.microsoft.com/office/drawing/2014/main" id="{EAD79DE1-5B72-A56F-1118-2F3F490A8C25}"/>
              </a:ext>
            </a:extLst>
          </p:cNvPr>
          <p:cNvSpPr txBox="1"/>
          <p:nvPr/>
        </p:nvSpPr>
        <p:spPr>
          <a:xfrm>
            <a:off x="634836" y="1878123"/>
            <a:ext cx="10922326" cy="320601"/>
          </a:xfrm>
          <a:prstGeom prst="rect">
            <a:avLst/>
          </a:prstGeom>
        </p:spPr>
        <p:txBody>
          <a:bodyPr vert="horz" wrap="square" lIns="0" tIns="12700" rIns="0" bIns="0" rtlCol="0">
            <a:spAutoFit/>
          </a:bodyPr>
          <a:lstStyle/>
          <a:p>
            <a:pPr marL="12700" algn="ctr">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「まずは、“お見舞い”の言葉をかけ</a:t>
            </a:r>
            <a:r>
              <a:rPr lang="en-US" altLang="ja-JP"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すぐに仕事を辞める必要はない</a:t>
            </a:r>
            <a:r>
              <a:rPr lang="en-US" altLang="ja-JP"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ことを伝えます。」</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grpSp>
        <p:nvGrpSpPr>
          <p:cNvPr id="2" name="グループ化 1">
            <a:extLst>
              <a:ext uri="{FF2B5EF4-FFF2-40B4-BE49-F238E27FC236}">
                <a16:creationId xmlns:a16="http://schemas.microsoft.com/office/drawing/2014/main" id="{148EB70B-E1DC-95DA-F348-7507B4FEF524}"/>
              </a:ext>
            </a:extLst>
          </p:cNvPr>
          <p:cNvGrpSpPr/>
          <p:nvPr/>
        </p:nvGrpSpPr>
        <p:grpSpPr>
          <a:xfrm>
            <a:off x="3330244" y="2306089"/>
            <a:ext cx="5640512" cy="307777"/>
            <a:chOff x="1061249" y="3932881"/>
            <a:chExt cx="5640512" cy="307777"/>
          </a:xfrm>
        </p:grpSpPr>
        <p:sp>
          <p:nvSpPr>
            <p:cNvPr id="4" name="object 28">
              <a:extLst>
                <a:ext uri="{FF2B5EF4-FFF2-40B4-BE49-F238E27FC236}">
                  <a16:creationId xmlns:a16="http://schemas.microsoft.com/office/drawing/2014/main" id="{BC398D1C-B08D-B08D-043A-CD06148BD475}"/>
                </a:ext>
              </a:extLst>
            </p:cNvPr>
            <p:cNvSpPr/>
            <p:nvPr/>
          </p:nvSpPr>
          <p:spPr>
            <a:xfrm>
              <a:off x="1061249" y="3941487"/>
              <a:ext cx="916923" cy="229181"/>
            </a:xfrm>
            <a:custGeom>
              <a:avLst/>
              <a:gdLst/>
              <a:ahLst/>
              <a:cxnLst/>
              <a:rect l="l" t="t" r="r" b="b"/>
              <a:pathLst>
                <a:path w="445135" h="243204">
                  <a:moveTo>
                    <a:pt x="372922" y="0"/>
                  </a:moveTo>
                  <a:lnTo>
                    <a:pt x="71996" y="0"/>
                  </a:lnTo>
                  <a:lnTo>
                    <a:pt x="44041" y="5680"/>
                  </a:lnTo>
                  <a:lnTo>
                    <a:pt x="21148" y="21148"/>
                  </a:lnTo>
                  <a:lnTo>
                    <a:pt x="5680" y="44041"/>
                  </a:lnTo>
                  <a:lnTo>
                    <a:pt x="0" y="71996"/>
                  </a:lnTo>
                  <a:lnTo>
                    <a:pt x="0" y="171081"/>
                  </a:lnTo>
                  <a:lnTo>
                    <a:pt x="5680" y="199036"/>
                  </a:lnTo>
                  <a:lnTo>
                    <a:pt x="21148" y="221929"/>
                  </a:lnTo>
                  <a:lnTo>
                    <a:pt x="44041" y="237397"/>
                  </a:lnTo>
                  <a:lnTo>
                    <a:pt x="71996" y="243078"/>
                  </a:lnTo>
                  <a:lnTo>
                    <a:pt x="372922" y="243078"/>
                  </a:lnTo>
                  <a:lnTo>
                    <a:pt x="400877" y="237397"/>
                  </a:lnTo>
                  <a:lnTo>
                    <a:pt x="423770" y="221929"/>
                  </a:lnTo>
                  <a:lnTo>
                    <a:pt x="439238" y="199036"/>
                  </a:lnTo>
                  <a:lnTo>
                    <a:pt x="444919" y="171081"/>
                  </a:lnTo>
                  <a:lnTo>
                    <a:pt x="444919" y="71996"/>
                  </a:lnTo>
                  <a:lnTo>
                    <a:pt x="439238" y="44041"/>
                  </a:lnTo>
                  <a:lnTo>
                    <a:pt x="423770" y="21148"/>
                  </a:lnTo>
                  <a:lnTo>
                    <a:pt x="400877" y="5680"/>
                  </a:lnTo>
                  <a:lnTo>
                    <a:pt x="372922" y="0"/>
                  </a:lnTo>
                  <a:close/>
                </a:path>
              </a:pathLst>
            </a:custGeom>
            <a:solidFill>
              <a:srgbClr val="D6E6A6"/>
            </a:solidFill>
          </p:spPr>
          <p:txBody>
            <a:bodyPr wrap="square" lIns="0" tIns="0" rIns="0" bIns="0" rtlCol="0" anchor="ctr"/>
            <a:lstStyle/>
            <a:p>
              <a:pPr algn="ctr"/>
              <a:r>
                <a:rPr lang="ja-JP" altLang="en-US" sz="1400" dirty="0">
                  <a:latin typeface="メイリオ" panose="020B0604030504040204" pitchFamily="50" charset="-128"/>
                  <a:ea typeface="メイリオ" panose="020B0604030504040204" pitchFamily="50" charset="-128"/>
                </a:rPr>
                <a:t>図表</a:t>
              </a:r>
              <a:r>
                <a:rPr lang="en-US" altLang="ja-JP" sz="1400" dirty="0">
                  <a:latin typeface="メイリオ" panose="020B0604030504040204" pitchFamily="50" charset="-128"/>
                  <a:ea typeface="メイリオ" panose="020B0604030504040204" pitchFamily="50" charset="-128"/>
                </a:rPr>
                <a:t>11</a:t>
              </a:r>
              <a:endParaRPr sz="1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090A63B4-FF69-FFBC-CBD8-4D4F01326658}"/>
                </a:ext>
              </a:extLst>
            </p:cNvPr>
            <p:cNvSpPr txBox="1"/>
            <p:nvPr/>
          </p:nvSpPr>
          <p:spPr>
            <a:xfrm>
              <a:off x="1978172" y="3932881"/>
              <a:ext cx="4723589"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がん罹患時点での自身の休職可能期間についての認知度</a:t>
              </a:r>
            </a:p>
          </p:txBody>
        </p:sp>
      </p:grpSp>
      <p:sp>
        <p:nvSpPr>
          <p:cNvPr id="15" name="object 4">
            <a:extLst>
              <a:ext uri="{FF2B5EF4-FFF2-40B4-BE49-F238E27FC236}">
                <a16:creationId xmlns:a16="http://schemas.microsoft.com/office/drawing/2014/main" id="{51CDC48C-A19F-4235-C3D9-4D0D29F2D906}"/>
              </a:ext>
            </a:extLst>
          </p:cNvPr>
          <p:cNvSpPr/>
          <p:nvPr/>
        </p:nvSpPr>
        <p:spPr>
          <a:xfrm>
            <a:off x="605933" y="1319600"/>
            <a:ext cx="4561967" cy="297269"/>
          </a:xfrm>
          <a:custGeom>
            <a:avLst/>
            <a:gdLst/>
            <a:ahLst/>
            <a:cxnLst/>
            <a:rect l="l" t="t" r="r" b="b"/>
            <a:pathLst>
              <a:path w="4278630" h="282575">
                <a:moveTo>
                  <a:pt x="4136974" y="0"/>
                </a:moveTo>
                <a:lnTo>
                  <a:pt x="141211" y="0"/>
                </a:lnTo>
                <a:lnTo>
                  <a:pt x="96576" y="7200"/>
                </a:lnTo>
                <a:lnTo>
                  <a:pt x="57812" y="27249"/>
                </a:lnTo>
                <a:lnTo>
                  <a:pt x="27245" y="57821"/>
                </a:lnTo>
                <a:lnTo>
                  <a:pt x="7198" y="96588"/>
                </a:lnTo>
                <a:lnTo>
                  <a:pt x="0" y="141224"/>
                </a:lnTo>
                <a:lnTo>
                  <a:pt x="7198" y="185859"/>
                </a:lnTo>
                <a:lnTo>
                  <a:pt x="27245" y="224626"/>
                </a:lnTo>
                <a:lnTo>
                  <a:pt x="57812" y="255198"/>
                </a:lnTo>
                <a:lnTo>
                  <a:pt x="96576" y="275247"/>
                </a:lnTo>
                <a:lnTo>
                  <a:pt x="141211" y="282448"/>
                </a:lnTo>
                <a:lnTo>
                  <a:pt x="4136974" y="282448"/>
                </a:lnTo>
                <a:lnTo>
                  <a:pt x="4181609" y="275247"/>
                </a:lnTo>
                <a:lnTo>
                  <a:pt x="4220377" y="255198"/>
                </a:lnTo>
                <a:lnTo>
                  <a:pt x="4250948" y="224626"/>
                </a:lnTo>
                <a:lnTo>
                  <a:pt x="4270998" y="185859"/>
                </a:lnTo>
                <a:lnTo>
                  <a:pt x="4278198" y="141224"/>
                </a:lnTo>
                <a:lnTo>
                  <a:pt x="4270998" y="96588"/>
                </a:lnTo>
                <a:lnTo>
                  <a:pt x="4250948" y="57821"/>
                </a:lnTo>
                <a:lnTo>
                  <a:pt x="4220377" y="27249"/>
                </a:lnTo>
                <a:lnTo>
                  <a:pt x="4181609" y="7200"/>
                </a:lnTo>
                <a:lnTo>
                  <a:pt x="4136974" y="0"/>
                </a:lnTo>
                <a:close/>
              </a:path>
            </a:pathLst>
          </a:custGeom>
          <a:solidFill>
            <a:schemeClr val="accent5">
              <a:lumMod val="20000"/>
              <a:lumOff val="80000"/>
            </a:schemeClr>
          </a:solidFill>
        </p:spPr>
        <p:txBody>
          <a:bodyPr wrap="square" lIns="0" tIns="0" rIns="0" bIns="0" rtlCol="0"/>
          <a:lstStyle/>
          <a:p>
            <a:endParaRPr sz="2000" dirty="0">
              <a:latin typeface="メイリオ" panose="020B0604030504040204" pitchFamily="50" charset="-128"/>
              <a:ea typeface="メイリオ" panose="020B0604030504040204" pitchFamily="50" charset="-128"/>
            </a:endParaRPr>
          </a:p>
        </p:txBody>
      </p:sp>
      <p:sp>
        <p:nvSpPr>
          <p:cNvPr id="16" name="object 29">
            <a:extLst>
              <a:ext uri="{FF2B5EF4-FFF2-40B4-BE49-F238E27FC236}">
                <a16:creationId xmlns:a16="http://schemas.microsoft.com/office/drawing/2014/main" id="{D85FE2C8-F5B4-5674-89EE-290414E91388}"/>
              </a:ext>
            </a:extLst>
          </p:cNvPr>
          <p:cNvSpPr txBox="1"/>
          <p:nvPr/>
        </p:nvSpPr>
        <p:spPr>
          <a:xfrm>
            <a:off x="787696" y="1362541"/>
            <a:ext cx="4115351" cy="228268"/>
          </a:xfrm>
          <a:prstGeom prst="rect">
            <a:avLst/>
          </a:prstGeom>
        </p:spPr>
        <p:txBody>
          <a:bodyPr vert="horz" wrap="square" lIns="0" tIns="12700" rIns="0" bIns="0" rtlCol="0">
            <a:spAutoFit/>
          </a:bodyPr>
          <a:lstStyle/>
          <a:p>
            <a:pPr marL="87630">
              <a:spcBef>
                <a:spcPts val="100"/>
              </a:spcBef>
            </a:pPr>
            <a:r>
              <a:rPr lang="ja-JP" altLang="en-US" sz="1400" b="1" spc="-25" dirty="0">
                <a:solidFill>
                  <a:srgbClr val="231F20"/>
                </a:solidFill>
                <a:latin typeface="メイリオ" panose="020B0604030504040204" pitchFamily="50" charset="-128"/>
                <a:ea typeface="メイリオ" panose="020B0604030504040204" pitchFamily="50" charset="-128"/>
                <a:cs typeface="A-OTF UD新丸ゴ Pr6N B"/>
              </a:rPr>
              <a:t>２．従業員からがん罹患の申告や相談があったら</a:t>
            </a:r>
          </a:p>
        </p:txBody>
      </p:sp>
    </p:spTree>
    <p:extLst>
      <p:ext uri="{BB962C8B-B14F-4D97-AF65-F5344CB8AC3E}">
        <p14:creationId xmlns:p14="http://schemas.microsoft.com/office/powerpoint/2010/main" val="24369211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2666</Words>
  <Application>Microsoft Office PowerPoint</Application>
  <PresentationFormat>ワイド画面</PresentationFormat>
  <Paragraphs>203</Paragraphs>
  <Slides>8</Slides>
  <Notes>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8</vt:i4>
      </vt:variant>
    </vt:vector>
  </HeadingPairs>
  <TitlesOfParts>
    <vt:vector size="21" baseType="lpstr">
      <vt:lpstr>A-OTF UD新丸ゴ Pr6N B</vt:lpstr>
      <vt:lpstr>A-OTF UD新丸ゴ Pr6N DB</vt:lpstr>
      <vt:lpstr>A-OTF UD新丸ゴ Pr6N R</vt:lpstr>
      <vt:lpstr>A-OTF リュウミン Pr6N M-KL</vt:lpstr>
      <vt:lpstr>ＭＳ Ｐ明朝</vt:lpstr>
      <vt:lpstr>メイリオ</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2023-03-22T00:54:11Z</dcterms:created>
  <dcterms:modified xsi:type="dcterms:W3CDTF">2023-03-22T11:42:58Z</dcterms:modified>
</cp:coreProperties>
</file>