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29" showSpecialPlsOnTitleSld="0" removePersonalInfoOnSave="1" saveSubsetFonts="1">
  <p:sldMasterIdLst>
    <p:sldMasterId id="2147483667" r:id="rId1"/>
  </p:sldMasterIdLst>
  <p:notesMasterIdLst>
    <p:notesMasterId r:id="rId8"/>
  </p:notesMasterIdLst>
  <p:sldIdLst>
    <p:sldId id="269" r:id="rId2"/>
    <p:sldId id="328" r:id="rId3"/>
    <p:sldId id="306" r:id="rId4"/>
    <p:sldId id="307" r:id="rId5"/>
    <p:sldId id="311" r:id="rId6"/>
    <p:sldId id="308" r:id="rId7"/>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FAADC"/>
    <a:srgbClr val="4472C4"/>
    <a:srgbClr val="FFE7FB"/>
    <a:srgbClr val="BDD7EE"/>
    <a:srgbClr val="0070C0"/>
    <a:srgbClr val="FDE7FB"/>
    <a:srgbClr val="FDDFFB"/>
    <a:srgbClr val="FBB7F6"/>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99" autoAdjust="0"/>
    <p:restoredTop sz="68101" autoAdjust="0"/>
  </p:normalViewPr>
  <p:slideViewPr>
    <p:cSldViewPr snapToGrid="0">
      <p:cViewPr varScale="1">
        <p:scale>
          <a:sx n="79" d="100"/>
          <a:sy n="79" d="100"/>
        </p:scale>
        <p:origin x="2190" y="90"/>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78C444DE-3EFF-4C2D-AC61-405B64352408}" type="datetimeFigureOut">
              <a:rPr kumimoji="1" lang="ja-JP" altLang="en-US" smtClean="0"/>
              <a:t>2023/3/22</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E5C7A4B0-9F92-49B0-A38B-EC949B22579C}" type="slidenum">
              <a:rPr kumimoji="1" lang="ja-JP" altLang="en-US" smtClean="0"/>
              <a:t>‹#›</a:t>
            </a:fld>
            <a:endParaRPr kumimoji="1" lang="ja-JP" altLang="en-US"/>
          </a:p>
        </p:txBody>
      </p:sp>
    </p:spTree>
    <p:extLst>
      <p:ext uri="{BB962C8B-B14F-4D97-AF65-F5344CB8AC3E}">
        <p14:creationId xmlns:p14="http://schemas.microsoft.com/office/powerpoint/2010/main" val="208173958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＜話者メモ＞</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主なスライド対象者：</a:t>
            </a:r>
            <a:endParaRPr kumimoji="1" lang="en-US" altLang="ja-JP" dirty="0"/>
          </a:p>
          <a:p>
            <a:r>
              <a:rPr kumimoji="1" lang="ja-JP" altLang="en-US" dirty="0"/>
              <a:t>「企業の経営者・人事労務担当者向け」</a:t>
            </a:r>
          </a:p>
          <a:p>
            <a:r>
              <a:rPr kumimoji="1" lang="ja-JP" altLang="en-US" dirty="0"/>
              <a:t>「一般の同僚・上司向け」</a:t>
            </a:r>
          </a:p>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29</a:t>
            </a:fld>
            <a:endParaRPr kumimoji="1" lang="ja-JP" altLang="en-US"/>
          </a:p>
        </p:txBody>
      </p:sp>
    </p:spTree>
    <p:extLst>
      <p:ext uri="{BB962C8B-B14F-4D97-AF65-F5344CB8AC3E}">
        <p14:creationId xmlns:p14="http://schemas.microsoft.com/office/powerpoint/2010/main" val="2014096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30</a:t>
            </a:fld>
            <a:endParaRPr kumimoji="1" lang="ja-JP" altLang="en-US"/>
          </a:p>
        </p:txBody>
      </p:sp>
    </p:spTree>
    <p:extLst>
      <p:ext uri="{BB962C8B-B14F-4D97-AF65-F5344CB8AC3E}">
        <p14:creationId xmlns:p14="http://schemas.microsoft.com/office/powerpoint/2010/main" val="141406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31</a:t>
            </a:fld>
            <a:endParaRPr kumimoji="1" lang="ja-JP" altLang="en-US"/>
          </a:p>
        </p:txBody>
      </p:sp>
    </p:spTree>
    <p:extLst>
      <p:ext uri="{BB962C8B-B14F-4D97-AF65-F5344CB8AC3E}">
        <p14:creationId xmlns:p14="http://schemas.microsoft.com/office/powerpoint/2010/main" val="314849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32</a:t>
            </a:fld>
            <a:endParaRPr kumimoji="1" lang="ja-JP" altLang="en-US"/>
          </a:p>
        </p:txBody>
      </p:sp>
    </p:spTree>
    <p:extLst>
      <p:ext uri="{BB962C8B-B14F-4D97-AF65-F5344CB8AC3E}">
        <p14:creationId xmlns:p14="http://schemas.microsoft.com/office/powerpoint/2010/main" val="236496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33</a:t>
            </a:fld>
            <a:endParaRPr kumimoji="1" lang="ja-JP" altLang="en-US"/>
          </a:p>
        </p:txBody>
      </p:sp>
    </p:spTree>
    <p:extLst>
      <p:ext uri="{BB962C8B-B14F-4D97-AF65-F5344CB8AC3E}">
        <p14:creationId xmlns:p14="http://schemas.microsoft.com/office/powerpoint/2010/main" val="20664800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E5C7A4B0-9F92-49B0-A38B-EC949B22579C}" type="slidenum">
              <a:rPr kumimoji="1" lang="ja-JP" altLang="en-US" smtClean="0"/>
              <a:t>34</a:t>
            </a:fld>
            <a:endParaRPr kumimoji="1" lang="ja-JP" altLang="en-US"/>
          </a:p>
        </p:txBody>
      </p:sp>
    </p:spTree>
    <p:extLst>
      <p:ext uri="{BB962C8B-B14F-4D97-AF65-F5344CB8AC3E}">
        <p14:creationId xmlns:p14="http://schemas.microsoft.com/office/powerpoint/2010/main" val="2056778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grpSp>
        <p:nvGrpSpPr>
          <p:cNvPr id="12" name="object 2">
            <a:extLst>
              <a:ext uri="{FF2B5EF4-FFF2-40B4-BE49-F238E27FC236}">
                <a16:creationId xmlns:a16="http://schemas.microsoft.com/office/drawing/2014/main" id="{0AE1957E-8AD6-B30B-FB0B-CA7BEE7AC00E}"/>
              </a:ext>
            </a:extLst>
          </p:cNvPr>
          <p:cNvGrpSpPr/>
          <p:nvPr userDrawn="1"/>
        </p:nvGrpSpPr>
        <p:grpSpPr>
          <a:xfrm>
            <a:off x="11584" y="12220"/>
            <a:ext cx="12180993" cy="6845934"/>
            <a:chOff x="8686" y="12220"/>
            <a:chExt cx="9135745" cy="6845934"/>
          </a:xfrm>
        </p:grpSpPr>
        <p:pic>
          <p:nvPicPr>
            <p:cNvPr id="13" name="object 3">
              <a:extLst>
                <a:ext uri="{FF2B5EF4-FFF2-40B4-BE49-F238E27FC236}">
                  <a16:creationId xmlns:a16="http://schemas.microsoft.com/office/drawing/2014/main" id="{A061BAA5-4931-D8DB-D606-B71066FD11AC}"/>
                </a:ext>
              </a:extLst>
            </p:cNvPr>
            <p:cNvPicPr/>
            <p:nvPr/>
          </p:nvPicPr>
          <p:blipFill>
            <a:blip r:embed="rId2" cstate="print"/>
            <a:stretch>
              <a:fillRect/>
            </a:stretch>
          </p:blipFill>
          <p:spPr>
            <a:xfrm>
              <a:off x="18771" y="12220"/>
              <a:ext cx="9125228" cy="6845779"/>
            </a:xfrm>
            <a:prstGeom prst="rect">
              <a:avLst/>
            </a:prstGeom>
          </p:spPr>
        </p:pic>
        <p:sp>
          <p:nvSpPr>
            <p:cNvPr id="16" name="object 4">
              <a:extLst>
                <a:ext uri="{FF2B5EF4-FFF2-40B4-BE49-F238E27FC236}">
                  <a16:creationId xmlns:a16="http://schemas.microsoft.com/office/drawing/2014/main" id="{D057DA5C-6A05-6838-9AAD-1F8CE507F7CF}"/>
                </a:ext>
              </a:extLst>
            </p:cNvPr>
            <p:cNvSpPr/>
            <p:nvPr/>
          </p:nvSpPr>
          <p:spPr>
            <a:xfrm>
              <a:off x="8686" y="708659"/>
              <a:ext cx="1701800" cy="401955"/>
            </a:xfrm>
            <a:custGeom>
              <a:avLst/>
              <a:gdLst/>
              <a:ahLst/>
              <a:cxnLst/>
              <a:rect l="l" t="t" r="r" b="b"/>
              <a:pathLst>
                <a:path w="1701800" h="401955">
                  <a:moveTo>
                    <a:pt x="1701596" y="0"/>
                  </a:moveTo>
                  <a:lnTo>
                    <a:pt x="0" y="0"/>
                  </a:lnTo>
                  <a:lnTo>
                    <a:pt x="0" y="401701"/>
                  </a:lnTo>
                  <a:lnTo>
                    <a:pt x="1701596" y="401701"/>
                  </a:lnTo>
                  <a:lnTo>
                    <a:pt x="1598231" y="200850"/>
                  </a:lnTo>
                  <a:lnTo>
                    <a:pt x="1701596" y="0"/>
                  </a:lnTo>
                  <a:close/>
                </a:path>
              </a:pathLst>
            </a:custGeom>
            <a:solidFill>
              <a:srgbClr val="F27292"/>
            </a:solidFill>
          </p:spPr>
          <p:txBody>
            <a:bodyPr wrap="square" lIns="0" tIns="0" rIns="0" bIns="0" rtlCol="0"/>
            <a:lstStyle/>
            <a:p>
              <a:endParaRPr sz="1800"/>
            </a:p>
          </p:txBody>
        </p:sp>
      </p:grpSp>
      <p:sp>
        <p:nvSpPr>
          <p:cNvPr id="14" name="object 5">
            <a:extLst>
              <a:ext uri="{FF2B5EF4-FFF2-40B4-BE49-F238E27FC236}">
                <a16:creationId xmlns:a16="http://schemas.microsoft.com/office/drawing/2014/main" id="{FB8C73B5-90F7-4C65-5648-00E347C3DD9C}"/>
              </a:ext>
            </a:extLst>
          </p:cNvPr>
          <p:cNvSpPr txBox="1">
            <a:spLocks/>
          </p:cNvSpPr>
          <p:nvPr userDrawn="1"/>
        </p:nvSpPr>
        <p:spPr>
          <a:xfrm>
            <a:off x="-440948" y="728023"/>
            <a:ext cx="231045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Ⅰ</a:t>
            </a:r>
            <a:r>
              <a:rPr lang="en-US" sz="1900" spc="355" dirty="0">
                <a:solidFill>
                  <a:schemeClr val="bg1"/>
                </a:solidFill>
                <a:latin typeface="A-OTF リュウミン Pr6N M-KL"/>
                <a:cs typeface="A-OTF リュウミン Pr6N M-KL"/>
              </a:rPr>
              <a:t> </a:t>
            </a:r>
            <a:r>
              <a:rPr lang="ja-JP" altLang="en-US" sz="1650" spc="345" baseline="2525" dirty="0">
                <a:solidFill>
                  <a:schemeClr val="bg1"/>
                </a:solidFill>
              </a:rPr>
              <a:t>基礎</a:t>
            </a:r>
            <a:r>
              <a:rPr lang="ja-JP" altLang="en-US" sz="1650" spc="-75" baseline="2525" dirty="0">
                <a:solidFill>
                  <a:schemeClr val="bg1"/>
                </a:solidFill>
              </a:rPr>
              <a:t>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sp>
        <p:nvSpPr>
          <p:cNvPr id="10" name="スライド番号プレースホルダー 8">
            <a:extLst>
              <a:ext uri="{FF2B5EF4-FFF2-40B4-BE49-F238E27FC236}">
                <a16:creationId xmlns:a16="http://schemas.microsoft.com/office/drawing/2014/main" id="{8A3FC20F-ABF5-FC8C-B9DB-DE58498859DB}"/>
              </a:ext>
            </a:extLst>
          </p:cNvPr>
          <p:cNvSpPr txBox="1">
            <a:spLocks/>
          </p:cNvSpPr>
          <p:nvPr userDrawn="1"/>
        </p:nvSpPr>
        <p:spPr>
          <a:xfrm>
            <a:off x="9214043" y="623628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F21505-B5F4-4C6B-81CF-9789CB57FD89}" type="slidenum">
              <a:rPr kumimoji="1" lang="ja-JP" altLang="en-US" sz="1200" smtClean="0"/>
              <a:pPr/>
              <a:t>‹#›</a:t>
            </a:fld>
            <a:endParaRPr kumimoji="1" lang="ja-JP" altLang="en-US" sz="1200"/>
          </a:p>
        </p:txBody>
      </p:sp>
    </p:spTree>
    <p:extLst>
      <p:ext uri="{BB962C8B-B14F-4D97-AF65-F5344CB8AC3E}">
        <p14:creationId xmlns:p14="http://schemas.microsoft.com/office/powerpoint/2010/main" val="3276325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タイトル スライド">
    <p:spTree>
      <p:nvGrpSpPr>
        <p:cNvPr id="1" name=""/>
        <p:cNvGrpSpPr/>
        <p:nvPr/>
      </p:nvGrpSpPr>
      <p:grpSpPr>
        <a:xfrm>
          <a:off x="0" y="0"/>
          <a:ext cx="0" cy="0"/>
          <a:chOff x="0" y="0"/>
          <a:chExt cx="0" cy="0"/>
        </a:xfrm>
      </p:grpSpPr>
      <p:grpSp>
        <p:nvGrpSpPr>
          <p:cNvPr id="2" name="object 2">
            <a:extLst>
              <a:ext uri="{FF2B5EF4-FFF2-40B4-BE49-F238E27FC236}">
                <a16:creationId xmlns:a16="http://schemas.microsoft.com/office/drawing/2014/main" id="{82476D64-DBE0-005D-E3ED-0274D32B7F7D}"/>
              </a:ext>
            </a:extLst>
          </p:cNvPr>
          <p:cNvGrpSpPr/>
          <p:nvPr userDrawn="1"/>
        </p:nvGrpSpPr>
        <p:grpSpPr>
          <a:xfrm>
            <a:off x="11009" y="12066"/>
            <a:ext cx="12180417" cy="6845779"/>
            <a:chOff x="8686" y="12220"/>
            <a:chExt cx="9135313" cy="6845779"/>
          </a:xfrm>
        </p:grpSpPr>
        <p:pic>
          <p:nvPicPr>
            <p:cNvPr id="3" name="object 3">
              <a:extLst>
                <a:ext uri="{FF2B5EF4-FFF2-40B4-BE49-F238E27FC236}">
                  <a16:creationId xmlns:a16="http://schemas.microsoft.com/office/drawing/2014/main" id="{6B457DA8-2110-FDA4-BF86-5DD8F7316A81}"/>
                </a:ext>
              </a:extLst>
            </p:cNvPr>
            <p:cNvPicPr/>
            <p:nvPr/>
          </p:nvPicPr>
          <p:blipFill>
            <a:blip r:embed="rId2" cstate="print"/>
            <a:stretch>
              <a:fillRect/>
            </a:stretch>
          </p:blipFill>
          <p:spPr>
            <a:xfrm>
              <a:off x="18771" y="12220"/>
              <a:ext cx="9125228" cy="6845779"/>
            </a:xfrm>
            <a:prstGeom prst="rect">
              <a:avLst/>
            </a:prstGeom>
          </p:spPr>
        </p:pic>
        <p:sp>
          <p:nvSpPr>
            <p:cNvPr id="4" name="object 4">
              <a:extLst>
                <a:ext uri="{FF2B5EF4-FFF2-40B4-BE49-F238E27FC236}">
                  <a16:creationId xmlns:a16="http://schemas.microsoft.com/office/drawing/2014/main" id="{ACB30B1C-E212-3687-0F93-87BDC431A05C}"/>
                </a:ext>
              </a:extLst>
            </p:cNvPr>
            <p:cNvSpPr/>
            <p:nvPr/>
          </p:nvSpPr>
          <p:spPr>
            <a:xfrm>
              <a:off x="8686" y="708659"/>
              <a:ext cx="1701800" cy="401955"/>
            </a:xfrm>
            <a:custGeom>
              <a:avLst/>
              <a:gdLst/>
              <a:ahLst/>
              <a:cxnLst/>
              <a:rect l="l" t="t" r="r" b="b"/>
              <a:pathLst>
                <a:path w="1701800" h="401955">
                  <a:moveTo>
                    <a:pt x="1701596" y="0"/>
                  </a:moveTo>
                  <a:lnTo>
                    <a:pt x="0" y="0"/>
                  </a:lnTo>
                  <a:lnTo>
                    <a:pt x="0" y="401701"/>
                  </a:lnTo>
                  <a:lnTo>
                    <a:pt x="1701596" y="401701"/>
                  </a:lnTo>
                  <a:lnTo>
                    <a:pt x="1598231" y="200850"/>
                  </a:lnTo>
                  <a:lnTo>
                    <a:pt x="1701596" y="0"/>
                  </a:lnTo>
                  <a:close/>
                </a:path>
              </a:pathLst>
            </a:custGeom>
            <a:solidFill>
              <a:srgbClr val="80C342"/>
            </a:solidFill>
          </p:spPr>
          <p:txBody>
            <a:bodyPr wrap="square" lIns="0" tIns="0" rIns="0" bIns="0" rtlCol="0"/>
            <a:lstStyle/>
            <a:p>
              <a:endParaRPr sz="1800"/>
            </a:p>
          </p:txBody>
        </p:sp>
      </p:grpSp>
      <p:sp>
        <p:nvSpPr>
          <p:cNvPr id="14" name="object 5">
            <a:extLst>
              <a:ext uri="{FF2B5EF4-FFF2-40B4-BE49-F238E27FC236}">
                <a16:creationId xmlns:a16="http://schemas.microsoft.com/office/drawing/2014/main" id="{FB8C73B5-90F7-4C65-5648-00E347C3DD9C}"/>
              </a:ext>
            </a:extLst>
          </p:cNvPr>
          <p:cNvSpPr txBox="1">
            <a:spLocks/>
          </p:cNvSpPr>
          <p:nvPr userDrawn="1"/>
        </p:nvSpPr>
        <p:spPr>
          <a:xfrm>
            <a:off x="-440948" y="728023"/>
            <a:ext cx="231045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Ⅱ</a:t>
            </a:r>
            <a:r>
              <a:rPr lang="en-US" sz="1900" spc="355" dirty="0">
                <a:solidFill>
                  <a:schemeClr val="bg1"/>
                </a:solidFill>
                <a:latin typeface="A-OTF リュウミン Pr6N M-KL"/>
                <a:cs typeface="A-OTF リュウミン Pr6N M-KL"/>
              </a:rPr>
              <a:t> </a:t>
            </a:r>
            <a:r>
              <a:rPr lang="ja-JP" altLang="en-US" sz="1650" spc="345" baseline="2525" dirty="0">
                <a:solidFill>
                  <a:schemeClr val="bg1"/>
                </a:solidFill>
              </a:rPr>
              <a:t>実践</a:t>
            </a:r>
            <a:r>
              <a:rPr lang="ja-JP" altLang="en-US" sz="1650" spc="-75" baseline="2525" dirty="0">
                <a:solidFill>
                  <a:schemeClr val="bg1"/>
                </a:solidFill>
              </a:rPr>
              <a:t>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sp>
        <p:nvSpPr>
          <p:cNvPr id="10" name="スライド番号プレースホルダー 8">
            <a:extLst>
              <a:ext uri="{FF2B5EF4-FFF2-40B4-BE49-F238E27FC236}">
                <a16:creationId xmlns:a16="http://schemas.microsoft.com/office/drawing/2014/main" id="{8A3FC20F-ABF5-FC8C-B9DB-DE58498859DB}"/>
              </a:ext>
            </a:extLst>
          </p:cNvPr>
          <p:cNvSpPr txBox="1">
            <a:spLocks/>
          </p:cNvSpPr>
          <p:nvPr userDrawn="1"/>
        </p:nvSpPr>
        <p:spPr>
          <a:xfrm>
            <a:off x="9214043" y="623628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F21505-B5F4-4C6B-81CF-9789CB57FD89}" type="slidenum">
              <a:rPr kumimoji="1" lang="ja-JP" altLang="en-US" sz="1200" smtClean="0"/>
              <a:pPr/>
              <a:t>‹#›</a:t>
            </a:fld>
            <a:endParaRPr kumimoji="1" lang="ja-JP" altLang="en-US" sz="1200"/>
          </a:p>
        </p:txBody>
      </p:sp>
    </p:spTree>
    <p:extLst>
      <p:ext uri="{BB962C8B-B14F-4D97-AF65-F5344CB8AC3E}">
        <p14:creationId xmlns:p14="http://schemas.microsoft.com/office/powerpoint/2010/main" val="913933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grpSp>
        <p:nvGrpSpPr>
          <p:cNvPr id="5" name="object 2">
            <a:extLst>
              <a:ext uri="{FF2B5EF4-FFF2-40B4-BE49-F238E27FC236}">
                <a16:creationId xmlns:a16="http://schemas.microsoft.com/office/drawing/2014/main" id="{7275A903-B554-E531-3295-F2455ED55B8B}"/>
              </a:ext>
            </a:extLst>
          </p:cNvPr>
          <p:cNvGrpSpPr/>
          <p:nvPr userDrawn="1"/>
        </p:nvGrpSpPr>
        <p:grpSpPr>
          <a:xfrm>
            <a:off x="5791" y="12220"/>
            <a:ext cx="12186920" cy="6845934"/>
            <a:chOff x="4343" y="12220"/>
            <a:chExt cx="9140190" cy="6845934"/>
          </a:xfrm>
        </p:grpSpPr>
        <p:pic>
          <p:nvPicPr>
            <p:cNvPr id="7" name="object 3">
              <a:extLst>
                <a:ext uri="{FF2B5EF4-FFF2-40B4-BE49-F238E27FC236}">
                  <a16:creationId xmlns:a16="http://schemas.microsoft.com/office/drawing/2014/main" id="{ED8075FE-553E-142A-E061-AFA01F2C5C63}"/>
                </a:ext>
              </a:extLst>
            </p:cNvPr>
            <p:cNvPicPr/>
            <p:nvPr/>
          </p:nvPicPr>
          <p:blipFill>
            <a:blip r:embed="rId2" cstate="print"/>
            <a:stretch>
              <a:fillRect/>
            </a:stretch>
          </p:blipFill>
          <p:spPr>
            <a:xfrm>
              <a:off x="18771" y="12220"/>
              <a:ext cx="9125228" cy="6845779"/>
            </a:xfrm>
            <a:prstGeom prst="rect">
              <a:avLst/>
            </a:prstGeom>
          </p:spPr>
        </p:pic>
        <p:sp>
          <p:nvSpPr>
            <p:cNvPr id="8" name="object 4">
              <a:extLst>
                <a:ext uri="{FF2B5EF4-FFF2-40B4-BE49-F238E27FC236}">
                  <a16:creationId xmlns:a16="http://schemas.microsoft.com/office/drawing/2014/main" id="{2ECA0A1B-5078-8CDF-CB4E-4CC519365D3C}"/>
                </a:ext>
              </a:extLst>
            </p:cNvPr>
            <p:cNvSpPr/>
            <p:nvPr/>
          </p:nvSpPr>
          <p:spPr>
            <a:xfrm>
              <a:off x="4343" y="708659"/>
              <a:ext cx="1706245" cy="401955"/>
            </a:xfrm>
            <a:custGeom>
              <a:avLst/>
              <a:gdLst/>
              <a:ahLst/>
              <a:cxnLst/>
              <a:rect l="l" t="t" r="r" b="b"/>
              <a:pathLst>
                <a:path w="1706245" h="401955">
                  <a:moveTo>
                    <a:pt x="1705940" y="0"/>
                  </a:moveTo>
                  <a:lnTo>
                    <a:pt x="0" y="0"/>
                  </a:lnTo>
                  <a:lnTo>
                    <a:pt x="0" y="401701"/>
                  </a:lnTo>
                  <a:lnTo>
                    <a:pt x="1705940" y="401701"/>
                  </a:lnTo>
                  <a:lnTo>
                    <a:pt x="1602574" y="200850"/>
                  </a:lnTo>
                  <a:lnTo>
                    <a:pt x="1705940" y="0"/>
                  </a:lnTo>
                  <a:close/>
                </a:path>
              </a:pathLst>
            </a:custGeom>
            <a:solidFill>
              <a:srgbClr val="6993CC"/>
            </a:solidFill>
          </p:spPr>
          <p:txBody>
            <a:bodyPr wrap="square" lIns="0" tIns="0" rIns="0" bIns="0" rtlCol="0"/>
            <a:lstStyle/>
            <a:p>
              <a:endParaRPr sz="1800"/>
            </a:p>
          </p:txBody>
        </p:sp>
      </p:grpSp>
      <p:sp>
        <p:nvSpPr>
          <p:cNvPr id="14" name="object 5">
            <a:extLst>
              <a:ext uri="{FF2B5EF4-FFF2-40B4-BE49-F238E27FC236}">
                <a16:creationId xmlns:a16="http://schemas.microsoft.com/office/drawing/2014/main" id="{FB8C73B5-90F7-4C65-5648-00E347C3DD9C}"/>
              </a:ext>
            </a:extLst>
          </p:cNvPr>
          <p:cNvSpPr txBox="1">
            <a:spLocks/>
          </p:cNvSpPr>
          <p:nvPr userDrawn="1"/>
        </p:nvSpPr>
        <p:spPr>
          <a:xfrm>
            <a:off x="-425081" y="728023"/>
            <a:ext cx="286241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Ⅲ</a:t>
            </a:r>
            <a:r>
              <a:rPr lang="en-US" sz="1900" spc="355" dirty="0">
                <a:solidFill>
                  <a:schemeClr val="bg1"/>
                </a:solidFill>
                <a:latin typeface="A-OTF リュウミン Pr6N M-KL"/>
                <a:cs typeface="A-OTF リュウミン Pr6N M-KL"/>
              </a:rPr>
              <a:t> </a:t>
            </a:r>
            <a:r>
              <a:rPr lang="ja-JP" altLang="en-US" sz="1650" spc="-75" baseline="2525" dirty="0">
                <a:solidFill>
                  <a:schemeClr val="bg1"/>
                </a:solidFill>
              </a:rPr>
              <a:t>参考資料編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sp>
        <p:nvSpPr>
          <p:cNvPr id="10" name="スライド番号プレースホルダー 8">
            <a:extLst>
              <a:ext uri="{FF2B5EF4-FFF2-40B4-BE49-F238E27FC236}">
                <a16:creationId xmlns:a16="http://schemas.microsoft.com/office/drawing/2014/main" id="{DD4C3C84-6815-2A04-DA46-88B421F2FB0D}"/>
              </a:ext>
            </a:extLst>
          </p:cNvPr>
          <p:cNvSpPr txBox="1">
            <a:spLocks/>
          </p:cNvSpPr>
          <p:nvPr userDrawn="1"/>
        </p:nvSpPr>
        <p:spPr>
          <a:xfrm>
            <a:off x="9214043" y="623628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F21505-B5F4-4C6B-81CF-9789CB57FD89}" type="slidenum">
              <a:rPr kumimoji="1" lang="ja-JP" altLang="en-US" sz="1200" smtClean="0"/>
              <a:pPr/>
              <a:t>‹#›</a:t>
            </a:fld>
            <a:endParaRPr kumimoji="1" lang="ja-JP" altLang="en-US" sz="1200" dirty="0"/>
          </a:p>
        </p:txBody>
      </p:sp>
    </p:spTree>
    <p:extLst>
      <p:ext uri="{BB962C8B-B14F-4D97-AF65-F5344CB8AC3E}">
        <p14:creationId xmlns:p14="http://schemas.microsoft.com/office/powerpoint/2010/main" val="583145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スライド番号プレースホルダー 8">
            <a:extLst>
              <a:ext uri="{FF2B5EF4-FFF2-40B4-BE49-F238E27FC236}">
                <a16:creationId xmlns:a16="http://schemas.microsoft.com/office/drawing/2014/main" id="{9470B55B-E096-BE1C-F70D-4D85EE6A609D}"/>
              </a:ext>
            </a:extLst>
          </p:cNvPr>
          <p:cNvSpPr txBox="1">
            <a:spLocks/>
          </p:cNvSpPr>
          <p:nvPr userDrawn="1"/>
        </p:nvSpPr>
        <p:spPr>
          <a:xfrm>
            <a:off x="9214043" y="623628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05F21505-B5F4-4C6B-81CF-9789CB57FD89}" type="slidenum">
              <a:rPr kumimoji="1" lang="ja-JP" altLang="en-US" sz="1200" smtClean="0"/>
              <a:pPr/>
              <a:t>‹#›</a:t>
            </a:fld>
            <a:endParaRPr kumimoji="1" lang="ja-JP" altLang="en-US" sz="1200"/>
          </a:p>
        </p:txBody>
      </p:sp>
      <p:sp>
        <p:nvSpPr>
          <p:cNvPr id="11" name="object 5">
            <a:extLst>
              <a:ext uri="{FF2B5EF4-FFF2-40B4-BE49-F238E27FC236}">
                <a16:creationId xmlns:a16="http://schemas.microsoft.com/office/drawing/2014/main" id="{E2EDCBE4-896C-D975-ABA2-85A501B34EE5}"/>
              </a:ext>
            </a:extLst>
          </p:cNvPr>
          <p:cNvSpPr txBox="1">
            <a:spLocks/>
          </p:cNvSpPr>
          <p:nvPr userDrawn="1"/>
        </p:nvSpPr>
        <p:spPr>
          <a:xfrm>
            <a:off x="-367058" y="755732"/>
            <a:ext cx="231045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Ⅰ</a:t>
            </a:r>
            <a:r>
              <a:rPr lang="en-US" sz="1900" spc="355" dirty="0">
                <a:solidFill>
                  <a:schemeClr val="bg1"/>
                </a:solidFill>
                <a:latin typeface="A-OTF リュウミン Pr6N M-KL"/>
                <a:cs typeface="A-OTF リュウミン Pr6N M-KL"/>
              </a:rPr>
              <a:t> </a:t>
            </a:r>
            <a:r>
              <a:rPr lang="ja-JP" altLang="en-US" sz="1650" spc="345" baseline="2525" dirty="0">
                <a:solidFill>
                  <a:schemeClr val="bg1"/>
                </a:solidFill>
              </a:rPr>
              <a:t>基礎</a:t>
            </a:r>
            <a:r>
              <a:rPr lang="ja-JP" altLang="en-US" sz="1650" spc="-75" baseline="2525" dirty="0">
                <a:solidFill>
                  <a:schemeClr val="bg1"/>
                </a:solidFill>
              </a:rPr>
              <a:t>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spTree>
    <p:extLst>
      <p:ext uri="{BB962C8B-B14F-4D97-AF65-F5344CB8AC3E}">
        <p14:creationId xmlns:p14="http://schemas.microsoft.com/office/powerpoint/2010/main" val="1001822516"/>
      </p:ext>
    </p:extLst>
  </p:cSld>
  <p:clrMap bg1="lt1" tx1="dk1" bg2="lt2" tx2="dk2" accent1="accent1" accent2="accent2" accent3="accent3" accent4="accent4" accent5="accent5" accent6="accent6" hlink="hlink" folHlink="folHlink"/>
  <p:sldLayoutIdLst>
    <p:sldLayoutId id="2147483664" r:id="rId1"/>
    <p:sldLayoutId id="2147483666" r:id="rId2"/>
    <p:sldLayoutId id="2147483665" r:id="rId3"/>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21.jp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5173C074-415B-5B26-9D3B-12B7EA7F0FA5}"/>
              </a:ext>
            </a:extLst>
          </p:cNvPr>
          <p:cNvSpPr txBox="1"/>
          <p:nvPr/>
        </p:nvSpPr>
        <p:spPr>
          <a:xfrm>
            <a:off x="630746" y="1761461"/>
            <a:ext cx="10930507" cy="1102225"/>
          </a:xfrm>
          <a:prstGeom prst="rect">
            <a:avLst/>
          </a:prstGeom>
          <a:noFill/>
        </p:spPr>
        <p:txBody>
          <a:bodyPr wrap="square">
            <a:spAutoFit/>
          </a:bodyPr>
          <a:lstStyle/>
          <a:p>
            <a:pPr algn="ctr">
              <a:lnSpc>
                <a:spcPct val="150000"/>
              </a:lnSpc>
            </a:pPr>
            <a:r>
              <a:rPr lang="ja-JP" altLang="en-US" sz="1500" dirty="0">
                <a:latin typeface="メイリオ" panose="020B0604030504040204" pitchFamily="50" charset="-128"/>
                <a:ea typeface="メイリオ" panose="020B0604030504040204" pitchFamily="50" charset="-128"/>
              </a:rPr>
              <a:t>東京都が運営する、がんに関する様々な情報を掲載したポータルサイトです。</a:t>
            </a:r>
          </a:p>
          <a:p>
            <a:pPr algn="ctr">
              <a:lnSpc>
                <a:spcPct val="150000"/>
              </a:lnSpc>
            </a:pPr>
            <a:r>
              <a:rPr lang="ja-JP" altLang="en-US" sz="1500" dirty="0">
                <a:latin typeface="メイリオ" panose="020B0604030504040204" pitchFamily="50" charset="-128"/>
                <a:ea typeface="メイリオ" panose="020B0604030504040204" pitchFamily="50" charset="-128"/>
              </a:rPr>
              <a:t>「がん患者の就労等に関する実態調査報告書」や都における治療と仕事の両立支援に関する取組もこちらに掲載しています。</a:t>
            </a:r>
          </a:p>
          <a:p>
            <a:pPr algn="ctr">
              <a:lnSpc>
                <a:spcPct val="150000"/>
              </a:lnSpc>
            </a:pPr>
            <a:r>
              <a:rPr lang="en-US" altLang="ja-JP" sz="1500" dirty="0">
                <a:latin typeface="メイリオ" panose="020B0604030504040204" pitchFamily="50" charset="-128"/>
                <a:ea typeface="メイリオ" panose="020B0604030504040204" pitchFamily="50" charset="-128"/>
              </a:rPr>
              <a:t>https://www.fukushihoken.metro.tokyo.lg.jp/iryo/iryo_hoken/gan_portal/</a:t>
            </a:r>
            <a:endParaRPr lang="ja-JP" altLang="en-US" sz="1500" dirty="0">
              <a:latin typeface="メイリオ" panose="020B0604030504040204" pitchFamily="50" charset="-128"/>
              <a:ea typeface="メイリオ" panose="020B0604030504040204" pitchFamily="50" charset="-128"/>
            </a:endParaRPr>
          </a:p>
        </p:txBody>
      </p:sp>
      <p:sp>
        <p:nvSpPr>
          <p:cNvPr id="17" name="四角形: 対角を丸める 16">
            <a:extLst>
              <a:ext uri="{FF2B5EF4-FFF2-40B4-BE49-F238E27FC236}">
                <a16:creationId xmlns:a16="http://schemas.microsoft.com/office/drawing/2014/main" id="{21B2BB21-C063-F4C8-15E4-BFBB8B6A5255}"/>
              </a:ext>
            </a:extLst>
          </p:cNvPr>
          <p:cNvSpPr/>
          <p:nvPr/>
        </p:nvSpPr>
        <p:spPr>
          <a:xfrm>
            <a:off x="3548332" y="1236220"/>
            <a:ext cx="5095335" cy="437890"/>
          </a:xfrm>
          <a:prstGeom prst="round2DiagRect">
            <a:avLst/>
          </a:prstGeom>
          <a:solidFill>
            <a:srgbClr val="69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latin typeface="メイリオ" panose="020B0604030504040204" pitchFamily="50" charset="-128"/>
                <a:ea typeface="メイリオ" panose="020B0604030504040204" pitchFamily="50" charset="-128"/>
              </a:rPr>
              <a:t>東京都がんポータルサイト</a:t>
            </a:r>
          </a:p>
        </p:txBody>
      </p:sp>
      <p:pic>
        <p:nvPicPr>
          <p:cNvPr id="4" name="図 3">
            <a:extLst>
              <a:ext uri="{FF2B5EF4-FFF2-40B4-BE49-F238E27FC236}">
                <a16:creationId xmlns:a16="http://schemas.microsoft.com/office/drawing/2014/main" id="{623E81AB-C2E4-F1D0-D00A-2DF63B42D133}"/>
              </a:ext>
            </a:extLst>
          </p:cNvPr>
          <p:cNvPicPr>
            <a:picLocks noChangeAspect="1"/>
          </p:cNvPicPr>
          <p:nvPr/>
        </p:nvPicPr>
        <p:blipFill>
          <a:blip r:embed="rId3"/>
          <a:stretch>
            <a:fillRect/>
          </a:stretch>
        </p:blipFill>
        <p:spPr>
          <a:xfrm>
            <a:off x="10414071" y="728023"/>
            <a:ext cx="869995" cy="889046"/>
          </a:xfrm>
          <a:prstGeom prst="rect">
            <a:avLst/>
          </a:prstGeom>
        </p:spPr>
      </p:pic>
      <p:sp>
        <p:nvSpPr>
          <p:cNvPr id="11" name="object 5">
            <a:extLst>
              <a:ext uri="{FF2B5EF4-FFF2-40B4-BE49-F238E27FC236}">
                <a16:creationId xmlns:a16="http://schemas.microsoft.com/office/drawing/2014/main" id="{8FC5248F-FDAB-E009-F1EA-CD1303DD0F8D}"/>
              </a:ext>
            </a:extLst>
          </p:cNvPr>
          <p:cNvSpPr txBox="1">
            <a:spLocks/>
          </p:cNvSpPr>
          <p:nvPr/>
        </p:nvSpPr>
        <p:spPr>
          <a:xfrm>
            <a:off x="-425081" y="728023"/>
            <a:ext cx="2862413" cy="305212"/>
          </a:xfrm>
          <a:prstGeom prst="rect">
            <a:avLst/>
          </a:prstGeom>
        </p:spPr>
        <p:txBody>
          <a:bodyPr vert="horz" wrap="square" lIns="0" tIns="12700" rIns="0" bIns="0" rtlCol="0">
            <a:sp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marL="12700">
              <a:lnSpc>
                <a:spcPct val="100000"/>
              </a:lnSpc>
              <a:spcBef>
                <a:spcPts val="100"/>
              </a:spcBef>
              <a:tabLst>
                <a:tab pos="727075" algn="l"/>
              </a:tabLst>
            </a:pPr>
            <a:r>
              <a:rPr lang="en-US" sz="1900" dirty="0">
                <a:solidFill>
                  <a:schemeClr val="bg1"/>
                </a:solidFill>
                <a:latin typeface="Times New Roman"/>
                <a:cs typeface="Times New Roman"/>
              </a:rPr>
              <a:t>	</a:t>
            </a:r>
            <a:r>
              <a:rPr lang="en-US" altLang="ja-JP" sz="1900" dirty="0">
                <a:solidFill>
                  <a:schemeClr val="bg1"/>
                </a:solidFill>
                <a:latin typeface="ＭＳ Ｐ明朝" panose="02020600040205080304" pitchFamily="18" charset="-128"/>
                <a:ea typeface="ＭＳ Ｐ明朝" panose="02020600040205080304" pitchFamily="18" charset="-128"/>
                <a:cs typeface="A-OTF リュウミン Pr6N M-KL"/>
              </a:rPr>
              <a:t>Ⅲ</a:t>
            </a:r>
            <a:r>
              <a:rPr lang="en-US" sz="1900" spc="355" dirty="0">
                <a:solidFill>
                  <a:schemeClr val="bg1"/>
                </a:solidFill>
                <a:latin typeface="A-OTF リュウミン Pr6N M-KL"/>
                <a:cs typeface="A-OTF リュウミン Pr6N M-KL"/>
              </a:rPr>
              <a:t> </a:t>
            </a:r>
            <a:r>
              <a:rPr lang="ja-JP" altLang="en-US" sz="1650" spc="-75" baseline="2525" dirty="0">
                <a:solidFill>
                  <a:schemeClr val="bg1"/>
                </a:solidFill>
              </a:rPr>
              <a:t>参考資料編</a:t>
            </a:r>
            <a:r>
              <a:rPr lang="ja-JP" altLang="en-US" sz="1650" spc="750" baseline="2525" dirty="0">
                <a:solidFill>
                  <a:schemeClr val="bg1"/>
                </a:solidFill>
              </a:rPr>
              <a:t> </a:t>
            </a:r>
            <a:endParaRPr lang="ja-JP" altLang="en-US" sz="1650" baseline="2525" dirty="0">
              <a:solidFill>
                <a:schemeClr val="bg1"/>
              </a:solidFill>
              <a:latin typeface="A-OTF リュウミン Pr6N M-KL"/>
              <a:cs typeface="A-OTF リュウミン Pr6N M-KL"/>
            </a:endParaRPr>
          </a:p>
        </p:txBody>
      </p:sp>
      <p:pic>
        <p:nvPicPr>
          <p:cNvPr id="6" name="図 5">
            <a:extLst>
              <a:ext uri="{FF2B5EF4-FFF2-40B4-BE49-F238E27FC236}">
                <a16:creationId xmlns:a16="http://schemas.microsoft.com/office/drawing/2014/main" id="{590D17A3-C35A-BD39-C8AE-2CC9C5BA336E}"/>
              </a:ext>
            </a:extLst>
          </p:cNvPr>
          <p:cNvPicPr>
            <a:picLocks noChangeAspect="1"/>
          </p:cNvPicPr>
          <p:nvPr/>
        </p:nvPicPr>
        <p:blipFill>
          <a:blip r:embed="rId4"/>
          <a:stretch>
            <a:fillRect/>
          </a:stretch>
        </p:blipFill>
        <p:spPr>
          <a:xfrm>
            <a:off x="2506704" y="2953449"/>
            <a:ext cx="7178592" cy="3661462"/>
          </a:xfrm>
          <a:prstGeom prst="rect">
            <a:avLst/>
          </a:prstGeom>
        </p:spPr>
      </p:pic>
    </p:spTree>
    <p:extLst>
      <p:ext uri="{BB962C8B-B14F-4D97-AF65-F5344CB8AC3E}">
        <p14:creationId xmlns:p14="http://schemas.microsoft.com/office/powerpoint/2010/main" val="10390580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F81B44A-0709-5E40-9FB3-7D12162E10F8}"/>
              </a:ext>
            </a:extLst>
          </p:cNvPr>
          <p:cNvSpPr txBox="1"/>
          <p:nvPr/>
        </p:nvSpPr>
        <p:spPr>
          <a:xfrm>
            <a:off x="2615431" y="784263"/>
            <a:ext cx="6410036" cy="369332"/>
          </a:xfrm>
          <a:prstGeom prst="rect">
            <a:avLst/>
          </a:prstGeom>
          <a:noFill/>
        </p:spPr>
        <p:txBody>
          <a:bodyPr wrap="square" rtlCol="0">
            <a:spAutoFit/>
          </a:bodyPr>
          <a:lstStyle/>
          <a:p>
            <a:pPr marL="87630">
              <a:spcBef>
                <a:spcPts val="100"/>
              </a:spcBef>
            </a:pPr>
            <a:r>
              <a:rPr lang="ja-JP" altLang="en-US" b="1" spc="-25" dirty="0">
                <a:solidFill>
                  <a:srgbClr val="231F20"/>
                </a:solidFill>
                <a:latin typeface="メイリオ" panose="020B0604030504040204" pitchFamily="50" charset="-128"/>
                <a:ea typeface="メイリオ" panose="020B0604030504040204" pitchFamily="50" charset="-128"/>
                <a:cs typeface="A-OTF UD新丸ゴ Pr6N B"/>
              </a:rPr>
              <a:t>１．参考サイト</a:t>
            </a:r>
            <a:endParaRPr lang="ja-JP" altLang="en-US" dirty="0">
              <a:latin typeface="メイリオ" panose="020B0604030504040204" pitchFamily="50" charset="-128"/>
              <a:ea typeface="メイリオ" panose="020B0604030504040204" pitchFamily="50" charset="-128"/>
              <a:cs typeface="A-OTF UD新丸ゴ Pr6N R"/>
            </a:endParaRPr>
          </a:p>
        </p:txBody>
      </p:sp>
      <p:sp>
        <p:nvSpPr>
          <p:cNvPr id="8" name="テキスト ボックス 7">
            <a:extLst>
              <a:ext uri="{FF2B5EF4-FFF2-40B4-BE49-F238E27FC236}">
                <a16:creationId xmlns:a16="http://schemas.microsoft.com/office/drawing/2014/main" id="{EC91EF59-1B50-7766-BAB4-CEA94B64A719}"/>
              </a:ext>
            </a:extLst>
          </p:cNvPr>
          <p:cNvSpPr txBox="1"/>
          <p:nvPr/>
        </p:nvSpPr>
        <p:spPr>
          <a:xfrm>
            <a:off x="1272591" y="2097787"/>
            <a:ext cx="7534526" cy="523220"/>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厚生労働省が発信する治療と仕事の両立に関する情報、最新の政策動向が掲載されています。</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https://www.mhlw.go.jp/stf/seisakunitsuite/bunya/0000115267.html</a:t>
            </a:r>
            <a:endParaRPr lang="ja-JP" altLang="en-US" sz="1400" dirty="0">
              <a:latin typeface="メイリオ" panose="020B0604030504040204" pitchFamily="50" charset="-128"/>
              <a:ea typeface="メイリオ" panose="020B0604030504040204" pitchFamily="50" charset="-128"/>
            </a:endParaRPr>
          </a:p>
        </p:txBody>
      </p:sp>
      <p:sp>
        <p:nvSpPr>
          <p:cNvPr id="18" name="四角形: 対角を丸める 17">
            <a:extLst>
              <a:ext uri="{FF2B5EF4-FFF2-40B4-BE49-F238E27FC236}">
                <a16:creationId xmlns:a16="http://schemas.microsoft.com/office/drawing/2014/main" id="{CD9ACBC3-5324-9A2C-88A6-A7A67727AF4E}"/>
              </a:ext>
            </a:extLst>
          </p:cNvPr>
          <p:cNvSpPr/>
          <p:nvPr/>
        </p:nvSpPr>
        <p:spPr>
          <a:xfrm>
            <a:off x="1272589" y="1646107"/>
            <a:ext cx="4213811" cy="360000"/>
          </a:xfrm>
          <a:prstGeom prst="round2DiagRect">
            <a:avLst/>
          </a:prstGeom>
          <a:solidFill>
            <a:srgbClr val="69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メイリオ" panose="020B0604030504040204" pitchFamily="50" charset="-128"/>
                <a:ea typeface="メイリオ" panose="020B0604030504040204" pitchFamily="50" charset="-128"/>
              </a:rPr>
              <a:t>治療と仕事の両立について（厚生労働省）</a:t>
            </a:r>
          </a:p>
        </p:txBody>
      </p:sp>
      <p:sp>
        <p:nvSpPr>
          <p:cNvPr id="13" name="テキスト ボックス 12">
            <a:extLst>
              <a:ext uri="{FF2B5EF4-FFF2-40B4-BE49-F238E27FC236}">
                <a16:creationId xmlns:a16="http://schemas.microsoft.com/office/drawing/2014/main" id="{F8A1194D-6C7B-3E8C-2DA5-D940B55FA95C}"/>
              </a:ext>
            </a:extLst>
          </p:cNvPr>
          <p:cNvSpPr txBox="1"/>
          <p:nvPr/>
        </p:nvSpPr>
        <p:spPr>
          <a:xfrm>
            <a:off x="1272590" y="3699254"/>
            <a:ext cx="7534526"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事業者の方、支援を受けて働く方や、医療機関・支援機関の方にとって役立つ情報の提供を目的に作られたポータルサイトです。企業の取組事例も紹介されています。</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https://chiryoutoshigoto.mhlw.go.jp/formanagers/#sec05</a:t>
            </a:r>
            <a:endParaRPr lang="ja-JP" altLang="en-US" sz="1400" dirty="0">
              <a:latin typeface="メイリオ" panose="020B0604030504040204" pitchFamily="50" charset="-128"/>
              <a:ea typeface="メイリオ" panose="020B0604030504040204" pitchFamily="50" charset="-128"/>
            </a:endParaRPr>
          </a:p>
        </p:txBody>
      </p:sp>
      <p:sp>
        <p:nvSpPr>
          <p:cNvPr id="19" name="四角形: 対角を丸める 18">
            <a:extLst>
              <a:ext uri="{FF2B5EF4-FFF2-40B4-BE49-F238E27FC236}">
                <a16:creationId xmlns:a16="http://schemas.microsoft.com/office/drawing/2014/main" id="{D8DED4D4-BE23-F5B6-F0BC-F6AF018921DC}"/>
              </a:ext>
            </a:extLst>
          </p:cNvPr>
          <p:cNvSpPr/>
          <p:nvPr/>
        </p:nvSpPr>
        <p:spPr>
          <a:xfrm>
            <a:off x="1272588" y="3288175"/>
            <a:ext cx="4411756" cy="360000"/>
          </a:xfrm>
          <a:prstGeom prst="round2DiagRect">
            <a:avLst/>
          </a:prstGeom>
          <a:solidFill>
            <a:srgbClr val="69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メイリオ" panose="020B0604030504040204" pitchFamily="50" charset="-128"/>
                <a:ea typeface="メイリオ" panose="020B0604030504040204" pitchFamily="50" charset="-128"/>
              </a:rPr>
              <a:t>治療と仕事の両立支援ナビ（厚生労働省）</a:t>
            </a:r>
          </a:p>
        </p:txBody>
      </p:sp>
      <p:sp>
        <p:nvSpPr>
          <p:cNvPr id="15" name="テキスト ボックス 14">
            <a:extLst>
              <a:ext uri="{FF2B5EF4-FFF2-40B4-BE49-F238E27FC236}">
                <a16:creationId xmlns:a16="http://schemas.microsoft.com/office/drawing/2014/main" id="{98D929D3-6908-0424-679D-EDECDE0428E7}"/>
              </a:ext>
            </a:extLst>
          </p:cNvPr>
          <p:cNvSpPr txBox="1"/>
          <p:nvPr/>
        </p:nvSpPr>
        <p:spPr>
          <a:xfrm>
            <a:off x="1272590" y="5324139"/>
            <a:ext cx="7534526" cy="95410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独立行政法人国立がん研究センターがん対策研究所が運営する、がんについての最新情報を一般の方にも分かりやすく紹介しているサイトです。がん診療連携拠点病院の情報やがんに関する冊子・資料が掲載されています。</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https://ganjoho.jp/public/index.html</a:t>
            </a:r>
            <a:endParaRPr lang="ja-JP" altLang="en-US" sz="1400" dirty="0">
              <a:latin typeface="メイリオ" panose="020B0604030504040204" pitchFamily="50" charset="-128"/>
              <a:ea typeface="メイリオ" panose="020B0604030504040204" pitchFamily="50" charset="-128"/>
            </a:endParaRPr>
          </a:p>
        </p:txBody>
      </p:sp>
      <p:sp>
        <p:nvSpPr>
          <p:cNvPr id="20" name="四角形: 対角を丸める 19">
            <a:extLst>
              <a:ext uri="{FF2B5EF4-FFF2-40B4-BE49-F238E27FC236}">
                <a16:creationId xmlns:a16="http://schemas.microsoft.com/office/drawing/2014/main" id="{51EA0C3F-6694-CCBD-3B5A-418954329F27}"/>
              </a:ext>
            </a:extLst>
          </p:cNvPr>
          <p:cNvSpPr/>
          <p:nvPr/>
        </p:nvSpPr>
        <p:spPr>
          <a:xfrm>
            <a:off x="1272589" y="4894929"/>
            <a:ext cx="4213810" cy="360000"/>
          </a:xfrm>
          <a:prstGeom prst="round2DiagRect">
            <a:avLst/>
          </a:prstGeom>
          <a:solidFill>
            <a:srgbClr val="69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メイリオ" panose="020B0604030504040204" pitchFamily="50" charset="-128"/>
                <a:ea typeface="メイリオ" panose="020B0604030504040204" pitchFamily="50" charset="-128"/>
              </a:rPr>
              <a:t>がん情報サービス</a:t>
            </a:r>
          </a:p>
        </p:txBody>
      </p:sp>
      <p:pic>
        <p:nvPicPr>
          <p:cNvPr id="10" name="図 9">
            <a:extLst>
              <a:ext uri="{FF2B5EF4-FFF2-40B4-BE49-F238E27FC236}">
                <a16:creationId xmlns:a16="http://schemas.microsoft.com/office/drawing/2014/main" id="{B3EF6033-B6F1-C678-D746-9709C3ED215C}"/>
              </a:ext>
            </a:extLst>
          </p:cNvPr>
          <p:cNvPicPr>
            <a:picLocks noChangeAspect="1"/>
          </p:cNvPicPr>
          <p:nvPr/>
        </p:nvPicPr>
        <p:blipFill>
          <a:blip r:embed="rId3"/>
          <a:stretch>
            <a:fillRect/>
          </a:stretch>
        </p:blipFill>
        <p:spPr>
          <a:xfrm>
            <a:off x="10062883" y="1753509"/>
            <a:ext cx="837163" cy="817033"/>
          </a:xfrm>
          <a:prstGeom prst="rect">
            <a:avLst/>
          </a:prstGeom>
        </p:spPr>
      </p:pic>
      <p:pic>
        <p:nvPicPr>
          <p:cNvPr id="12" name="図 11">
            <a:extLst>
              <a:ext uri="{FF2B5EF4-FFF2-40B4-BE49-F238E27FC236}">
                <a16:creationId xmlns:a16="http://schemas.microsoft.com/office/drawing/2014/main" id="{23CA1985-BCFB-6DA1-F630-CDF0F62BEFAD}"/>
              </a:ext>
            </a:extLst>
          </p:cNvPr>
          <p:cNvPicPr>
            <a:picLocks noChangeAspect="1"/>
          </p:cNvPicPr>
          <p:nvPr/>
        </p:nvPicPr>
        <p:blipFill>
          <a:blip r:embed="rId4"/>
          <a:stretch>
            <a:fillRect/>
          </a:stretch>
        </p:blipFill>
        <p:spPr>
          <a:xfrm>
            <a:off x="10062882" y="3538851"/>
            <a:ext cx="856280" cy="817033"/>
          </a:xfrm>
          <a:prstGeom prst="rect">
            <a:avLst/>
          </a:prstGeom>
        </p:spPr>
      </p:pic>
      <p:pic>
        <p:nvPicPr>
          <p:cNvPr id="16" name="図 15">
            <a:extLst>
              <a:ext uri="{FF2B5EF4-FFF2-40B4-BE49-F238E27FC236}">
                <a16:creationId xmlns:a16="http://schemas.microsoft.com/office/drawing/2014/main" id="{295B20BD-A3F9-D672-D508-CCD562F15E68}"/>
              </a:ext>
            </a:extLst>
          </p:cNvPr>
          <p:cNvPicPr>
            <a:picLocks noChangeAspect="1"/>
          </p:cNvPicPr>
          <p:nvPr/>
        </p:nvPicPr>
        <p:blipFill>
          <a:blip r:embed="rId5"/>
          <a:stretch>
            <a:fillRect/>
          </a:stretch>
        </p:blipFill>
        <p:spPr>
          <a:xfrm>
            <a:off x="10062883" y="5092448"/>
            <a:ext cx="856526" cy="817033"/>
          </a:xfrm>
          <a:prstGeom prst="rect">
            <a:avLst/>
          </a:prstGeom>
        </p:spPr>
      </p:pic>
    </p:spTree>
    <p:extLst>
      <p:ext uri="{BB962C8B-B14F-4D97-AF65-F5344CB8AC3E}">
        <p14:creationId xmlns:p14="http://schemas.microsoft.com/office/powerpoint/2010/main" val="16772395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F81B44A-0709-5E40-9FB3-7D12162E10F8}"/>
              </a:ext>
            </a:extLst>
          </p:cNvPr>
          <p:cNvSpPr txBox="1"/>
          <p:nvPr/>
        </p:nvSpPr>
        <p:spPr>
          <a:xfrm>
            <a:off x="2500417" y="729672"/>
            <a:ext cx="6410036" cy="369332"/>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２．参考資料</a:t>
            </a:r>
          </a:p>
        </p:txBody>
      </p:sp>
      <p:sp>
        <p:nvSpPr>
          <p:cNvPr id="2" name="テキスト ボックス 1">
            <a:extLst>
              <a:ext uri="{FF2B5EF4-FFF2-40B4-BE49-F238E27FC236}">
                <a16:creationId xmlns:a16="http://schemas.microsoft.com/office/drawing/2014/main" id="{F67DB05E-D2D1-FEAD-EE1B-1F48A5B6328D}"/>
              </a:ext>
            </a:extLst>
          </p:cNvPr>
          <p:cNvSpPr txBox="1"/>
          <p:nvPr/>
        </p:nvSpPr>
        <p:spPr>
          <a:xfrm>
            <a:off x="442869" y="1816408"/>
            <a:ext cx="8914887"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事業場が、がん、脳卒中などの疾病を抱える方々に対して、適切な就業上の措置や治療に対する配慮を行い、治療と仕事が両立できるようにするため、事業場における取組などをまとめたものです。</a:t>
            </a:r>
          </a:p>
          <a:p>
            <a:r>
              <a:rPr lang="en-US" altLang="ja-JP" sz="1400" dirty="0">
                <a:latin typeface="メイリオ" panose="020B0604030504040204" pitchFamily="50" charset="-128"/>
                <a:ea typeface="メイリオ" panose="020B0604030504040204" pitchFamily="50" charset="-128"/>
              </a:rPr>
              <a:t>https://www.mhlw.go.jp/stf/seisakunitsuite/bunya/0000115267.html</a:t>
            </a:r>
            <a:endParaRPr lang="ja-JP" altLang="en-US" sz="1400" dirty="0">
              <a:latin typeface="メイリオ" panose="020B0604030504040204" pitchFamily="50" charset="-128"/>
              <a:ea typeface="メイリオ" panose="020B0604030504040204" pitchFamily="50" charset="-128"/>
            </a:endParaRPr>
          </a:p>
        </p:txBody>
      </p:sp>
      <p:sp>
        <p:nvSpPr>
          <p:cNvPr id="8" name="四角形: 対角を丸める 7">
            <a:extLst>
              <a:ext uri="{FF2B5EF4-FFF2-40B4-BE49-F238E27FC236}">
                <a16:creationId xmlns:a16="http://schemas.microsoft.com/office/drawing/2014/main" id="{A75CCA9E-AE06-C091-3D1C-A1976E4AEF58}"/>
              </a:ext>
            </a:extLst>
          </p:cNvPr>
          <p:cNvSpPr/>
          <p:nvPr/>
        </p:nvSpPr>
        <p:spPr>
          <a:xfrm>
            <a:off x="442868" y="1393286"/>
            <a:ext cx="7980046" cy="360000"/>
          </a:xfrm>
          <a:prstGeom prst="round2DiagRect">
            <a:avLst/>
          </a:prstGeom>
          <a:solidFill>
            <a:srgbClr val="69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メイリオ" panose="020B0604030504040204" pitchFamily="50" charset="-128"/>
                <a:ea typeface="メイリオ" panose="020B0604030504040204" pitchFamily="50" charset="-128"/>
              </a:rPr>
              <a:t>事業場における治療と仕事の両立支援のためのガイドライン　令和</a:t>
            </a:r>
            <a:r>
              <a:rPr kumimoji="1" lang="en-US" altLang="ja-JP" sz="1400" b="1" dirty="0">
                <a:latin typeface="メイリオ" panose="020B0604030504040204" pitchFamily="50" charset="-128"/>
                <a:ea typeface="メイリオ" panose="020B0604030504040204" pitchFamily="50" charset="-128"/>
              </a:rPr>
              <a:t>4</a:t>
            </a:r>
            <a:r>
              <a:rPr kumimoji="1" lang="ja-JP" altLang="en-US" sz="1400" b="1" dirty="0">
                <a:latin typeface="メイリオ" panose="020B0604030504040204" pitchFamily="50" charset="-128"/>
                <a:ea typeface="メイリオ" panose="020B0604030504040204" pitchFamily="50" charset="-128"/>
              </a:rPr>
              <a:t>年</a:t>
            </a:r>
            <a:r>
              <a:rPr kumimoji="1" lang="en-US" altLang="ja-JP" sz="1400" b="1" dirty="0">
                <a:latin typeface="メイリオ" panose="020B0604030504040204" pitchFamily="50" charset="-128"/>
                <a:ea typeface="メイリオ" panose="020B0604030504040204" pitchFamily="50" charset="-128"/>
              </a:rPr>
              <a:t>3</a:t>
            </a:r>
            <a:r>
              <a:rPr kumimoji="1" lang="ja-JP" altLang="en-US" sz="1400" b="1" dirty="0">
                <a:latin typeface="メイリオ" panose="020B0604030504040204" pitchFamily="50" charset="-128"/>
                <a:ea typeface="メイリオ" panose="020B0604030504040204" pitchFamily="50" charset="-128"/>
              </a:rPr>
              <a:t>月改訂版（厚生労働省）</a:t>
            </a:r>
          </a:p>
        </p:txBody>
      </p:sp>
      <p:sp>
        <p:nvSpPr>
          <p:cNvPr id="6" name="テキスト ボックス 5">
            <a:extLst>
              <a:ext uri="{FF2B5EF4-FFF2-40B4-BE49-F238E27FC236}">
                <a16:creationId xmlns:a16="http://schemas.microsoft.com/office/drawing/2014/main" id="{663DA1BF-4945-7C3F-56E7-B45A66A1D6FC}"/>
              </a:ext>
            </a:extLst>
          </p:cNvPr>
          <p:cNvSpPr txBox="1"/>
          <p:nvPr/>
        </p:nvSpPr>
        <p:spPr>
          <a:xfrm>
            <a:off x="442869" y="2993771"/>
            <a:ext cx="8914887" cy="95410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治療と仕事の両立支援のため、企業と医療機関が情報のやりとりを行う際の参考となるよう、ガイドライン掲載の様式例集に沿って、各様式例のポイントを示したものです。具体的な事例を通じて、ガイドライン掲載の様式例（ガイドライン「様式例集」）の記載例を示すものです。</a:t>
            </a:r>
          </a:p>
          <a:p>
            <a:r>
              <a:rPr lang="en-US" altLang="ja-JP" sz="1400" dirty="0">
                <a:latin typeface="メイリオ" panose="020B0604030504040204" pitchFamily="50" charset="-128"/>
                <a:ea typeface="メイリオ" panose="020B0604030504040204" pitchFamily="50" charset="-128"/>
              </a:rPr>
              <a:t>https://www.mhlw.go.jp/stf/seisakunitsuite/bunya/0000115267.html</a:t>
            </a:r>
            <a:endParaRPr lang="ja-JP" altLang="en-US" sz="1400" dirty="0">
              <a:latin typeface="メイリオ" panose="020B0604030504040204" pitchFamily="50" charset="-128"/>
              <a:ea typeface="メイリオ" panose="020B0604030504040204" pitchFamily="50" charset="-128"/>
            </a:endParaRPr>
          </a:p>
        </p:txBody>
      </p:sp>
      <p:sp>
        <p:nvSpPr>
          <p:cNvPr id="9" name="四角形: 対角を丸める 8">
            <a:extLst>
              <a:ext uri="{FF2B5EF4-FFF2-40B4-BE49-F238E27FC236}">
                <a16:creationId xmlns:a16="http://schemas.microsoft.com/office/drawing/2014/main" id="{A86BB190-689C-E6EB-CC5E-3D17DF68C54E}"/>
              </a:ext>
            </a:extLst>
          </p:cNvPr>
          <p:cNvSpPr/>
          <p:nvPr/>
        </p:nvSpPr>
        <p:spPr>
          <a:xfrm>
            <a:off x="442868" y="2620370"/>
            <a:ext cx="6011010" cy="360000"/>
          </a:xfrm>
          <a:prstGeom prst="round2DiagRect">
            <a:avLst/>
          </a:prstGeom>
          <a:solidFill>
            <a:srgbClr val="69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メイリオ" panose="020B0604030504040204" pitchFamily="50" charset="-128"/>
                <a:ea typeface="メイリオ" panose="020B0604030504040204" pitchFamily="50" charset="-128"/>
              </a:rPr>
              <a:t>企業・医療機関連携マニュアル　 令和</a:t>
            </a:r>
            <a:r>
              <a:rPr kumimoji="1" lang="en-US" altLang="ja-JP" sz="1400" b="1" dirty="0">
                <a:latin typeface="メイリオ" panose="020B0604030504040204" pitchFamily="50" charset="-128"/>
                <a:ea typeface="メイリオ" panose="020B0604030504040204" pitchFamily="50" charset="-128"/>
              </a:rPr>
              <a:t>3</a:t>
            </a:r>
            <a:r>
              <a:rPr kumimoji="1" lang="ja-JP" altLang="en-US" sz="1400" b="1" dirty="0">
                <a:latin typeface="メイリオ" panose="020B0604030504040204" pitchFamily="50" charset="-128"/>
                <a:ea typeface="メイリオ" panose="020B0604030504040204" pitchFamily="50" charset="-128"/>
              </a:rPr>
              <a:t>年</a:t>
            </a:r>
            <a:r>
              <a:rPr kumimoji="1" lang="en-US" altLang="ja-JP" sz="1400" b="1" dirty="0">
                <a:latin typeface="メイリオ" panose="020B0604030504040204" pitchFamily="50" charset="-128"/>
                <a:ea typeface="メイリオ" panose="020B0604030504040204" pitchFamily="50" charset="-128"/>
              </a:rPr>
              <a:t>3</a:t>
            </a:r>
            <a:r>
              <a:rPr kumimoji="1" lang="ja-JP" altLang="en-US" sz="1400" b="1" dirty="0">
                <a:latin typeface="メイリオ" panose="020B0604030504040204" pitchFamily="50" charset="-128"/>
                <a:ea typeface="メイリオ" panose="020B0604030504040204" pitchFamily="50" charset="-128"/>
              </a:rPr>
              <a:t>月改訂版（厚生労働省）</a:t>
            </a:r>
          </a:p>
        </p:txBody>
      </p:sp>
      <p:sp>
        <p:nvSpPr>
          <p:cNvPr id="10" name="テキスト ボックス 9">
            <a:extLst>
              <a:ext uri="{FF2B5EF4-FFF2-40B4-BE49-F238E27FC236}">
                <a16:creationId xmlns:a16="http://schemas.microsoft.com/office/drawing/2014/main" id="{B84A9097-5C4E-F498-0ED8-8C47E37410D6}"/>
              </a:ext>
            </a:extLst>
          </p:cNvPr>
          <p:cNvSpPr txBox="1"/>
          <p:nvPr/>
        </p:nvSpPr>
        <p:spPr>
          <a:xfrm>
            <a:off x="442872" y="4540063"/>
            <a:ext cx="8914884" cy="523220"/>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多くのがん患者さんが直面する、職場復帰や経済問題などの悩みに関するＱ＆Ａがまとめられた冊子です。</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https://ganjoho.jp/public/institution/qa/index.html</a:t>
            </a:r>
            <a:endParaRPr lang="ja-JP" altLang="en-US" sz="1400" dirty="0">
              <a:latin typeface="メイリオ" panose="020B0604030504040204" pitchFamily="50" charset="-128"/>
              <a:ea typeface="メイリオ" panose="020B0604030504040204" pitchFamily="50" charset="-128"/>
            </a:endParaRPr>
          </a:p>
        </p:txBody>
      </p:sp>
      <p:sp>
        <p:nvSpPr>
          <p:cNvPr id="11" name="四角形: 対角を丸める 10">
            <a:extLst>
              <a:ext uri="{FF2B5EF4-FFF2-40B4-BE49-F238E27FC236}">
                <a16:creationId xmlns:a16="http://schemas.microsoft.com/office/drawing/2014/main" id="{5C6CA933-50CC-1F88-0507-4374B3B01ACD}"/>
              </a:ext>
            </a:extLst>
          </p:cNvPr>
          <p:cNvSpPr/>
          <p:nvPr/>
        </p:nvSpPr>
        <p:spPr>
          <a:xfrm>
            <a:off x="442868" y="4087486"/>
            <a:ext cx="9440353" cy="360000"/>
          </a:xfrm>
          <a:prstGeom prst="round2DiagRect">
            <a:avLst/>
          </a:prstGeom>
          <a:solidFill>
            <a:srgbClr val="69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メイリオ" panose="020B0604030504040204" pitchFamily="50" charset="-128"/>
                <a:ea typeface="メイリオ" panose="020B0604030504040204" pitchFamily="50" charset="-128"/>
              </a:rPr>
              <a:t>がんの冊子 がんと仕事のＱ＆Ａ（第</a:t>
            </a:r>
            <a:r>
              <a:rPr kumimoji="1" lang="en-US" altLang="ja-JP" sz="1400" b="1" dirty="0">
                <a:latin typeface="メイリオ" panose="020B0604030504040204" pitchFamily="50" charset="-128"/>
                <a:ea typeface="メイリオ" panose="020B0604030504040204" pitchFamily="50" charset="-128"/>
              </a:rPr>
              <a:t>3</a:t>
            </a:r>
            <a:r>
              <a:rPr kumimoji="1" lang="ja-JP" altLang="en-US" sz="1400" b="1" dirty="0">
                <a:latin typeface="メイリオ" panose="020B0604030504040204" pitchFamily="50" charset="-128"/>
                <a:ea typeface="メイリオ" panose="020B0604030504040204" pitchFamily="50" charset="-128"/>
              </a:rPr>
              <a:t>版）（国立研究開発法人国立がん研究センターがん対策情報センター）</a:t>
            </a:r>
          </a:p>
        </p:txBody>
      </p:sp>
      <p:sp>
        <p:nvSpPr>
          <p:cNvPr id="14" name="四角形: 対角を丸める 13">
            <a:extLst>
              <a:ext uri="{FF2B5EF4-FFF2-40B4-BE49-F238E27FC236}">
                <a16:creationId xmlns:a16="http://schemas.microsoft.com/office/drawing/2014/main" id="{E83B8B71-0F0F-5D69-8C98-B12173924346}"/>
              </a:ext>
            </a:extLst>
          </p:cNvPr>
          <p:cNvSpPr/>
          <p:nvPr/>
        </p:nvSpPr>
        <p:spPr>
          <a:xfrm>
            <a:off x="442868" y="5278727"/>
            <a:ext cx="8811200" cy="360000"/>
          </a:xfrm>
          <a:prstGeom prst="round2DiagRect">
            <a:avLst/>
          </a:prstGeom>
          <a:solidFill>
            <a:srgbClr val="69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メイリオ" panose="020B0604030504040204" pitchFamily="50" charset="-128"/>
                <a:ea typeface="メイリオ" panose="020B0604030504040204" pitchFamily="50" charset="-128"/>
              </a:rPr>
              <a:t>がんになっても安心して働ける職場づくりガイドブック（国立研究開発法人国立がん研究センター）</a:t>
            </a:r>
          </a:p>
        </p:txBody>
      </p:sp>
      <p:sp>
        <p:nvSpPr>
          <p:cNvPr id="15" name="テキスト ボックス 14">
            <a:extLst>
              <a:ext uri="{FF2B5EF4-FFF2-40B4-BE49-F238E27FC236}">
                <a16:creationId xmlns:a16="http://schemas.microsoft.com/office/drawing/2014/main" id="{13C6E7F8-AABF-2C49-5A65-928873DACA61}"/>
              </a:ext>
            </a:extLst>
          </p:cNvPr>
          <p:cNvSpPr txBox="1"/>
          <p:nvPr/>
        </p:nvSpPr>
        <p:spPr>
          <a:xfrm>
            <a:off x="452763" y="5725060"/>
            <a:ext cx="8904993"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経営層ならびに人事・総務担当者向けのガイドブックとしてまとめられた冊子です。</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大企業編</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と</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中小企業編</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があります。</a:t>
            </a:r>
          </a:p>
          <a:p>
            <a:r>
              <a:rPr lang="en-US" altLang="ja-JP" sz="1400" dirty="0">
                <a:latin typeface="メイリオ" panose="020B0604030504040204" pitchFamily="50" charset="-128"/>
                <a:ea typeface="メイリオ" panose="020B0604030504040204" pitchFamily="50" charset="-128"/>
              </a:rPr>
              <a:t>https://ganjoho.jp/public/life_stage/work/index.html</a:t>
            </a:r>
            <a:endParaRPr lang="ja-JP" altLang="en-US" sz="1400" dirty="0">
              <a:latin typeface="メイリオ" panose="020B0604030504040204" pitchFamily="50" charset="-128"/>
              <a:ea typeface="メイリオ" panose="020B0604030504040204" pitchFamily="50" charset="-128"/>
            </a:endParaRPr>
          </a:p>
        </p:txBody>
      </p:sp>
      <p:pic>
        <p:nvPicPr>
          <p:cNvPr id="7" name="図 6">
            <a:extLst>
              <a:ext uri="{FF2B5EF4-FFF2-40B4-BE49-F238E27FC236}">
                <a16:creationId xmlns:a16="http://schemas.microsoft.com/office/drawing/2014/main" id="{C03D09D2-1595-B6C1-F02B-3EC605623DF4}"/>
              </a:ext>
            </a:extLst>
          </p:cNvPr>
          <p:cNvPicPr>
            <a:picLocks noChangeAspect="1"/>
          </p:cNvPicPr>
          <p:nvPr/>
        </p:nvPicPr>
        <p:blipFill>
          <a:blip r:embed="rId3"/>
          <a:stretch>
            <a:fillRect/>
          </a:stretch>
        </p:blipFill>
        <p:spPr>
          <a:xfrm>
            <a:off x="10287643" y="1454515"/>
            <a:ext cx="895397" cy="889428"/>
          </a:xfrm>
          <a:prstGeom prst="rect">
            <a:avLst/>
          </a:prstGeom>
        </p:spPr>
      </p:pic>
      <p:pic>
        <p:nvPicPr>
          <p:cNvPr id="13" name="図 12">
            <a:extLst>
              <a:ext uri="{FF2B5EF4-FFF2-40B4-BE49-F238E27FC236}">
                <a16:creationId xmlns:a16="http://schemas.microsoft.com/office/drawing/2014/main" id="{E176ACB9-6FCB-A971-B833-657467E24270}"/>
              </a:ext>
            </a:extLst>
          </p:cNvPr>
          <p:cNvPicPr>
            <a:picLocks noChangeAspect="1"/>
          </p:cNvPicPr>
          <p:nvPr/>
        </p:nvPicPr>
        <p:blipFill>
          <a:blip r:embed="rId4"/>
          <a:stretch>
            <a:fillRect/>
          </a:stretch>
        </p:blipFill>
        <p:spPr>
          <a:xfrm>
            <a:off x="10301931" y="2711614"/>
            <a:ext cx="866821" cy="866821"/>
          </a:xfrm>
          <a:prstGeom prst="rect">
            <a:avLst/>
          </a:prstGeom>
        </p:spPr>
      </p:pic>
      <p:pic>
        <p:nvPicPr>
          <p:cNvPr id="25" name="図 24">
            <a:extLst>
              <a:ext uri="{FF2B5EF4-FFF2-40B4-BE49-F238E27FC236}">
                <a16:creationId xmlns:a16="http://schemas.microsoft.com/office/drawing/2014/main" id="{C776BE7D-8A8C-39CA-413A-E17A701D2304}"/>
              </a:ext>
            </a:extLst>
          </p:cNvPr>
          <p:cNvPicPr>
            <a:picLocks noChangeAspect="1"/>
          </p:cNvPicPr>
          <p:nvPr/>
        </p:nvPicPr>
        <p:blipFill>
          <a:blip r:embed="rId5"/>
          <a:stretch>
            <a:fillRect/>
          </a:stretch>
        </p:blipFill>
        <p:spPr>
          <a:xfrm>
            <a:off x="10304048" y="5400711"/>
            <a:ext cx="862587" cy="844617"/>
          </a:xfrm>
          <a:prstGeom prst="rect">
            <a:avLst/>
          </a:prstGeom>
        </p:spPr>
      </p:pic>
      <p:pic>
        <p:nvPicPr>
          <p:cNvPr id="16" name="図 15">
            <a:extLst>
              <a:ext uri="{FF2B5EF4-FFF2-40B4-BE49-F238E27FC236}">
                <a16:creationId xmlns:a16="http://schemas.microsoft.com/office/drawing/2014/main" id="{CDEE802B-DEA2-7D3D-7F39-F7FFD0FAC113}"/>
              </a:ext>
            </a:extLst>
          </p:cNvPr>
          <p:cNvPicPr>
            <a:picLocks noChangeAspect="1"/>
          </p:cNvPicPr>
          <p:nvPr/>
        </p:nvPicPr>
        <p:blipFill>
          <a:blip r:embed="rId6"/>
          <a:stretch>
            <a:fillRect/>
          </a:stretch>
        </p:blipFill>
        <p:spPr>
          <a:xfrm>
            <a:off x="10284980" y="4146386"/>
            <a:ext cx="883616" cy="889429"/>
          </a:xfrm>
          <a:prstGeom prst="rect">
            <a:avLst/>
          </a:prstGeom>
        </p:spPr>
      </p:pic>
    </p:spTree>
    <p:extLst>
      <p:ext uri="{BB962C8B-B14F-4D97-AF65-F5344CB8AC3E}">
        <p14:creationId xmlns:p14="http://schemas.microsoft.com/office/powerpoint/2010/main" val="1015148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F81B44A-0709-5E40-9FB3-7D12162E10F8}"/>
              </a:ext>
            </a:extLst>
          </p:cNvPr>
          <p:cNvSpPr txBox="1"/>
          <p:nvPr/>
        </p:nvSpPr>
        <p:spPr>
          <a:xfrm>
            <a:off x="2520382" y="799436"/>
            <a:ext cx="7123939"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３．相談窓口</a:t>
            </a:r>
          </a:p>
        </p:txBody>
      </p:sp>
      <p:sp>
        <p:nvSpPr>
          <p:cNvPr id="2" name="テキスト ボックス 1">
            <a:extLst>
              <a:ext uri="{FF2B5EF4-FFF2-40B4-BE49-F238E27FC236}">
                <a16:creationId xmlns:a16="http://schemas.microsoft.com/office/drawing/2014/main" id="{87CB117E-E7F1-4057-1745-1EE0142CE0CF}"/>
              </a:ext>
            </a:extLst>
          </p:cNvPr>
          <p:cNvSpPr txBox="1"/>
          <p:nvPr/>
        </p:nvSpPr>
        <p:spPr>
          <a:xfrm>
            <a:off x="873454" y="1732668"/>
            <a:ext cx="8591179" cy="1384995"/>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●がん診療連携拠点病院等に設置されている「がんの相談窓口」です</a:t>
            </a:r>
            <a:r>
              <a:rPr lang="ja-JP" altLang="en-US" sz="1400" dirty="0" smtClean="0">
                <a:latin typeface="メイリオ" panose="020B0604030504040204" pitchFamily="50" charset="-128"/>
                <a:ea typeface="メイリオ" panose="020B0604030504040204" pitchFamily="50" charset="-128"/>
              </a:rPr>
              <a:t>。</a:t>
            </a:r>
          </a:p>
          <a:p>
            <a:r>
              <a:rPr lang="ja-JP" altLang="en-US" sz="1400" dirty="0" smtClean="0">
                <a:latin typeface="メイリオ" panose="020B0604030504040204" pitchFamily="50" charset="-128"/>
                <a:ea typeface="メイリオ" panose="020B0604030504040204" pitchFamily="50" charset="-128"/>
              </a:rPr>
              <a:t>●その病院の患者・家族だけでなく、どなたでも利用</a:t>
            </a:r>
            <a:r>
              <a:rPr lang="ja-JP" altLang="en-US" sz="1400" dirty="0">
                <a:latin typeface="メイリオ" panose="020B0604030504040204" pitchFamily="50" charset="-128"/>
                <a:ea typeface="メイリオ" panose="020B0604030504040204" pitchFamily="50" charset="-128"/>
              </a:rPr>
              <a:t>できます</a:t>
            </a:r>
            <a:r>
              <a:rPr lang="ja-JP" altLang="en-US" sz="1400" dirty="0" smtClean="0">
                <a:latin typeface="メイリオ" panose="020B0604030504040204" pitchFamily="50" charset="-128"/>
                <a:ea typeface="メイリオ" panose="020B0604030504040204" pitchFamily="50" charset="-128"/>
              </a:rPr>
              <a:t>。</a:t>
            </a:r>
            <a:endParaRPr lang="en-US" altLang="ja-JP" sz="1400" dirty="0" smtClean="0">
              <a:latin typeface="メイリオ" panose="020B0604030504040204" pitchFamily="50" charset="-128"/>
              <a:ea typeface="メイリオ" panose="020B0604030504040204" pitchFamily="50" charset="-128"/>
            </a:endParaRPr>
          </a:p>
          <a:p>
            <a:r>
              <a:rPr lang="ja-JP" altLang="en-US" sz="1400" dirty="0" smtClean="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都内のがん相談支援センター</a:t>
            </a:r>
            <a:r>
              <a:rPr lang="ja-JP" altLang="en-US" sz="1400" dirty="0" smtClean="0">
                <a:latin typeface="メイリオ" panose="020B0604030504040204" pitchFamily="50" charset="-128"/>
                <a:ea typeface="メイリオ" panose="020B0604030504040204" pitchFamily="50" charset="-128"/>
              </a:rPr>
              <a:t>）</a:t>
            </a:r>
          </a:p>
          <a:p>
            <a:r>
              <a:rPr lang="ja-JP" altLang="en-US" sz="1400" dirty="0" smtClean="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がん相談支援センターには、治療と仕事の両立を支援する「両立支援コーディネーター」が配置され</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ja-JP" altLang="en-US" sz="1400" dirty="0" err="1" smtClean="0">
                <a:latin typeface="メイリオ" panose="020B0604030504040204" pitchFamily="50" charset="-128"/>
                <a:ea typeface="メイリオ" panose="020B0604030504040204" pitchFamily="50" charset="-128"/>
              </a:rPr>
              <a:t>て</a:t>
            </a:r>
            <a:r>
              <a:rPr lang="ja-JP" altLang="en-US" sz="1400" dirty="0">
                <a:latin typeface="メイリオ" panose="020B0604030504040204" pitchFamily="50" charset="-128"/>
                <a:ea typeface="メイリオ" panose="020B0604030504040204" pitchFamily="50" charset="-128"/>
              </a:rPr>
              <a:t>いることもあります。</a:t>
            </a:r>
          </a:p>
          <a:p>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https://www.fukushihoken.metro.tokyo.lg.jp/iryo/iryo_hoken/gan_portal/soudan/center.html</a:t>
            </a:r>
            <a:endParaRPr lang="ja-JP" altLang="en-US" sz="1400" dirty="0">
              <a:latin typeface="メイリオ" panose="020B0604030504040204" pitchFamily="50" charset="-128"/>
              <a:ea typeface="メイリオ" panose="020B0604030504040204" pitchFamily="50" charset="-128"/>
            </a:endParaRPr>
          </a:p>
        </p:txBody>
      </p:sp>
      <p:sp>
        <p:nvSpPr>
          <p:cNvPr id="8" name="四角形: 対角を丸める 7">
            <a:extLst>
              <a:ext uri="{FF2B5EF4-FFF2-40B4-BE49-F238E27FC236}">
                <a16:creationId xmlns:a16="http://schemas.microsoft.com/office/drawing/2014/main" id="{FABAC2EF-398F-C484-DB06-076ECB4CD954}"/>
              </a:ext>
            </a:extLst>
          </p:cNvPr>
          <p:cNvSpPr/>
          <p:nvPr/>
        </p:nvSpPr>
        <p:spPr>
          <a:xfrm>
            <a:off x="882866" y="1359006"/>
            <a:ext cx="2639401" cy="360000"/>
          </a:xfrm>
          <a:prstGeom prst="round2DiagRect">
            <a:avLst/>
          </a:prstGeom>
          <a:solidFill>
            <a:srgbClr val="69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メイリオ" panose="020B0604030504040204" pitchFamily="50" charset="-128"/>
                <a:ea typeface="メイリオ" panose="020B0604030504040204" pitchFamily="50" charset="-128"/>
              </a:rPr>
              <a:t>がん相談支援センター</a:t>
            </a:r>
          </a:p>
        </p:txBody>
      </p:sp>
      <p:sp>
        <p:nvSpPr>
          <p:cNvPr id="6" name="テキスト ボックス 5">
            <a:extLst>
              <a:ext uri="{FF2B5EF4-FFF2-40B4-BE49-F238E27FC236}">
                <a16:creationId xmlns:a16="http://schemas.microsoft.com/office/drawing/2014/main" id="{01D08A7F-A356-1077-A9B7-686FCACDBBDF}"/>
              </a:ext>
            </a:extLst>
          </p:cNvPr>
          <p:cNvSpPr txBox="1"/>
          <p:nvPr/>
        </p:nvSpPr>
        <p:spPr>
          <a:xfrm>
            <a:off x="882865" y="3573439"/>
            <a:ext cx="8581664" cy="1600438"/>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●事業場で産業保健活動に携わる方々に対して、産業保健研修会や専門的相談等を通じて支援を行って</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います。</a:t>
            </a:r>
          </a:p>
          <a:p>
            <a:r>
              <a:rPr lang="ja-JP" altLang="en-US" sz="1400" dirty="0">
                <a:latin typeface="メイリオ" panose="020B0604030504040204" pitchFamily="50" charset="-128"/>
                <a:ea typeface="メイリオ" panose="020B0604030504040204" pitchFamily="50" charset="-128"/>
              </a:rPr>
              <a:t>●治療と仕事の両立支援サービスも実施しており、窓口での相談対応、個別訪問支援、事業者啓発セミ</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ナー、個別調整支援等を実施しています。</a:t>
            </a:r>
          </a:p>
          <a:p>
            <a:r>
              <a:rPr lang="ja-JP" altLang="en-US" sz="1400" dirty="0">
                <a:latin typeface="メイリオ" panose="020B0604030504040204" pitchFamily="50" charset="-128"/>
                <a:ea typeface="メイリオ" panose="020B0604030504040204" pitchFamily="50" charset="-128"/>
              </a:rPr>
              <a:t>●両立支援サービスを御希望の場合は、下記ホームページを御覧ください。</a:t>
            </a:r>
          </a:p>
          <a:p>
            <a:r>
              <a:rPr lang="ja-JP" altLang="en-US" sz="1400" dirty="0">
                <a:latin typeface="メイリオ" panose="020B0604030504040204" pitchFamily="50" charset="-128"/>
                <a:ea typeface="メイリオ" panose="020B0604030504040204" pitchFamily="50" charset="-128"/>
              </a:rPr>
              <a:t>（東京産業保健総合支援センター 相談・お問い合わせについて）</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https://tokyos.johas.go.jp/ryoritsu.html</a:t>
            </a:r>
            <a:endParaRPr lang="ja-JP" altLang="en-US" sz="1400" dirty="0">
              <a:latin typeface="メイリオ" panose="020B0604030504040204" pitchFamily="50" charset="-128"/>
              <a:ea typeface="メイリオ" panose="020B0604030504040204" pitchFamily="50" charset="-128"/>
            </a:endParaRPr>
          </a:p>
        </p:txBody>
      </p:sp>
      <p:sp>
        <p:nvSpPr>
          <p:cNvPr id="9" name="四角形: 対角を丸める 8">
            <a:extLst>
              <a:ext uri="{FF2B5EF4-FFF2-40B4-BE49-F238E27FC236}">
                <a16:creationId xmlns:a16="http://schemas.microsoft.com/office/drawing/2014/main" id="{8FA054A4-1A6C-8695-21A3-1021D3F0740B}"/>
              </a:ext>
            </a:extLst>
          </p:cNvPr>
          <p:cNvSpPr/>
          <p:nvPr/>
        </p:nvSpPr>
        <p:spPr>
          <a:xfrm>
            <a:off x="873455" y="3166988"/>
            <a:ext cx="3407521" cy="360000"/>
          </a:xfrm>
          <a:prstGeom prst="round2DiagRect">
            <a:avLst/>
          </a:prstGeom>
          <a:solidFill>
            <a:srgbClr val="69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メイリオ" panose="020B0604030504040204" pitchFamily="50" charset="-128"/>
                <a:ea typeface="メイリオ" panose="020B0604030504040204" pitchFamily="50" charset="-128"/>
              </a:rPr>
              <a:t>東京産業保健総合支援センター</a:t>
            </a:r>
          </a:p>
        </p:txBody>
      </p:sp>
      <p:sp>
        <p:nvSpPr>
          <p:cNvPr id="17" name="テキスト ボックス 16">
            <a:extLst>
              <a:ext uri="{FF2B5EF4-FFF2-40B4-BE49-F238E27FC236}">
                <a16:creationId xmlns:a16="http://schemas.microsoft.com/office/drawing/2014/main" id="{E114B893-2409-6FF0-A440-DD025193F3BE}"/>
              </a:ext>
            </a:extLst>
          </p:cNvPr>
          <p:cNvSpPr txBox="1"/>
          <p:nvPr/>
        </p:nvSpPr>
        <p:spPr>
          <a:xfrm>
            <a:off x="882866" y="5594704"/>
            <a:ext cx="8581664" cy="95410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●労働者５０名未満の小規模事業場の事業主やその従業員を対象として、労働者の健康管理に係る相談</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等のサービ</a:t>
            </a:r>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スを提供しています。</a:t>
            </a:r>
          </a:p>
          <a:p>
            <a:r>
              <a:rPr lang="ja-JP" altLang="en-US" sz="1400" dirty="0">
                <a:latin typeface="メイリオ" panose="020B0604030504040204" pitchFamily="50" charset="-128"/>
                <a:ea typeface="メイリオ" panose="020B0604030504040204" pitchFamily="50" charset="-128"/>
              </a:rPr>
              <a:t>●各サービスを御利用の場合は、各センターにお問い合わせください。</a:t>
            </a:r>
            <a:endParaRPr lang="en-US" altLang="ja-JP" sz="1400" dirty="0">
              <a:latin typeface="メイリオ" panose="020B0604030504040204" pitchFamily="50" charset="-128"/>
              <a:ea typeface="メイリオ" panose="020B0604030504040204" pitchFamily="50" charset="-128"/>
            </a:endParaRPr>
          </a:p>
          <a:p>
            <a:r>
              <a:rPr lang="en-US" altLang="ja-JP" sz="1400" dirty="0">
                <a:latin typeface="メイリオ" panose="020B0604030504040204" pitchFamily="50" charset="-128"/>
                <a:ea typeface="メイリオ" panose="020B0604030504040204" pitchFamily="50" charset="-128"/>
              </a:rPr>
              <a:t>  (</a:t>
            </a:r>
            <a:r>
              <a:rPr lang="ja-JP" altLang="en-US" sz="1400" dirty="0">
                <a:latin typeface="メイリオ" panose="020B0604030504040204" pitchFamily="50" charset="-128"/>
                <a:ea typeface="メイリオ" panose="020B0604030504040204" pitchFamily="50" charset="-128"/>
              </a:rPr>
              <a:t>東京産業保健総合支援センター 地域窓口一覧</a:t>
            </a:r>
            <a:r>
              <a:rPr lang="en-US" altLang="ja-JP" sz="1400" dirty="0">
                <a:latin typeface="メイリオ" panose="020B0604030504040204" pitchFamily="50" charset="-128"/>
                <a:ea typeface="メイリオ" panose="020B0604030504040204" pitchFamily="50" charset="-128"/>
              </a:rPr>
              <a:t>)</a:t>
            </a:r>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https://www.tokyos.johas.go.jp/region.html</a:t>
            </a:r>
            <a:endParaRPr lang="ja-JP" altLang="en-US" sz="1400" dirty="0">
              <a:latin typeface="メイリオ" panose="020B0604030504040204" pitchFamily="50" charset="-128"/>
              <a:ea typeface="メイリオ" panose="020B0604030504040204" pitchFamily="50" charset="-128"/>
            </a:endParaRPr>
          </a:p>
        </p:txBody>
      </p:sp>
      <p:sp>
        <p:nvSpPr>
          <p:cNvPr id="18" name="四角形: 対角を丸める 17">
            <a:extLst>
              <a:ext uri="{FF2B5EF4-FFF2-40B4-BE49-F238E27FC236}">
                <a16:creationId xmlns:a16="http://schemas.microsoft.com/office/drawing/2014/main" id="{0DBCE7C2-117C-6E8F-3FDD-1F3E7006F977}"/>
              </a:ext>
            </a:extLst>
          </p:cNvPr>
          <p:cNvSpPr/>
          <p:nvPr/>
        </p:nvSpPr>
        <p:spPr>
          <a:xfrm>
            <a:off x="873455" y="5187390"/>
            <a:ext cx="3464034" cy="360000"/>
          </a:xfrm>
          <a:prstGeom prst="round2DiagRect">
            <a:avLst/>
          </a:prstGeom>
          <a:solidFill>
            <a:srgbClr val="69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メイリオ" panose="020B0604030504040204" pitchFamily="50" charset="-128"/>
                <a:ea typeface="メイリオ" panose="020B0604030504040204" pitchFamily="50" charset="-128"/>
              </a:rPr>
              <a:t>地域窓口（地域産業保健センター）</a:t>
            </a:r>
          </a:p>
        </p:txBody>
      </p:sp>
      <p:pic>
        <p:nvPicPr>
          <p:cNvPr id="10" name="図 9">
            <a:extLst>
              <a:ext uri="{FF2B5EF4-FFF2-40B4-BE49-F238E27FC236}">
                <a16:creationId xmlns:a16="http://schemas.microsoft.com/office/drawing/2014/main" id="{AFBC4C05-DAB9-25A5-4430-96C2E94D8976}"/>
              </a:ext>
            </a:extLst>
          </p:cNvPr>
          <p:cNvPicPr>
            <a:picLocks noChangeAspect="1"/>
          </p:cNvPicPr>
          <p:nvPr/>
        </p:nvPicPr>
        <p:blipFill>
          <a:blip r:embed="rId3"/>
          <a:stretch>
            <a:fillRect/>
          </a:stretch>
        </p:blipFill>
        <p:spPr>
          <a:xfrm>
            <a:off x="10435413" y="1532264"/>
            <a:ext cx="979955" cy="869995"/>
          </a:xfrm>
          <a:prstGeom prst="rect">
            <a:avLst/>
          </a:prstGeom>
        </p:spPr>
      </p:pic>
      <p:pic>
        <p:nvPicPr>
          <p:cNvPr id="12" name="図 11">
            <a:extLst>
              <a:ext uri="{FF2B5EF4-FFF2-40B4-BE49-F238E27FC236}">
                <a16:creationId xmlns:a16="http://schemas.microsoft.com/office/drawing/2014/main" id="{349125C2-6993-9EAF-3507-842412CE3FF3}"/>
              </a:ext>
            </a:extLst>
          </p:cNvPr>
          <p:cNvPicPr>
            <a:picLocks noChangeAspect="1"/>
          </p:cNvPicPr>
          <p:nvPr/>
        </p:nvPicPr>
        <p:blipFill>
          <a:blip r:embed="rId4"/>
          <a:stretch>
            <a:fillRect/>
          </a:stretch>
        </p:blipFill>
        <p:spPr>
          <a:xfrm>
            <a:off x="10478000" y="3323328"/>
            <a:ext cx="966889" cy="869995"/>
          </a:xfrm>
          <a:prstGeom prst="rect">
            <a:avLst/>
          </a:prstGeom>
        </p:spPr>
      </p:pic>
      <p:pic>
        <p:nvPicPr>
          <p:cNvPr id="14" name="図 13">
            <a:extLst>
              <a:ext uri="{FF2B5EF4-FFF2-40B4-BE49-F238E27FC236}">
                <a16:creationId xmlns:a16="http://schemas.microsoft.com/office/drawing/2014/main" id="{A1AF01A2-4A2A-FE8A-D6DE-E5E6F2D3D699}"/>
              </a:ext>
            </a:extLst>
          </p:cNvPr>
          <p:cNvPicPr>
            <a:picLocks noChangeAspect="1"/>
          </p:cNvPicPr>
          <p:nvPr/>
        </p:nvPicPr>
        <p:blipFill>
          <a:blip r:embed="rId5"/>
          <a:stretch>
            <a:fillRect/>
          </a:stretch>
        </p:blipFill>
        <p:spPr>
          <a:xfrm>
            <a:off x="10477500" y="5325742"/>
            <a:ext cx="971879" cy="855611"/>
          </a:xfrm>
          <a:prstGeom prst="rect">
            <a:avLst/>
          </a:prstGeom>
        </p:spPr>
      </p:pic>
    </p:spTree>
    <p:extLst>
      <p:ext uri="{BB962C8B-B14F-4D97-AF65-F5344CB8AC3E}">
        <p14:creationId xmlns:p14="http://schemas.microsoft.com/office/powerpoint/2010/main" val="3320484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F81B44A-0709-5E40-9FB3-7D12162E10F8}"/>
              </a:ext>
            </a:extLst>
          </p:cNvPr>
          <p:cNvSpPr txBox="1"/>
          <p:nvPr/>
        </p:nvSpPr>
        <p:spPr>
          <a:xfrm>
            <a:off x="2490716" y="765769"/>
            <a:ext cx="6410036"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３．相談窓口</a:t>
            </a:r>
          </a:p>
        </p:txBody>
      </p:sp>
      <p:grpSp>
        <p:nvGrpSpPr>
          <p:cNvPr id="24" name="グループ化 23">
            <a:extLst>
              <a:ext uri="{FF2B5EF4-FFF2-40B4-BE49-F238E27FC236}">
                <a16:creationId xmlns:a16="http://schemas.microsoft.com/office/drawing/2014/main" id="{1E9F920C-6035-60DF-9F60-153BB2EF3CA1}"/>
              </a:ext>
            </a:extLst>
          </p:cNvPr>
          <p:cNvGrpSpPr/>
          <p:nvPr/>
        </p:nvGrpSpPr>
        <p:grpSpPr>
          <a:xfrm>
            <a:off x="859809" y="2998186"/>
            <a:ext cx="8928533" cy="1441284"/>
            <a:chOff x="190497" y="1347599"/>
            <a:chExt cx="6803529" cy="1414518"/>
          </a:xfrm>
        </p:grpSpPr>
        <p:sp>
          <p:nvSpPr>
            <p:cNvPr id="2" name="テキスト ボックス 1">
              <a:extLst>
                <a:ext uri="{FF2B5EF4-FFF2-40B4-BE49-F238E27FC236}">
                  <a16:creationId xmlns:a16="http://schemas.microsoft.com/office/drawing/2014/main" id="{87CB117E-E7F1-4057-1745-1EE0142CE0CF}"/>
                </a:ext>
              </a:extLst>
            </p:cNvPr>
            <p:cNvSpPr txBox="1"/>
            <p:nvPr/>
          </p:nvSpPr>
          <p:spPr>
            <a:xfrm>
              <a:off x="190497" y="1825729"/>
              <a:ext cx="6803529" cy="936388"/>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●働く場所を探す人、働いてくれる人を探す事業主のための機関ですが、長期療養者（がん患者等）の方の就</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労支援も実施しています。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●都内では、ハローワーク飯田橋に配置されている「就職支援ナビゲーター」が、予約担当制による窓口相談</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のほか、国立がん研究センター中央病院や都立駒込病院、虎の門病院と連携して出張相談を実施しています。</a:t>
              </a:r>
            </a:p>
          </p:txBody>
        </p:sp>
        <p:sp>
          <p:nvSpPr>
            <p:cNvPr id="8" name="四角形: 対角を丸める 7">
              <a:extLst>
                <a:ext uri="{FF2B5EF4-FFF2-40B4-BE49-F238E27FC236}">
                  <a16:creationId xmlns:a16="http://schemas.microsoft.com/office/drawing/2014/main" id="{FABAC2EF-398F-C484-DB06-076ECB4CD954}"/>
                </a:ext>
              </a:extLst>
            </p:cNvPr>
            <p:cNvSpPr/>
            <p:nvPr/>
          </p:nvSpPr>
          <p:spPr>
            <a:xfrm>
              <a:off x="198965" y="1347599"/>
              <a:ext cx="2679702" cy="353314"/>
            </a:xfrm>
            <a:prstGeom prst="round2DiagRect">
              <a:avLst/>
            </a:prstGeom>
            <a:solidFill>
              <a:srgbClr val="69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メイリオ" panose="020B0604030504040204" pitchFamily="50" charset="-128"/>
                  <a:ea typeface="メイリオ" panose="020B0604030504040204" pitchFamily="50" charset="-128"/>
                </a:rPr>
                <a:t>東京ハローワーク（東京労働局）</a:t>
              </a:r>
            </a:p>
          </p:txBody>
        </p:sp>
      </p:grpSp>
      <p:grpSp>
        <p:nvGrpSpPr>
          <p:cNvPr id="23" name="グループ化 22">
            <a:extLst>
              <a:ext uri="{FF2B5EF4-FFF2-40B4-BE49-F238E27FC236}">
                <a16:creationId xmlns:a16="http://schemas.microsoft.com/office/drawing/2014/main" id="{8A8D2F53-C40A-5934-2C24-B6513E863E81}"/>
              </a:ext>
            </a:extLst>
          </p:cNvPr>
          <p:cNvGrpSpPr/>
          <p:nvPr/>
        </p:nvGrpSpPr>
        <p:grpSpPr>
          <a:xfrm>
            <a:off x="859807" y="5154837"/>
            <a:ext cx="8939646" cy="1218949"/>
            <a:chOff x="190498" y="2858564"/>
            <a:chExt cx="6811997" cy="1196311"/>
          </a:xfrm>
        </p:grpSpPr>
        <p:sp>
          <p:nvSpPr>
            <p:cNvPr id="6" name="テキスト ボックス 5">
              <a:extLst>
                <a:ext uri="{FF2B5EF4-FFF2-40B4-BE49-F238E27FC236}">
                  <a16:creationId xmlns:a16="http://schemas.microsoft.com/office/drawing/2014/main" id="{01D08A7F-A356-1077-A9B7-686FCACDBBDF}"/>
                </a:ext>
              </a:extLst>
            </p:cNvPr>
            <p:cNvSpPr txBox="1"/>
            <p:nvPr/>
          </p:nvSpPr>
          <p:spPr>
            <a:xfrm>
              <a:off x="198966" y="3329929"/>
              <a:ext cx="6803529" cy="724946"/>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●東京都社会保険労務士会「がん患者・障がい者等就労支援特別委員会」では、がん患者等の安定した就労ま</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たは円滑な職場復帰を支援するため、様々な事業に取り組んでいます。</a:t>
              </a:r>
            </a:p>
            <a:p>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https://www.tokyosr.jp/employment_support/</a:t>
              </a:r>
              <a:endParaRPr lang="ja-JP" altLang="en-US" sz="1400" dirty="0">
                <a:latin typeface="メイリオ" panose="020B0604030504040204" pitchFamily="50" charset="-128"/>
                <a:ea typeface="メイリオ" panose="020B0604030504040204" pitchFamily="50" charset="-128"/>
              </a:endParaRPr>
            </a:p>
          </p:txBody>
        </p:sp>
        <p:sp>
          <p:nvSpPr>
            <p:cNvPr id="9" name="四角形: 対角を丸める 8">
              <a:extLst>
                <a:ext uri="{FF2B5EF4-FFF2-40B4-BE49-F238E27FC236}">
                  <a16:creationId xmlns:a16="http://schemas.microsoft.com/office/drawing/2014/main" id="{8FA054A4-1A6C-8695-21A3-1021D3F0740B}"/>
                </a:ext>
              </a:extLst>
            </p:cNvPr>
            <p:cNvSpPr/>
            <p:nvPr/>
          </p:nvSpPr>
          <p:spPr>
            <a:xfrm>
              <a:off x="190498" y="2858564"/>
              <a:ext cx="2402303" cy="353314"/>
            </a:xfrm>
            <a:prstGeom prst="round2DiagRect">
              <a:avLst/>
            </a:prstGeom>
            <a:solidFill>
              <a:srgbClr val="69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メイリオ" panose="020B0604030504040204" pitchFamily="50" charset="-128"/>
                  <a:ea typeface="メイリオ" panose="020B0604030504040204" pitchFamily="50" charset="-128"/>
                </a:rPr>
                <a:t>東京都社会保険労務士会</a:t>
              </a:r>
            </a:p>
          </p:txBody>
        </p:sp>
      </p:grpSp>
      <p:grpSp>
        <p:nvGrpSpPr>
          <p:cNvPr id="4" name="グループ化 3">
            <a:extLst>
              <a:ext uri="{FF2B5EF4-FFF2-40B4-BE49-F238E27FC236}">
                <a16:creationId xmlns:a16="http://schemas.microsoft.com/office/drawing/2014/main" id="{CFEE53DF-8735-8CE3-2AF2-66CCD5FB9F9C}"/>
              </a:ext>
            </a:extLst>
          </p:cNvPr>
          <p:cNvGrpSpPr/>
          <p:nvPr/>
        </p:nvGrpSpPr>
        <p:grpSpPr>
          <a:xfrm>
            <a:off x="859809" y="1542338"/>
            <a:ext cx="8928533" cy="1166456"/>
            <a:chOff x="190497" y="5482535"/>
            <a:chExt cx="6803529" cy="1144793"/>
          </a:xfrm>
        </p:grpSpPr>
        <p:sp>
          <p:nvSpPr>
            <p:cNvPr id="5" name="四角形: 対角を丸める 4">
              <a:extLst>
                <a:ext uri="{FF2B5EF4-FFF2-40B4-BE49-F238E27FC236}">
                  <a16:creationId xmlns:a16="http://schemas.microsoft.com/office/drawing/2014/main" id="{1BBF0E12-FE20-F08F-D214-9B70CCC1C765}"/>
                </a:ext>
              </a:extLst>
            </p:cNvPr>
            <p:cNvSpPr/>
            <p:nvPr/>
          </p:nvSpPr>
          <p:spPr>
            <a:xfrm>
              <a:off x="190497" y="5482535"/>
              <a:ext cx="2688170" cy="353314"/>
            </a:xfrm>
            <a:prstGeom prst="round2DiagRect">
              <a:avLst/>
            </a:prstGeom>
            <a:solidFill>
              <a:srgbClr val="69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TW" altLang="en-US" sz="1400" b="1" dirty="0">
                  <a:latin typeface="メイリオ" panose="020B0604030504040204" pitchFamily="50" charset="-128"/>
                  <a:ea typeface="メイリオ" panose="020B0604030504040204" pitchFamily="50" charset="-128"/>
                </a:rPr>
                <a:t>東京労災病院両立支援相談窓口</a:t>
              </a:r>
              <a:endParaRPr kumimoji="1" lang="ja-JP" altLang="en-US" sz="1400" b="1"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9A268E7C-F932-9527-65F0-73E7CFC94B12}"/>
                </a:ext>
              </a:extLst>
            </p:cNvPr>
            <p:cNvSpPr txBox="1"/>
            <p:nvPr/>
          </p:nvSpPr>
          <p:spPr>
            <a:xfrm>
              <a:off x="190497" y="5902382"/>
              <a:ext cx="6803529" cy="724946"/>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●東京産業保健総合支援センターと同様に、窓口での相談対応、個別調整支援、治療と職業生活の両立支援に</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　関するセミナーの開催等を実施しています。</a:t>
              </a:r>
            </a:p>
            <a:p>
              <a:r>
                <a:rPr lang="ja-JP" altLang="en-US" sz="1400" dirty="0">
                  <a:latin typeface="メイリオ" panose="020B0604030504040204" pitchFamily="50" charset="-128"/>
                  <a:ea typeface="メイリオ" panose="020B0604030504040204" pitchFamily="50" charset="-128"/>
                </a:rPr>
                <a:t>　</a:t>
              </a:r>
              <a:r>
                <a:rPr lang="en-US" altLang="ja-JP" sz="1400" dirty="0">
                  <a:latin typeface="メイリオ" panose="020B0604030504040204" pitchFamily="50" charset="-128"/>
                  <a:ea typeface="メイリオ" panose="020B0604030504040204" pitchFamily="50" charset="-128"/>
                </a:rPr>
                <a:t>https://tokyoh.johas.go.jp/medical/chiryou/</a:t>
              </a:r>
              <a:endParaRPr lang="ja-JP" altLang="en-US" sz="1400" dirty="0">
                <a:latin typeface="メイリオ" panose="020B0604030504040204" pitchFamily="50" charset="-128"/>
                <a:ea typeface="メイリオ" panose="020B0604030504040204" pitchFamily="50" charset="-128"/>
              </a:endParaRPr>
            </a:p>
          </p:txBody>
        </p:sp>
      </p:grpSp>
      <p:pic>
        <p:nvPicPr>
          <p:cNvPr id="14" name="図 13">
            <a:extLst>
              <a:ext uri="{FF2B5EF4-FFF2-40B4-BE49-F238E27FC236}">
                <a16:creationId xmlns:a16="http://schemas.microsoft.com/office/drawing/2014/main" id="{0C9F0D5C-4D3D-827B-CD2C-0B6C1164CFCE}"/>
              </a:ext>
            </a:extLst>
          </p:cNvPr>
          <p:cNvPicPr>
            <a:picLocks noChangeAspect="1"/>
          </p:cNvPicPr>
          <p:nvPr/>
        </p:nvPicPr>
        <p:blipFill>
          <a:blip r:embed="rId3"/>
          <a:stretch>
            <a:fillRect/>
          </a:stretch>
        </p:blipFill>
        <p:spPr>
          <a:xfrm>
            <a:off x="10289770" y="1823734"/>
            <a:ext cx="850944" cy="927148"/>
          </a:xfrm>
          <a:prstGeom prst="rect">
            <a:avLst/>
          </a:prstGeom>
        </p:spPr>
      </p:pic>
      <p:pic>
        <p:nvPicPr>
          <p:cNvPr id="16" name="図 15">
            <a:extLst>
              <a:ext uri="{FF2B5EF4-FFF2-40B4-BE49-F238E27FC236}">
                <a16:creationId xmlns:a16="http://schemas.microsoft.com/office/drawing/2014/main" id="{41050ABF-043E-FD8C-6C47-2E2043990762}"/>
              </a:ext>
            </a:extLst>
          </p:cNvPr>
          <p:cNvPicPr>
            <a:picLocks noChangeAspect="1"/>
          </p:cNvPicPr>
          <p:nvPr/>
        </p:nvPicPr>
        <p:blipFill>
          <a:blip r:embed="rId4"/>
          <a:stretch>
            <a:fillRect/>
          </a:stretch>
        </p:blipFill>
        <p:spPr>
          <a:xfrm>
            <a:off x="10273898" y="3587115"/>
            <a:ext cx="882695" cy="869995"/>
          </a:xfrm>
          <a:prstGeom prst="rect">
            <a:avLst/>
          </a:prstGeom>
        </p:spPr>
      </p:pic>
      <p:pic>
        <p:nvPicPr>
          <p:cNvPr id="11" name="図 10">
            <a:extLst>
              <a:ext uri="{FF2B5EF4-FFF2-40B4-BE49-F238E27FC236}">
                <a16:creationId xmlns:a16="http://schemas.microsoft.com/office/drawing/2014/main" id="{6001D2BC-3828-CD99-DE08-91295517E288}"/>
              </a:ext>
            </a:extLst>
          </p:cNvPr>
          <p:cNvPicPr>
            <a:picLocks noChangeAspect="1"/>
          </p:cNvPicPr>
          <p:nvPr/>
        </p:nvPicPr>
        <p:blipFill>
          <a:blip r:embed="rId5"/>
          <a:stretch>
            <a:fillRect/>
          </a:stretch>
        </p:blipFill>
        <p:spPr>
          <a:xfrm>
            <a:off x="10276495" y="5335430"/>
            <a:ext cx="877494" cy="869994"/>
          </a:xfrm>
          <a:prstGeom prst="rect">
            <a:avLst/>
          </a:prstGeom>
        </p:spPr>
      </p:pic>
      <p:sp>
        <p:nvSpPr>
          <p:cNvPr id="12" name="テキスト ボックス 11">
            <a:extLst>
              <a:ext uri="{FF2B5EF4-FFF2-40B4-BE49-F238E27FC236}">
                <a16:creationId xmlns:a16="http://schemas.microsoft.com/office/drawing/2014/main" id="{017E2018-4D76-4C72-4F28-E4B36D9AF7DD}"/>
              </a:ext>
            </a:extLst>
          </p:cNvPr>
          <p:cNvSpPr txBox="1"/>
          <p:nvPr/>
        </p:nvSpPr>
        <p:spPr>
          <a:xfrm>
            <a:off x="1035407" y="4380403"/>
            <a:ext cx="8928533" cy="307777"/>
          </a:xfrm>
          <a:prstGeom prst="rect">
            <a:avLst/>
          </a:prstGeom>
          <a:noFill/>
        </p:spPr>
        <p:txBody>
          <a:bodyPr wrap="square">
            <a:spAutoFit/>
          </a:bodyPr>
          <a:lstStyle/>
          <a:p>
            <a:r>
              <a:rPr lang="en-US" altLang="ja-JP" sz="1400" dirty="0">
                <a:latin typeface="メイリオ" panose="020B0604030504040204" pitchFamily="50" charset="-128"/>
                <a:ea typeface="メイリオ" panose="020B0604030504040204" pitchFamily="50" charset="-128"/>
              </a:rPr>
              <a:t>https://jsite.mhlw.go.jp/tokyo-hellowork/list/iidabashi/kyushokusha/choukiryouyousha_00001.html</a:t>
            </a:r>
            <a:endParaRPr lang="ja-JP" altLang="en-US" sz="1400"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7127032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EF81B44A-0709-5E40-9FB3-7D12162E10F8}"/>
              </a:ext>
            </a:extLst>
          </p:cNvPr>
          <p:cNvSpPr txBox="1"/>
          <p:nvPr/>
        </p:nvSpPr>
        <p:spPr>
          <a:xfrm>
            <a:off x="2483063" y="735933"/>
            <a:ext cx="8417790"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４．治療と仕事の両立支援に関する公的支援制度（助成金等）</a:t>
            </a:r>
          </a:p>
        </p:txBody>
      </p:sp>
      <p:sp>
        <p:nvSpPr>
          <p:cNvPr id="6" name="四角形: 対角を丸める 5">
            <a:extLst>
              <a:ext uri="{FF2B5EF4-FFF2-40B4-BE49-F238E27FC236}">
                <a16:creationId xmlns:a16="http://schemas.microsoft.com/office/drawing/2014/main" id="{1C7528A2-19D7-7C13-9CF4-760896457C9B}"/>
              </a:ext>
            </a:extLst>
          </p:cNvPr>
          <p:cNvSpPr/>
          <p:nvPr/>
        </p:nvSpPr>
        <p:spPr>
          <a:xfrm>
            <a:off x="1119436" y="1409173"/>
            <a:ext cx="5129582" cy="360000"/>
          </a:xfrm>
          <a:prstGeom prst="round2DiagRect">
            <a:avLst/>
          </a:prstGeom>
          <a:solidFill>
            <a:srgbClr val="69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メイリオ" panose="020B0604030504040204" pitchFamily="50" charset="-128"/>
                <a:ea typeface="メイリオ" panose="020B0604030504040204" pitchFamily="50" charset="-128"/>
              </a:rPr>
              <a:t>「がんに罹患した従業員本人」が利用可能な支援制度</a:t>
            </a:r>
          </a:p>
        </p:txBody>
      </p:sp>
      <p:sp>
        <p:nvSpPr>
          <p:cNvPr id="11" name="テキスト ボックス 10">
            <a:extLst>
              <a:ext uri="{FF2B5EF4-FFF2-40B4-BE49-F238E27FC236}">
                <a16:creationId xmlns:a16="http://schemas.microsoft.com/office/drawing/2014/main" id="{40E8DA38-5175-9B0C-A7AC-42B22BEC7643}"/>
              </a:ext>
            </a:extLst>
          </p:cNvPr>
          <p:cNvSpPr txBox="1"/>
          <p:nvPr/>
        </p:nvSpPr>
        <p:spPr>
          <a:xfrm>
            <a:off x="1127904" y="1906168"/>
            <a:ext cx="8920277" cy="738664"/>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がんに罹患した従業員本人の医療費や生活を支える制度として様々な制度が存在します。</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詳しくは、以下のサイトを参照してください。</a:t>
            </a:r>
          </a:p>
          <a:p>
            <a:r>
              <a:rPr lang="en-US" altLang="ja-JP" sz="1400" dirty="0">
                <a:latin typeface="メイリオ" panose="020B0604030504040204" pitchFamily="50" charset="-128"/>
                <a:ea typeface="メイリオ" panose="020B0604030504040204" pitchFamily="50" charset="-128"/>
              </a:rPr>
              <a:t>https://chiryoutoshigoto.mhlw.go.jp/forsubject/</a:t>
            </a:r>
            <a:endParaRPr lang="ja-JP" altLang="en-US" sz="1400" dirty="0">
              <a:latin typeface="メイリオ" panose="020B0604030504040204" pitchFamily="50" charset="-128"/>
              <a:ea typeface="メイリオ" panose="020B0604030504040204" pitchFamily="50" charset="-128"/>
            </a:endParaRPr>
          </a:p>
        </p:txBody>
      </p:sp>
      <p:sp>
        <p:nvSpPr>
          <p:cNvPr id="15" name="四角形: 対角を丸める 14">
            <a:extLst>
              <a:ext uri="{FF2B5EF4-FFF2-40B4-BE49-F238E27FC236}">
                <a16:creationId xmlns:a16="http://schemas.microsoft.com/office/drawing/2014/main" id="{2A753108-8674-97BE-F8D7-994885CB4D86}"/>
              </a:ext>
            </a:extLst>
          </p:cNvPr>
          <p:cNvSpPr/>
          <p:nvPr/>
        </p:nvSpPr>
        <p:spPr>
          <a:xfrm>
            <a:off x="1127905" y="5147416"/>
            <a:ext cx="8501580" cy="360000"/>
          </a:xfrm>
          <a:prstGeom prst="round2DiagRect">
            <a:avLst/>
          </a:prstGeom>
          <a:solidFill>
            <a:srgbClr val="699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400" b="1" dirty="0">
                <a:latin typeface="メイリオ" panose="020B0604030504040204" pitchFamily="50" charset="-128"/>
                <a:ea typeface="メイリオ" panose="020B0604030504040204" pitchFamily="50" charset="-128"/>
              </a:rPr>
              <a:t>「企業」が利用可能な支援制度ー東京都の制度：東京都難病・がん患者就業支援奨励金ー</a:t>
            </a:r>
          </a:p>
        </p:txBody>
      </p:sp>
      <p:sp>
        <p:nvSpPr>
          <p:cNvPr id="16" name="テキスト ボックス 15">
            <a:extLst>
              <a:ext uri="{FF2B5EF4-FFF2-40B4-BE49-F238E27FC236}">
                <a16:creationId xmlns:a16="http://schemas.microsoft.com/office/drawing/2014/main" id="{E7268EA9-C673-D2CC-6D09-2F8DDAB244B1}"/>
              </a:ext>
            </a:extLst>
          </p:cNvPr>
          <p:cNvSpPr txBox="1"/>
          <p:nvPr/>
        </p:nvSpPr>
        <p:spPr>
          <a:xfrm>
            <a:off x="1119432" y="5666765"/>
            <a:ext cx="8928749" cy="954107"/>
          </a:xfrm>
          <a:prstGeom prst="rect">
            <a:avLst/>
          </a:prstGeom>
          <a:noFill/>
        </p:spPr>
        <p:txBody>
          <a:bodyPr wrap="square">
            <a:spAutoFit/>
          </a:bodyPr>
          <a:lstStyle/>
          <a:p>
            <a:r>
              <a:rPr lang="ja-JP" altLang="en-US" sz="1400" dirty="0">
                <a:latin typeface="メイリオ" panose="020B0604030504040204" pitchFamily="50" charset="-128"/>
                <a:ea typeface="メイリオ" panose="020B0604030504040204" pitchFamily="50" charset="-128"/>
              </a:rPr>
              <a:t>難病やがん患者を治療と仕事の両立に配慮して、新たに雇入れ、継続就業に必要な支援を行う事業者向けの採用奨励金や休職した労働者を、治療と仕事の両立に配慮して復職させ、継続就業に必要な支援を行う中小企業事業主向けの雇用継続助成金等があります。</a:t>
            </a:r>
          </a:p>
          <a:p>
            <a:r>
              <a:rPr lang="en-US" altLang="ja-JP" sz="1400" dirty="0">
                <a:latin typeface="メイリオ" panose="020B0604030504040204" pitchFamily="50" charset="-128"/>
                <a:ea typeface="メイリオ" panose="020B0604030504040204" pitchFamily="50" charset="-128"/>
              </a:rPr>
              <a:t>https://www.hataraku.metro.tokyo.lg.jp/shogai/josei/nan_gan/</a:t>
            </a:r>
            <a:endParaRPr lang="ja-JP" altLang="en-US" sz="1400" dirty="0">
              <a:latin typeface="メイリオ" panose="020B0604030504040204" pitchFamily="50" charset="-128"/>
              <a:ea typeface="メイリオ" panose="020B0604030504040204" pitchFamily="50" charset="-128"/>
            </a:endParaRPr>
          </a:p>
        </p:txBody>
      </p:sp>
      <p:pic>
        <p:nvPicPr>
          <p:cNvPr id="4" name="図 3">
            <a:extLst>
              <a:ext uri="{FF2B5EF4-FFF2-40B4-BE49-F238E27FC236}">
                <a16:creationId xmlns:a16="http://schemas.microsoft.com/office/drawing/2014/main" id="{208F74FB-DFD5-9D92-AD4E-B483BA14D530}"/>
              </a:ext>
            </a:extLst>
          </p:cNvPr>
          <p:cNvPicPr>
            <a:picLocks noChangeAspect="1"/>
          </p:cNvPicPr>
          <p:nvPr/>
        </p:nvPicPr>
        <p:blipFill>
          <a:blip r:embed="rId3"/>
          <a:stretch>
            <a:fillRect/>
          </a:stretch>
        </p:blipFill>
        <p:spPr>
          <a:xfrm>
            <a:off x="10469031" y="1794335"/>
            <a:ext cx="895396" cy="869995"/>
          </a:xfrm>
          <a:prstGeom prst="rect">
            <a:avLst/>
          </a:prstGeom>
        </p:spPr>
      </p:pic>
      <p:pic>
        <p:nvPicPr>
          <p:cNvPr id="7" name="図 6">
            <a:extLst>
              <a:ext uri="{FF2B5EF4-FFF2-40B4-BE49-F238E27FC236}">
                <a16:creationId xmlns:a16="http://schemas.microsoft.com/office/drawing/2014/main" id="{1BCCCE42-ABE8-D221-D2FD-69E1C0EF18F0}"/>
              </a:ext>
            </a:extLst>
          </p:cNvPr>
          <p:cNvPicPr>
            <a:picLocks noChangeAspect="1"/>
          </p:cNvPicPr>
          <p:nvPr/>
        </p:nvPicPr>
        <p:blipFill>
          <a:blip r:embed="rId4"/>
          <a:stretch>
            <a:fillRect/>
          </a:stretch>
        </p:blipFill>
        <p:spPr>
          <a:xfrm>
            <a:off x="10469031" y="4884741"/>
            <a:ext cx="863644" cy="901746"/>
          </a:xfrm>
          <a:prstGeom prst="rect">
            <a:avLst/>
          </a:prstGeom>
        </p:spPr>
      </p:pic>
      <p:pic>
        <p:nvPicPr>
          <p:cNvPr id="5" name="図 4">
            <a:extLst>
              <a:ext uri="{FF2B5EF4-FFF2-40B4-BE49-F238E27FC236}">
                <a16:creationId xmlns:a16="http://schemas.microsoft.com/office/drawing/2014/main" id="{CE29D204-334A-4AB8-1929-249567C920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4824" y="2644832"/>
            <a:ext cx="5442360" cy="2390751"/>
          </a:xfrm>
          <a:prstGeom prst="rect">
            <a:avLst/>
          </a:prstGeom>
        </p:spPr>
      </p:pic>
    </p:spTree>
    <p:extLst>
      <p:ext uri="{BB962C8B-B14F-4D97-AF65-F5344CB8AC3E}">
        <p14:creationId xmlns:p14="http://schemas.microsoft.com/office/powerpoint/2010/main" val="27444900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0</TotalTime>
  <Words>1160</Words>
  <Application>Microsoft Office PowerPoint</Application>
  <PresentationFormat>ワイド画面</PresentationFormat>
  <Paragraphs>83</Paragraphs>
  <Slides>6</Slides>
  <Notes>6</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6</vt:i4>
      </vt:variant>
    </vt:vector>
  </HeadingPairs>
  <TitlesOfParts>
    <vt:vector size="18" baseType="lpstr">
      <vt:lpstr>A-OTF UD新丸ゴ Pr6N B</vt:lpstr>
      <vt:lpstr>A-OTF UD新丸ゴ Pr6N R</vt:lpstr>
      <vt:lpstr>A-OTF リュウミン Pr6N M-KL</vt:lpstr>
      <vt:lpstr>ＭＳ Ｐ明朝</vt:lpstr>
      <vt:lpstr>メイリオ</vt:lpstr>
      <vt:lpstr>游ゴシック</vt:lpstr>
      <vt:lpstr>游ゴシック Light</vt:lpstr>
      <vt:lpstr>Arial</vt:lpstr>
      <vt:lpstr>Calibri</vt:lpstr>
      <vt:lpstr>Calibri Light</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2023-03-22T00:54:11Z</dcterms:created>
  <dcterms:modified xsi:type="dcterms:W3CDTF">2023-03-22T11:51:13Z</dcterms:modified>
</cp:coreProperties>
</file>