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6" showSpecialPlsOnTitleSld="0" removePersonalInfoOnSave="1" saveSubsetFonts="1">
  <p:sldMasterIdLst>
    <p:sldMasterId id="2147483667" r:id="rId1"/>
  </p:sldMasterIdLst>
  <p:notesMasterIdLst>
    <p:notesMasterId r:id="rId15"/>
  </p:notesMasterIdLst>
  <p:sldIdLst>
    <p:sldId id="296" r:id="rId2"/>
    <p:sldId id="323" r:id="rId3"/>
    <p:sldId id="320" r:id="rId4"/>
    <p:sldId id="298" r:id="rId5"/>
    <p:sldId id="295" r:id="rId6"/>
    <p:sldId id="321" r:id="rId7"/>
    <p:sldId id="301" r:id="rId8"/>
    <p:sldId id="302" r:id="rId9"/>
    <p:sldId id="304" r:id="rId10"/>
    <p:sldId id="305" r:id="rId11"/>
    <p:sldId id="303" r:id="rId12"/>
    <p:sldId id="313" r:id="rId13"/>
    <p:sldId id="315" r:id="rId14"/>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4472C4"/>
    <a:srgbClr val="FFE7FB"/>
    <a:srgbClr val="BDD7EE"/>
    <a:srgbClr val="0070C0"/>
    <a:srgbClr val="FDE7FB"/>
    <a:srgbClr val="FDDFFB"/>
    <a:srgbClr val="FBB7F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9" autoAdjust="0"/>
    <p:restoredTop sz="68101" autoAdjust="0"/>
  </p:normalViewPr>
  <p:slideViewPr>
    <p:cSldViewPr snapToGrid="0">
      <p:cViewPr varScale="1">
        <p:scale>
          <a:sx n="79" d="100"/>
          <a:sy n="79" d="100"/>
        </p:scale>
        <p:origin x="2190"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8C444DE-3EFF-4C2D-AC61-405B64352408}"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5C7A4B0-9F92-49B0-A38B-EC949B22579C}" type="slidenum">
              <a:rPr kumimoji="1" lang="ja-JP" altLang="en-US" smtClean="0"/>
              <a:t>‹#›</a:t>
            </a:fld>
            <a:endParaRPr kumimoji="1" lang="ja-JP" altLang="en-US"/>
          </a:p>
        </p:txBody>
      </p:sp>
    </p:spTree>
    <p:extLst>
      <p:ext uri="{BB962C8B-B14F-4D97-AF65-F5344CB8AC3E}">
        <p14:creationId xmlns:p14="http://schemas.microsoft.com/office/powerpoint/2010/main" val="2081739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spc="-15" dirty="0">
              <a:solidFill>
                <a:srgbClr val="231F20"/>
              </a:solidFill>
              <a:latin typeface="+mn-ea"/>
              <a:cs typeface="A-OTF UD新丸ゴ Pr6N R"/>
            </a:endParaRPr>
          </a:p>
          <a:p>
            <a:r>
              <a:rPr kumimoji="1" lang="ja-JP" altLang="en-US" dirty="0"/>
              <a:t>・②・③については、次のスライドで様式を参考に見ていきます。</a:t>
            </a: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16</a:t>
            </a:fld>
            <a:endParaRPr kumimoji="1" lang="ja-JP" altLang="en-US"/>
          </a:p>
        </p:txBody>
      </p:sp>
    </p:spTree>
    <p:extLst>
      <p:ext uri="{BB962C8B-B14F-4D97-AF65-F5344CB8AC3E}">
        <p14:creationId xmlns:p14="http://schemas.microsoft.com/office/powerpoint/2010/main" val="4279887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柔軟な働き方の導入・推進：</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・身体的に負荷の高いラッシュ時の通勤を避けることや</a:t>
            </a:r>
            <a:r>
              <a:rPr lang="ja-JP" altLang="en-US" sz="1200" spc="-15" dirty="0" smtClean="0">
                <a:solidFill>
                  <a:srgbClr val="231F20"/>
                </a:solidFill>
                <a:latin typeface="+mn-ea"/>
                <a:cs typeface="A-OTF UD新丸ゴ Pr6N R"/>
              </a:rPr>
              <a:t>、平日日中に通院することが可能となります。</a:t>
            </a:r>
            <a:endParaRPr lang="en-US" altLang="ja-JP" sz="1200" spc="-15" dirty="0" smtClean="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smtClean="0">
                <a:solidFill>
                  <a:srgbClr val="231F20"/>
                </a:solidFill>
                <a:latin typeface="+mn-ea"/>
                <a:cs typeface="A-OTF UD新丸ゴ Pr6N R"/>
              </a:rPr>
              <a:t>・</a:t>
            </a:r>
            <a:r>
              <a:rPr lang="ja-JP" altLang="en-US" sz="1200" spc="-15" dirty="0">
                <a:solidFill>
                  <a:srgbClr val="231F20"/>
                </a:solidFill>
                <a:latin typeface="+mn-ea"/>
                <a:cs typeface="A-OTF UD新丸ゴ Pr6N R"/>
              </a:rPr>
              <a:t>外来通院をしながら治療を続ける場合には、半日休暇制度や時間単位の休暇制度等により、年次有給休暇を有効に活用しながら</a:t>
            </a:r>
            <a:r>
              <a:rPr lang="ja-JP" altLang="en-US" sz="1200" spc="-15" dirty="0" smtClean="0">
                <a:solidFill>
                  <a:srgbClr val="231F20"/>
                </a:solidFill>
                <a:latin typeface="+mn-ea"/>
                <a:cs typeface="A-OTF UD新丸ゴ Pr6N R"/>
              </a:rPr>
              <a:t>、治療を続けやすくすることができます。</a:t>
            </a:r>
            <a:endParaRPr lang="en-US" altLang="ja-JP" sz="1200" spc="-15" smtClean="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治療終了後のフォロー：</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・がんの治療と仕事の両立は、治療が終了したら終わりではありません。</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・経過観察が続くこともあり、従業員は不安を抱えながら仕事を続けていることもあります。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・治療継続中だけではなく、その後に渡っても、長いスパンに渡って従業員に寄り添っていくことが求められます。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25</a:t>
            </a:fld>
            <a:endParaRPr kumimoji="1" lang="ja-JP" altLang="en-US"/>
          </a:p>
        </p:txBody>
      </p:sp>
    </p:spTree>
    <p:extLst>
      <p:ext uri="{BB962C8B-B14F-4D97-AF65-F5344CB8AC3E}">
        <p14:creationId xmlns:p14="http://schemas.microsoft.com/office/powerpoint/2010/main" val="3377912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50000"/>
              </a:lnSpc>
              <a:spcBef>
                <a:spcPts val="1250"/>
              </a:spcBef>
              <a:buClr>
                <a:srgbClr val="F27292"/>
              </a:buClr>
              <a:buSzPct val="88888"/>
              <a:buNone/>
              <a:tabLst>
                <a:tab pos="231775" algn="l"/>
              </a:tabLst>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endParaRPr kumimoji="1" lang="en-US" altLang="ja-JP" dirty="0"/>
          </a:p>
          <a:p>
            <a:endParaRPr kumimoji="1" lang="en-US" altLang="ja-JP" sz="1200" spc="-15" dirty="0">
              <a:solidFill>
                <a:srgbClr val="231F20"/>
              </a:solidFill>
              <a:latin typeface="+mn-ea"/>
              <a:cs typeface="A-OTF UD新丸ゴ Pr6N R"/>
            </a:endParaRPr>
          </a:p>
          <a:p>
            <a:r>
              <a:rPr kumimoji="1" lang="ja-JP" altLang="en-US" sz="1200" b="1" spc="-15" dirty="0">
                <a:solidFill>
                  <a:srgbClr val="231F20"/>
                </a:solidFill>
                <a:latin typeface="+mn-ea"/>
                <a:cs typeface="A-OTF UD新丸ゴ Pr6N R"/>
              </a:rPr>
              <a:t>職場の理解促進とその際の留意点：</a:t>
            </a:r>
            <a:endParaRPr kumimoji="1" lang="en-US" altLang="ja-JP" sz="1200" b="1" spc="-15" dirty="0">
              <a:solidFill>
                <a:srgbClr val="231F20"/>
              </a:solidFill>
              <a:latin typeface="+mn-ea"/>
              <a:cs typeface="A-OTF UD新丸ゴ Pr6N R"/>
            </a:endParaRPr>
          </a:p>
          <a:p>
            <a:r>
              <a:rPr kumimoji="1" lang="ja-JP" altLang="en-US" sz="1200" spc="-15" dirty="0">
                <a:solidFill>
                  <a:srgbClr val="231F20"/>
                </a:solidFill>
                <a:latin typeface="+mn-ea"/>
                <a:cs typeface="A-OTF UD新丸ゴ Pr6N R"/>
              </a:rPr>
              <a:t>・</a:t>
            </a:r>
            <a:r>
              <a:rPr lang="ja-JP" altLang="en-US" sz="1200" spc="-15" dirty="0">
                <a:solidFill>
                  <a:srgbClr val="231F20"/>
                </a:solidFill>
                <a:latin typeface="+mn-ea"/>
                <a:cs typeface="A-OTF UD新丸ゴ Pr6N R"/>
              </a:rPr>
              <a:t>職場の風土や雰囲気は治療と仕事の両立に向け、非常に重要です。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・お互い様の気持ちをもって理解・協力が進められるよう、正しい知識と自分事としてとらえる意識を持ってもらう働きかけが重要です。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・配慮の一環として行う配置転換や勤務時間の短縮など、業務遂行上、他の従業員との調整や理解が必要になる場面では、他の従業員に対して、その事実のみを周知することが重要です。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・職場への理解、協力依頼をする場面であっても、従業員本人の希望がある場合を除いて、病名や治療の経過等、健康情報を口外しないようにしましょう。</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・制度も重要ですが、職場の理解があるからこその制度運用であるということを忘れないようにしましょう。</a:t>
            </a: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26</a:t>
            </a:fld>
            <a:endParaRPr kumimoji="1" lang="ja-JP" altLang="en-US"/>
          </a:p>
        </p:txBody>
      </p:sp>
    </p:spTree>
    <p:extLst>
      <p:ext uri="{BB962C8B-B14F-4D97-AF65-F5344CB8AC3E}">
        <p14:creationId xmlns:p14="http://schemas.microsoft.com/office/powerpoint/2010/main" val="334969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endParaRPr kumimoji="1" lang="en-US" altLang="ja-JP" dirty="0"/>
          </a:p>
          <a:p>
            <a:endParaRPr kumimoji="1" lang="en-US" altLang="ja-JP" dirty="0"/>
          </a:p>
          <a:p>
            <a:r>
              <a:rPr kumimoji="1" lang="ja-JP" altLang="en-US" dirty="0"/>
              <a:t>事例のポイント：</a:t>
            </a:r>
            <a:endParaRPr kumimoji="1" lang="en-US" altLang="ja-JP" dirty="0"/>
          </a:p>
          <a:p>
            <a:r>
              <a:rPr kumimoji="1" lang="ja-JP" altLang="en-US" dirty="0"/>
              <a:t>・柔軟な働き方を取り入れることで、就労継続が可能に</a:t>
            </a:r>
            <a:endParaRPr kumimoji="1" lang="en-US" altLang="ja-JP" dirty="0"/>
          </a:p>
          <a:p>
            <a:r>
              <a:rPr kumimoji="1" lang="ja-JP" altLang="en-US" dirty="0"/>
              <a:t>・優秀な従業員の就労継続が可能になることで、企業にとってもメリットをもたらす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27</a:t>
            </a:fld>
            <a:endParaRPr kumimoji="1" lang="ja-JP" altLang="en-US"/>
          </a:p>
        </p:txBody>
      </p:sp>
    </p:spTree>
    <p:extLst>
      <p:ext uri="{BB962C8B-B14F-4D97-AF65-F5344CB8AC3E}">
        <p14:creationId xmlns:p14="http://schemas.microsoft.com/office/powerpoint/2010/main" val="100473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kumimoji="1" lang="en-US" altLang="ja-JP" dirty="0"/>
          </a:p>
          <a:p>
            <a:endParaRPr kumimoji="1" lang="en-US" altLang="ja-JP" dirty="0"/>
          </a:p>
          <a:p>
            <a:r>
              <a:rPr kumimoji="1" lang="ja-JP" altLang="en-US" dirty="0"/>
              <a:t>事例のポイント：</a:t>
            </a:r>
            <a:endParaRPr kumimoji="1" lang="en-US" altLang="ja-JP" dirty="0"/>
          </a:p>
          <a:p>
            <a:r>
              <a:rPr kumimoji="1" lang="ja-JP" altLang="en-US" dirty="0"/>
              <a:t>・両立支援コーディネーターの具体的なかかわり方の一例を紹介</a:t>
            </a:r>
            <a:endParaRPr kumimoji="1" lang="en-US" altLang="ja-JP" dirty="0"/>
          </a:p>
          <a:p>
            <a:r>
              <a:rPr kumimoji="1" lang="ja-JP" altLang="en-US" dirty="0"/>
              <a:t>・両立支援コーディネーターが従業員・職場両方へもたらすメリット</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28</a:t>
            </a:fld>
            <a:endParaRPr kumimoji="1" lang="ja-JP" altLang="en-US"/>
          </a:p>
        </p:txBody>
      </p:sp>
    </p:spTree>
    <p:extLst>
      <p:ext uri="{BB962C8B-B14F-4D97-AF65-F5344CB8AC3E}">
        <p14:creationId xmlns:p14="http://schemas.microsoft.com/office/powerpoint/2010/main" val="111037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b="0" spc="-114" dirty="0">
                <a:solidFill>
                  <a:srgbClr val="F05A85"/>
                </a:solidFill>
                <a:latin typeface="+mj-ea"/>
                <a:ea typeface="+mj-ea"/>
                <a:cs typeface="A-OTF UD新丸ゴ Pr6N DB"/>
              </a:rPr>
              <a:t>&lt;</a:t>
            </a:r>
            <a:r>
              <a:rPr lang="ja-JP" altLang="en-US" sz="1200" b="0" spc="-114" dirty="0">
                <a:solidFill>
                  <a:srgbClr val="F05A85"/>
                </a:solidFill>
                <a:latin typeface="+mj-ea"/>
                <a:ea typeface="+mj-ea"/>
                <a:cs typeface="A-OTF UD新丸ゴ Pr6N DB"/>
              </a:rPr>
              <a:t>話者メモ</a:t>
            </a:r>
            <a:r>
              <a:rPr lang="en-US" altLang="ja-JP" sz="1200" b="0" spc="-114" dirty="0">
                <a:solidFill>
                  <a:srgbClr val="F05A85"/>
                </a:solidFill>
                <a:latin typeface="+mj-ea"/>
                <a:ea typeface="+mj-ea"/>
                <a:cs typeface="A-OTF UD新丸ゴ Pr6N DB"/>
              </a:rPr>
              <a:t>&gt;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endParaRPr lang="en-US" altLang="ja-JP" sz="1200" b="0" spc="-114" dirty="0">
              <a:solidFill>
                <a:srgbClr val="F05A85"/>
              </a:solidFill>
              <a:latin typeface="+mj-ea"/>
              <a:ea typeface="+mj-ea"/>
              <a:cs typeface="A-OTF UD新丸ゴ Pr6N D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14" dirty="0" smtClean="0">
                <a:solidFill>
                  <a:srgbClr val="F05A85"/>
                </a:solidFill>
                <a:latin typeface="+mj-ea"/>
                <a:ea typeface="+mj-ea"/>
                <a:cs typeface="A-OTF UD新丸ゴ Pr6N DB"/>
              </a:rPr>
              <a:t>②「</a:t>
            </a:r>
            <a:r>
              <a:rPr lang="ja-JP" altLang="en-US" sz="1200" b="1" spc="-114" dirty="0">
                <a:solidFill>
                  <a:srgbClr val="F05A85"/>
                </a:solidFill>
                <a:latin typeface="+mj-ea"/>
                <a:ea typeface="+mj-ea"/>
                <a:cs typeface="A-OTF UD新丸ゴ Pr6N DB"/>
              </a:rPr>
              <a:t>主治医からの医学的見地に立った情報」</a:t>
            </a:r>
            <a:r>
              <a:rPr lang="en-US" altLang="ja-JP" sz="1200" b="1" spc="0" dirty="0">
                <a:solidFill>
                  <a:schemeClr val="tx1"/>
                </a:solidFill>
                <a:latin typeface="+mn-ea"/>
                <a:ea typeface="+mj-ea"/>
                <a:cs typeface="A-OTF UD新丸ゴ Pr6N DB"/>
              </a:rPr>
              <a:t>:</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・「治療の状況や就業継続の可否等について主治医の意見を求める際の様式（主治医意見書）」により、医学的見地に立った情報の収集に努めることが推奨されています。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・入手にあたって、まず</a:t>
            </a:r>
            <a:r>
              <a:rPr lang="ja-JP" altLang="en-US" sz="1200" b="0" spc="-15" dirty="0" smtClean="0">
                <a:solidFill>
                  <a:srgbClr val="231F20"/>
                </a:solidFill>
                <a:latin typeface="+mn-ea"/>
                <a:cs typeface="A-OTF UD新丸ゴ Pr6N R"/>
              </a:rPr>
              <a:t>は、企業</a:t>
            </a:r>
            <a:r>
              <a:rPr lang="ja-JP" altLang="en-US" sz="1200" b="0" spc="-15" dirty="0">
                <a:solidFill>
                  <a:srgbClr val="231F20"/>
                </a:solidFill>
                <a:latin typeface="+mn-ea"/>
                <a:cs typeface="A-OTF UD新丸ゴ Pr6N R"/>
              </a:rPr>
              <a:t>と従業員が協力して、従業員の状況を主治医に伝えます。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・主治医に伝える項目は、「勤務情報を主治医に提供する際の様式</a:t>
            </a:r>
            <a:r>
              <a:rPr lang="ja-JP" altLang="en-US" sz="1200" b="0" spc="-15" dirty="0" smtClean="0">
                <a:solidFill>
                  <a:srgbClr val="231F20"/>
                </a:solidFill>
                <a:latin typeface="+mn-ea"/>
                <a:cs typeface="A-OTF UD新丸ゴ Pr6N R"/>
              </a:rPr>
              <a:t>（図表</a:t>
            </a:r>
            <a:r>
              <a:rPr lang="en-US" altLang="ja-JP" sz="1200" b="0" spc="-15" dirty="0" smtClean="0">
                <a:solidFill>
                  <a:srgbClr val="231F20"/>
                </a:solidFill>
                <a:latin typeface="+mn-ea"/>
                <a:cs typeface="A-OTF UD新丸ゴ Pr6N R"/>
              </a:rPr>
              <a:t>12</a:t>
            </a:r>
            <a:r>
              <a:rPr lang="ja-JP" altLang="en-US" sz="1200" b="0" spc="-15" dirty="0" smtClean="0">
                <a:solidFill>
                  <a:srgbClr val="231F20"/>
                </a:solidFill>
                <a:latin typeface="+mn-ea"/>
                <a:cs typeface="A-OTF UD新丸ゴ Pr6N R"/>
              </a:rPr>
              <a:t>：勤務</a:t>
            </a:r>
            <a:r>
              <a:rPr lang="ja-JP" altLang="en-US" sz="1200" b="0" spc="-15" dirty="0">
                <a:solidFill>
                  <a:srgbClr val="231F20"/>
                </a:solidFill>
                <a:latin typeface="+mn-ea"/>
                <a:cs typeface="A-OTF UD新丸ゴ Pr6N R"/>
              </a:rPr>
              <a:t>情報提供書）」を参考にしましょう。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・主治医は提出された勤務情報提供書等をもとに、支援に必要な情報を主治医</a:t>
            </a:r>
            <a:r>
              <a:rPr lang="ja-JP" altLang="en-US" sz="1200" b="0" spc="-15" dirty="0" smtClean="0">
                <a:solidFill>
                  <a:srgbClr val="231F20"/>
                </a:solidFill>
                <a:latin typeface="+mn-ea"/>
                <a:cs typeface="A-OTF UD新丸ゴ Pr6N R"/>
              </a:rPr>
              <a:t>意見書（図表</a:t>
            </a:r>
            <a:r>
              <a:rPr lang="en-US" altLang="ja-JP" sz="1200" b="0" spc="-15" dirty="0" smtClean="0">
                <a:solidFill>
                  <a:srgbClr val="231F20"/>
                </a:solidFill>
                <a:latin typeface="+mn-ea"/>
                <a:cs typeface="A-OTF UD新丸ゴ Pr6N R"/>
              </a:rPr>
              <a:t>13</a:t>
            </a:r>
            <a:r>
              <a:rPr lang="ja-JP" altLang="en-US" sz="1200" b="0" spc="-15" dirty="0" smtClean="0">
                <a:solidFill>
                  <a:srgbClr val="231F20"/>
                </a:solidFill>
                <a:latin typeface="+mn-ea"/>
                <a:cs typeface="A-OTF UD新丸ゴ Pr6N R"/>
              </a:rPr>
              <a:t>）に</a:t>
            </a:r>
            <a:r>
              <a:rPr lang="ja-JP" altLang="en-US" sz="1200" b="0" spc="-15" dirty="0">
                <a:solidFill>
                  <a:srgbClr val="231F20"/>
                </a:solidFill>
                <a:latin typeface="+mn-ea"/>
                <a:cs typeface="A-OTF UD新丸ゴ Pr6N R"/>
              </a:rPr>
              <a:t>より、従業員を通じて企業に提供します。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spc="-15" dirty="0">
                <a:solidFill>
                  <a:srgbClr val="231F20"/>
                </a:solidFill>
                <a:latin typeface="+mn-ea"/>
                <a:cs typeface="A-OTF UD新丸ゴ Pr6N R"/>
              </a:rPr>
              <a:t>・主治医意見書ではなく、主治医の押印がされた「診断書」の形式で作成されることもあります。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smtClean="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14" dirty="0" smtClean="0">
                <a:solidFill>
                  <a:srgbClr val="F05A85"/>
                </a:solidFill>
                <a:latin typeface="+mj-ea"/>
                <a:ea typeface="+mj-ea"/>
                <a:cs typeface="A-OTF UD新丸ゴ Pr6N DB"/>
              </a:rPr>
              <a:t>③「産業医等から</a:t>
            </a:r>
            <a:r>
              <a:rPr lang="ja-JP" altLang="en-US" sz="1200" b="1" spc="-114" dirty="0">
                <a:solidFill>
                  <a:srgbClr val="F05A85"/>
                </a:solidFill>
                <a:latin typeface="+mj-ea"/>
                <a:ea typeface="+mj-ea"/>
                <a:cs typeface="A-OTF UD新丸ゴ Pr6N DB"/>
              </a:rPr>
              <a:t>の就労可否や望ましい就業上の措置・その他配慮に関する情報収集等」</a:t>
            </a:r>
            <a:r>
              <a:rPr lang="en-US" altLang="ja-JP" sz="1200" b="1" spc="-114" dirty="0">
                <a:solidFill>
                  <a:srgbClr val="F05A85"/>
                </a:solidFill>
                <a:latin typeface="+mj-ea"/>
                <a:ea typeface="+mj-ea"/>
                <a:cs typeface="A-OTF UD新丸ゴ Pr6N DB"/>
              </a:rPr>
              <a:t>:</a:t>
            </a:r>
          </a:p>
          <a:p>
            <a:r>
              <a:rPr kumimoji="1" lang="ja-JP" altLang="en-US" dirty="0">
                <a:solidFill>
                  <a:schemeClr val="bg1"/>
                </a:solidFill>
              </a:rPr>
              <a:t>・</a:t>
            </a:r>
            <a:r>
              <a:rPr lang="ja-JP" altLang="ja-JP" dirty="0">
                <a:solidFill>
                  <a:schemeClr val="bg1"/>
                </a:solidFill>
              </a:rPr>
              <a:t>従業員を通じて企業が入手した②を、さらに産業医等に提供して意見を聴取します。</a:t>
            </a:r>
            <a:endParaRPr kumimoji="1" lang="en-US" altLang="ja-JP"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b="0" dirty="0">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17</a:t>
            </a:fld>
            <a:endParaRPr kumimoji="1" lang="ja-JP" altLang="en-US"/>
          </a:p>
        </p:txBody>
      </p:sp>
    </p:spTree>
    <p:extLst>
      <p:ext uri="{BB962C8B-B14F-4D97-AF65-F5344CB8AC3E}">
        <p14:creationId xmlns:p14="http://schemas.microsoft.com/office/powerpoint/2010/main" val="261155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50000"/>
              </a:lnSpc>
              <a:spcBef>
                <a:spcPts val="1250"/>
              </a:spcBef>
              <a:buClr>
                <a:srgbClr val="F27292"/>
              </a:buClr>
              <a:buSzPct val="88888"/>
              <a:buNone/>
              <a:tabLst>
                <a:tab pos="231775" algn="l"/>
              </a:tabLst>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endParaRPr kumimoji="1" lang="en-US" altLang="ja-JP" dirty="0"/>
          </a:p>
          <a:p>
            <a:endParaRPr kumimoji="1" lang="en-US" altLang="ja-JP" sz="1200" b="0" spc="-15" dirty="0">
              <a:solidFill>
                <a:srgbClr val="231F20"/>
              </a:solidFill>
              <a:latin typeface="+mn-ea"/>
              <a:cs typeface="A-OTF UD新丸ゴ Pr6N R"/>
            </a:endParaRPr>
          </a:p>
          <a:p>
            <a:r>
              <a:rPr kumimoji="1" lang="ja-JP" altLang="en-US" sz="1200" b="1" spc="-15" dirty="0">
                <a:solidFill>
                  <a:srgbClr val="231F20"/>
                </a:solidFill>
                <a:latin typeface="+mn-ea"/>
                <a:cs typeface="A-OTF UD新丸ゴ Pr6N R"/>
              </a:rPr>
              <a:t>個人情報の取り扱い方針：</a:t>
            </a:r>
            <a:endParaRPr kumimoji="1" lang="en-US" altLang="ja-JP" sz="1200" b="1" spc="-15" dirty="0">
              <a:solidFill>
                <a:srgbClr val="231F20"/>
              </a:solidFill>
              <a:latin typeface="+mn-ea"/>
              <a:cs typeface="A-OTF UD新丸ゴ Pr6N R"/>
            </a:endParaRPr>
          </a:p>
          <a:p>
            <a:r>
              <a:rPr kumimoji="1" lang="ja-JP" altLang="en-US" sz="1200" b="0" spc="-15" dirty="0">
                <a:solidFill>
                  <a:srgbClr val="231F20"/>
                </a:solidFill>
                <a:latin typeface="+mn-ea"/>
                <a:cs typeface="A-OTF UD新丸ゴ Pr6N R"/>
              </a:rPr>
              <a:t>・</a:t>
            </a:r>
            <a:r>
              <a:rPr lang="ja-JP" altLang="en-US" sz="1200" b="0" spc="-15" dirty="0">
                <a:solidFill>
                  <a:srgbClr val="231F20"/>
                </a:solidFill>
                <a:latin typeface="+mn-ea"/>
                <a:cs typeface="A-OTF UD新丸ゴ Pr6N R"/>
              </a:rPr>
              <a:t>「必要以上の情報収集は避けること」「収集した情報（健康情報）の取扱いに注意すること」に留意します。</a:t>
            </a:r>
            <a:endParaRPr lang="en-US" altLang="ja-JP" sz="1200" b="0" spc="-15" dirty="0">
              <a:solidFill>
                <a:srgbClr val="231F20"/>
              </a:solidFill>
              <a:latin typeface="+mn-ea"/>
              <a:cs typeface="A-OTF UD新丸ゴ Pr6N R"/>
            </a:endParaRPr>
          </a:p>
          <a:p>
            <a:r>
              <a:rPr lang="ja-JP" altLang="en-US" sz="1200" b="0" spc="-15" dirty="0">
                <a:solidFill>
                  <a:srgbClr val="231F20"/>
                </a:solidFill>
                <a:latin typeface="+mn-ea"/>
                <a:cs typeface="A-OTF UD新丸ゴ Pr6N R"/>
              </a:rPr>
              <a:t>・取得した情報は、誰に・何を・どこまで共有するのか、従業員本人と事前に話し合いをしておくことが必要です。</a:t>
            </a:r>
            <a:endParaRPr lang="en-US" altLang="ja-JP" sz="1200" b="0" spc="-15" dirty="0">
              <a:solidFill>
                <a:srgbClr val="231F20"/>
              </a:solidFill>
              <a:latin typeface="+mn-ea"/>
              <a:cs typeface="A-OTF UD新丸ゴ Pr6N R"/>
            </a:endParaRPr>
          </a:p>
          <a:p>
            <a:r>
              <a:rPr lang="ja-JP" altLang="en-US" sz="1200" b="0" spc="-15" dirty="0">
                <a:solidFill>
                  <a:srgbClr val="231F20"/>
                </a:solidFill>
                <a:latin typeface="+mn-ea"/>
                <a:cs typeface="A-OTF UD新丸ゴ Pr6N R"/>
              </a:rPr>
              <a:t>・また、</a:t>
            </a:r>
            <a:r>
              <a:rPr lang="ja-JP" altLang="en-US" sz="1200" spc="-15" dirty="0">
                <a:solidFill>
                  <a:srgbClr val="231F20"/>
                </a:solidFill>
                <a:latin typeface="+mn-ea"/>
                <a:cs typeface="A-OTF UD新丸ゴ Pr6N R"/>
              </a:rPr>
              <a:t>がんに罹患した従業員が、その疾患の治療のために治療と仕事の両立支援を求める場合には、企業からの支援を得るために、必要な範囲で、治療内容やその時の健康状態等、健康に関する情報を伝える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18</a:t>
            </a:fld>
            <a:endParaRPr kumimoji="1" lang="ja-JP" altLang="en-US"/>
          </a:p>
        </p:txBody>
      </p:sp>
    </p:spTree>
    <p:extLst>
      <p:ext uri="{BB962C8B-B14F-4D97-AF65-F5344CB8AC3E}">
        <p14:creationId xmlns:p14="http://schemas.microsoft.com/office/powerpoint/2010/main" val="326146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kumimoji="1" lang="en-US" altLang="ja-JP" sz="1200" b="0" spc="-15" dirty="0">
              <a:solidFill>
                <a:srgbClr val="231F20"/>
              </a:solidFill>
              <a:latin typeface="+mn-ea"/>
              <a:cs typeface="A-OTF UD新丸ゴ Pr6N R"/>
            </a:endParaRPr>
          </a:p>
          <a:p>
            <a:r>
              <a:rPr kumimoji="1" lang="ja-JP" altLang="en-US" sz="1200" b="1" spc="-15" dirty="0">
                <a:solidFill>
                  <a:srgbClr val="231F20"/>
                </a:solidFill>
                <a:latin typeface="+mn-ea"/>
                <a:cs typeface="A-OTF UD新丸ゴ Pr6N R"/>
              </a:rPr>
              <a:t>個人情報の取り扱いに際して具体的留意事項：</a:t>
            </a:r>
            <a:endParaRPr kumimoji="1" lang="en-US" altLang="ja-JP" sz="1200" b="1" spc="-15" dirty="0">
              <a:solidFill>
                <a:srgbClr val="231F20"/>
              </a:solidFill>
              <a:latin typeface="+mn-ea"/>
              <a:cs typeface="A-OTF UD新丸ゴ Pr6N R"/>
            </a:endParaRPr>
          </a:p>
          <a:p>
            <a:r>
              <a:rPr kumimoji="1" lang="ja-JP" altLang="en-US" sz="1200" b="0" i="0" u="none" strike="noStrike" kern="1200" baseline="0" dirty="0">
                <a:solidFill>
                  <a:schemeClr val="tx1"/>
                </a:solidFill>
                <a:latin typeface="+mn-lt"/>
                <a:ea typeface="+mn-ea"/>
                <a:cs typeface="+mn-cs"/>
              </a:rPr>
              <a:t>・上司や人事労務担当者等は、がんに罹患した従業員から病名をはじめ、様々な機微な情報を取り扱うことになります。</a:t>
            </a:r>
            <a:endParaRPr kumimoji="1" lang="en-US" altLang="ja-JP"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産業医等の医療職には、健康情報等を取り扱うに当たっての守秘義務が課せられていますが、職場の関係者においても、同様の配慮が求められます。</a:t>
            </a:r>
          </a:p>
          <a:p>
            <a:r>
              <a:rPr kumimoji="1" lang="ja-JP" altLang="en-US" sz="1200" b="0" i="0" u="none" strike="noStrike" kern="1200" baseline="0" dirty="0">
                <a:solidFill>
                  <a:schemeClr val="tx1"/>
                </a:solidFill>
                <a:latin typeface="+mn-lt"/>
                <a:ea typeface="+mn-ea"/>
                <a:cs typeface="+mn-cs"/>
              </a:rPr>
              <a:t>・とりわけ社内では、スライドに記載の５つのポイントを特に留意し、健康情報を取り扱う担当者は守秘義務を徹底することが大切です。</a:t>
            </a:r>
            <a:endParaRPr kumimoji="1" lang="en-US" altLang="ja-JP" sz="1200" b="0" i="0" u="none" strike="noStrike" kern="1200" baseline="0" dirty="0">
              <a:solidFill>
                <a:schemeClr val="tx1"/>
              </a:solidFill>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19</a:t>
            </a:fld>
            <a:endParaRPr kumimoji="1" lang="ja-JP" altLang="en-US"/>
          </a:p>
        </p:txBody>
      </p:sp>
    </p:spTree>
    <p:extLst>
      <p:ext uri="{BB962C8B-B14F-4D97-AF65-F5344CB8AC3E}">
        <p14:creationId xmlns:p14="http://schemas.microsoft.com/office/powerpoint/2010/main" val="2711325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kumimoji="1" lang="en-US" altLang="ja-JP" dirty="0"/>
          </a:p>
          <a:p>
            <a:r>
              <a:rPr kumimoji="1" lang="ja-JP" altLang="en-US" b="1" dirty="0"/>
              <a:t>従業員とのコミュニケーションのポイント：</a:t>
            </a:r>
            <a:endParaRPr kumimoji="1" lang="en-US" altLang="ja-JP" b="1" dirty="0"/>
          </a:p>
          <a:p>
            <a:r>
              <a:rPr kumimoji="1" lang="ja-JP" altLang="en-US" dirty="0"/>
              <a:t>・がんに罹患した際の仕事に対する思いは人それぞれです。</a:t>
            </a:r>
            <a:endParaRPr kumimoji="1" lang="en-US" altLang="ja-JP" dirty="0"/>
          </a:p>
          <a:p>
            <a:r>
              <a:rPr kumimoji="1" lang="ja-JP" altLang="en-US" dirty="0"/>
              <a:t>・がんに罹患した従業員の意向をきちんと確認する必要があります。</a:t>
            </a:r>
          </a:p>
          <a:p>
            <a:r>
              <a:rPr kumimoji="1" lang="ja-JP" altLang="en-US" dirty="0"/>
              <a:t>・また、従業員の状況や思いは、時間の経過とともに変わるため、コミュニケーションをよく取り、随時従業員本人の意向を確認することが大切です。</a:t>
            </a:r>
            <a:endParaRPr kumimoji="1" lang="en-US" altLang="ja-JP" dirty="0"/>
          </a:p>
          <a:p>
            <a:r>
              <a:rPr kumimoji="1" lang="ja-JP" altLang="en-US" dirty="0"/>
              <a:t>・従業員の中には「職場や同僚に迷惑をかけて申し訳ない」と感じて、職場に相談したくてもできずにいる方も少なくありません。</a:t>
            </a: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20</a:t>
            </a:fld>
            <a:endParaRPr kumimoji="1" lang="ja-JP" altLang="en-US"/>
          </a:p>
        </p:txBody>
      </p:sp>
    </p:spTree>
    <p:extLst>
      <p:ext uri="{BB962C8B-B14F-4D97-AF65-F5344CB8AC3E}">
        <p14:creationId xmlns:p14="http://schemas.microsoft.com/office/powerpoint/2010/main" val="182031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従業員が長期に休職する場合：</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a:t>
            </a:r>
            <a:r>
              <a:rPr lang="ja-JP" altLang="en-US" sz="1200" spc="-15" dirty="0">
                <a:solidFill>
                  <a:srgbClr val="231F20"/>
                </a:solidFill>
                <a:latin typeface="+mn-ea"/>
                <a:cs typeface="A-OTF UD新丸ゴ Pr6N R"/>
              </a:rPr>
              <a:t>従業員に対して、休職に関する制度（賃金の取扱い、手続きを含む）と休職可能期間、職場復帰の手順等について情報提供を行います。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・休職願いの申請書類を提出させ、従業員の休職を開始します。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休職中の対応：</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・お互いの負担にならない範囲で連絡を取り合い、職場の様子を伝える、治療の状況を確認する等、フォローできるようにしておくことが重要です。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・休職中にフォローしている上司や同僚に対しても、しっかりとしたサポートが必要です。</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・必要な情報に限定した上での情報の開示により、周囲</a:t>
            </a:r>
            <a:r>
              <a:rPr lang="ja-JP" altLang="en-US" sz="1200" spc="-15" dirty="0" smtClean="0">
                <a:solidFill>
                  <a:srgbClr val="231F20"/>
                </a:solidFill>
                <a:latin typeface="+mn-ea"/>
                <a:cs typeface="A-OTF UD新丸ゴ Pr6N R"/>
              </a:rPr>
              <a:t>の同僚や</a:t>
            </a:r>
            <a:r>
              <a:rPr lang="ja-JP" altLang="en-US" sz="1200" spc="-15" dirty="0">
                <a:solidFill>
                  <a:srgbClr val="231F20"/>
                </a:solidFill>
                <a:latin typeface="+mn-ea"/>
                <a:cs typeface="A-OTF UD新丸ゴ Pr6N R"/>
              </a:rPr>
              <a:t>上司の理解を得るとともに、過度の負担がかからないようにすることが望ましいでしょう。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休職中の連絡：</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・企業の相談窓口や方法、連絡を取り合う頻度、家族の連絡先等の共有を事前に行っておくと良いでしょう。</a:t>
            </a:r>
            <a:endParaRPr lang="en-US" altLang="ja-JP" sz="1200" spc="-15" dirty="0">
              <a:solidFill>
                <a:srgbClr val="231F20"/>
              </a:solidFill>
              <a:latin typeface="+mn-ea"/>
              <a:cs typeface="A-OTF UD新丸ゴ Pr6N R"/>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21</a:t>
            </a:fld>
            <a:endParaRPr kumimoji="1" lang="ja-JP" altLang="en-US"/>
          </a:p>
        </p:txBody>
      </p:sp>
    </p:spTree>
    <p:extLst>
      <p:ext uri="{BB962C8B-B14F-4D97-AF65-F5344CB8AC3E}">
        <p14:creationId xmlns:p14="http://schemas.microsoft.com/office/powerpoint/2010/main" val="309494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endParaRPr lang="en-US" altLang="ja-JP" sz="1200" b="1" spc="-15" dirty="0">
              <a:solidFill>
                <a:srgbClr val="231F20"/>
              </a:solidFill>
              <a:latin typeface="+mn-ea"/>
              <a:cs typeface="A-OTF UD新丸ゴ Pr6N R"/>
            </a:endParaRPr>
          </a:p>
          <a:p>
            <a:r>
              <a:rPr lang="ja-JP" altLang="en-US" sz="1200" b="1" spc="-15" dirty="0">
                <a:solidFill>
                  <a:srgbClr val="231F20"/>
                </a:solidFill>
                <a:latin typeface="+mn-ea"/>
                <a:cs typeface="A-OTF UD新丸ゴ Pr6N R"/>
              </a:rPr>
              <a:t>復職に向けて：</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・従業員本人や主治医から復職の話が出てきたら、従業員本人や主治医、現場の上司、産業医等の産業保健スタッフ、関係者とのコミュニケーションをとりながら、復職に向けて検討を始めます。</a:t>
            </a:r>
            <a:endParaRPr kumimoji="1" lang="ja-JP" altLang="en-US" dirty="0"/>
          </a:p>
          <a:p>
            <a:r>
              <a:rPr lang="ja-JP" altLang="en-US" sz="1200" spc="-15" dirty="0">
                <a:solidFill>
                  <a:srgbClr val="231F20"/>
                </a:solidFill>
                <a:latin typeface="+mn-ea"/>
                <a:cs typeface="A-OTF UD新丸ゴ Pr6N R"/>
              </a:rPr>
              <a:t>・まずは、企業から従業員本人に対し、「安定した勤務が一番であること」「言える範囲で配慮してほしいことを伝えてほしい」といった内容を伝えることが重要です。</a:t>
            </a:r>
          </a:p>
          <a:p>
            <a:r>
              <a:rPr lang="ja-JP" altLang="en-US" sz="1200" spc="-15" dirty="0">
                <a:solidFill>
                  <a:srgbClr val="231F20"/>
                </a:solidFill>
                <a:latin typeface="+mn-ea"/>
                <a:cs typeface="A-OTF UD新丸ゴ Pr6N R"/>
              </a:rPr>
              <a:t>・適宜、主治医より主治医意見書を入手し、情報を収集します。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・また、産業医等産業保健スタッフからも意見をもらい、事業者は復職判定を実施します。</a:t>
            </a:r>
          </a:p>
          <a:p>
            <a:endParaRPr lang="en-US" altLang="ja-JP" sz="1200" spc="-15" dirty="0">
              <a:solidFill>
                <a:srgbClr val="231F20"/>
              </a:solidFill>
              <a:latin typeface="+mn-ea"/>
              <a:cs typeface="A-OTF UD新丸ゴ Pr6N R"/>
            </a:endParaRPr>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22</a:t>
            </a:fld>
            <a:endParaRPr kumimoji="1" lang="ja-JP" altLang="en-US"/>
          </a:p>
        </p:txBody>
      </p:sp>
    </p:spTree>
    <p:extLst>
      <p:ext uri="{BB962C8B-B14F-4D97-AF65-F5344CB8AC3E}">
        <p14:creationId xmlns:p14="http://schemas.microsoft.com/office/powerpoint/2010/main" val="42969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50000"/>
              </a:lnSpc>
              <a:spcBef>
                <a:spcPts val="1250"/>
              </a:spcBef>
              <a:buClr>
                <a:srgbClr val="F27292"/>
              </a:buClr>
              <a:buSzPct val="88888"/>
              <a:buNone/>
              <a:tabLst>
                <a:tab pos="231775" algn="l"/>
              </a:tabLst>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spc="-15" dirty="0">
                <a:solidFill>
                  <a:srgbClr val="231F20"/>
                </a:solidFill>
                <a:latin typeface="+mn-ea"/>
                <a:cs typeface="A-OTF UD新丸ゴ Pr6N R"/>
              </a:rPr>
              <a:t>両立支援を円滑に進めるためのサポート：</a:t>
            </a:r>
            <a:endParaRPr lang="en-US" altLang="ja-JP" sz="1200" b="1"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spc="-15" dirty="0">
                <a:solidFill>
                  <a:srgbClr val="231F20"/>
                </a:solidFill>
                <a:latin typeface="+mn-ea"/>
                <a:cs typeface="A-OTF UD新丸ゴ Pr6N R"/>
              </a:rPr>
              <a:t>・がんに罹患した従業員はもちろん、マネジメントに当たる上司等のサポートも重要です。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・がんに罹患した従業員とは、定期的に面談を行い、配慮内容等が従業員本人にとって適正であるかの確認が必要です。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・マネジメントに当たる上司や職場でフォローする同僚とも定期的に面談を行います。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・その目的として、職場の状況を把握し、現場に負担がかかりすぎていないか、長時間労働になっていないか等の確認を行います。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・がんに罹患した従業員、上司や同僚等の面談により、現状の配慮が適正ではないと判断される場合には、従業員本人の意向や産業医等の意見も踏まえながら、企業内での再検討をしていきます。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23</a:t>
            </a:fld>
            <a:endParaRPr kumimoji="1" lang="ja-JP" altLang="en-US"/>
          </a:p>
        </p:txBody>
      </p:sp>
    </p:spTree>
    <p:extLst>
      <p:ext uri="{BB962C8B-B14F-4D97-AF65-F5344CB8AC3E}">
        <p14:creationId xmlns:p14="http://schemas.microsoft.com/office/powerpoint/2010/main" val="41718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113665" marR="13970" lvl="1" indent="0">
              <a:lnSpc>
                <a:spcPct val="150000"/>
              </a:lnSpc>
              <a:spcBef>
                <a:spcPts val="1250"/>
              </a:spcBef>
              <a:buClr>
                <a:srgbClr val="F27292"/>
              </a:buClr>
              <a:buSzPct val="88888"/>
              <a:buNone/>
              <a:tabLst>
                <a:tab pos="231775" algn="l"/>
              </a:tabLst>
            </a:pPr>
            <a:r>
              <a:rPr lang="ja-JP" altLang="en-US" sz="1200" spc="-15" dirty="0">
                <a:solidFill>
                  <a:srgbClr val="231F20"/>
                </a:solidFill>
                <a:latin typeface="+mn-ea"/>
                <a:cs typeface="A-OTF UD新丸ゴ Pr6N R"/>
              </a:rPr>
              <a:t>＜話者メモ＞</a:t>
            </a:r>
            <a:endParaRPr lang="en-US" altLang="ja-JP" sz="1200" spc="-15" dirty="0">
              <a:solidFill>
                <a:srgbClr val="231F20"/>
              </a:solidFill>
              <a:latin typeface="+mn-ea"/>
              <a:cs typeface="A-OTF UD新丸ゴ Pr6N R"/>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endParaRPr kumimoji="1" lang="en-US" altLang="ja-JP" dirty="0"/>
          </a:p>
          <a:p>
            <a:endParaRPr kumimoji="1" lang="en-US" altLang="ja-JP" sz="1200" spc="-15" dirty="0">
              <a:solidFill>
                <a:srgbClr val="231F20"/>
              </a:solidFill>
              <a:latin typeface="+mn-ea"/>
              <a:cs typeface="A-OTF UD新丸ゴ Pr6N R"/>
            </a:endParaRPr>
          </a:p>
          <a:p>
            <a:r>
              <a:rPr lang="ja-JP" altLang="en-US" sz="1200" b="1" spc="-15" dirty="0">
                <a:solidFill>
                  <a:srgbClr val="231F20"/>
                </a:solidFill>
                <a:latin typeface="+mn-ea"/>
                <a:cs typeface="A-OTF UD新丸ゴ Pr6N R"/>
              </a:rPr>
              <a:t>業務面での配慮：</a:t>
            </a:r>
            <a:endParaRPr lang="en-US" altLang="ja-JP" sz="1200" b="1"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下記のような配慮も喜ばれます。</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・立ち仕事や負荷の大きい作業、体力を消耗させるような現場作業は控える</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・休憩が取りやすい場所を設ける</a:t>
            </a:r>
            <a:endParaRPr lang="en-US" altLang="ja-JP" sz="1200" spc="-15" dirty="0">
              <a:solidFill>
                <a:srgbClr val="231F20"/>
              </a:solidFill>
              <a:latin typeface="+mn-ea"/>
              <a:cs typeface="A-OTF UD新丸ゴ Pr6N R"/>
            </a:endParaRPr>
          </a:p>
          <a:p>
            <a:r>
              <a:rPr lang="ja-JP" altLang="en-US" sz="1200" spc="-15" dirty="0">
                <a:solidFill>
                  <a:srgbClr val="231F20"/>
                </a:solidFill>
                <a:latin typeface="+mn-ea"/>
                <a:cs typeface="A-OTF UD新丸ゴ Pr6N R"/>
              </a:rPr>
              <a:t>・抗がん剤治療の影響による脱毛等、容姿の変化や、ホルモン治療による体温調節が難しい場合には、テレワーク（在宅勤務制度）の活用等を行う</a:t>
            </a:r>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24</a:t>
            </a:fld>
            <a:endParaRPr kumimoji="1" lang="ja-JP" altLang="en-US"/>
          </a:p>
        </p:txBody>
      </p:sp>
    </p:spTree>
    <p:extLst>
      <p:ext uri="{BB962C8B-B14F-4D97-AF65-F5344CB8AC3E}">
        <p14:creationId xmlns:p14="http://schemas.microsoft.com/office/powerpoint/2010/main" val="3982655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pSp>
        <p:nvGrpSpPr>
          <p:cNvPr id="12" name="object 2">
            <a:extLst>
              <a:ext uri="{FF2B5EF4-FFF2-40B4-BE49-F238E27FC236}">
                <a16:creationId xmlns:a16="http://schemas.microsoft.com/office/drawing/2014/main" id="{0AE1957E-8AD6-B30B-FB0B-CA7BEE7AC00E}"/>
              </a:ext>
            </a:extLst>
          </p:cNvPr>
          <p:cNvGrpSpPr/>
          <p:nvPr userDrawn="1"/>
        </p:nvGrpSpPr>
        <p:grpSpPr>
          <a:xfrm>
            <a:off x="11584" y="12220"/>
            <a:ext cx="12180993" cy="6845934"/>
            <a:chOff x="8686" y="12220"/>
            <a:chExt cx="9135745" cy="6845934"/>
          </a:xfrm>
        </p:grpSpPr>
        <p:pic>
          <p:nvPicPr>
            <p:cNvPr id="13" name="object 3">
              <a:extLst>
                <a:ext uri="{FF2B5EF4-FFF2-40B4-BE49-F238E27FC236}">
                  <a16:creationId xmlns:a16="http://schemas.microsoft.com/office/drawing/2014/main" id="{A061BAA5-4931-D8DB-D606-B71066FD11AC}"/>
                </a:ext>
              </a:extLst>
            </p:cNvPr>
            <p:cNvPicPr/>
            <p:nvPr/>
          </p:nvPicPr>
          <p:blipFill>
            <a:blip r:embed="rId2" cstate="print"/>
            <a:stretch>
              <a:fillRect/>
            </a:stretch>
          </p:blipFill>
          <p:spPr>
            <a:xfrm>
              <a:off x="18771" y="12220"/>
              <a:ext cx="9125228" cy="6845779"/>
            </a:xfrm>
            <a:prstGeom prst="rect">
              <a:avLst/>
            </a:prstGeom>
          </p:spPr>
        </p:pic>
        <p:sp>
          <p:nvSpPr>
            <p:cNvPr id="16" name="object 4">
              <a:extLst>
                <a:ext uri="{FF2B5EF4-FFF2-40B4-BE49-F238E27FC236}">
                  <a16:creationId xmlns:a16="http://schemas.microsoft.com/office/drawing/2014/main" id="{D057DA5C-6A05-6838-9AAD-1F8CE507F7CF}"/>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F2729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327632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82476D64-DBE0-005D-E3ED-0274D32B7F7D}"/>
              </a:ext>
            </a:extLst>
          </p:cNvPr>
          <p:cNvGrpSpPr/>
          <p:nvPr userDrawn="1"/>
        </p:nvGrpSpPr>
        <p:grpSpPr>
          <a:xfrm>
            <a:off x="11009" y="12066"/>
            <a:ext cx="12180417" cy="6845779"/>
            <a:chOff x="8686" y="12220"/>
            <a:chExt cx="9135313" cy="6845779"/>
          </a:xfrm>
        </p:grpSpPr>
        <p:pic>
          <p:nvPicPr>
            <p:cNvPr id="3" name="object 3">
              <a:extLst>
                <a:ext uri="{FF2B5EF4-FFF2-40B4-BE49-F238E27FC236}">
                  <a16:creationId xmlns:a16="http://schemas.microsoft.com/office/drawing/2014/main" id="{6B457DA8-2110-FDA4-BF86-5DD8F7316A81}"/>
                </a:ext>
              </a:extLst>
            </p:cNvPr>
            <p:cNvPicPr/>
            <p:nvPr/>
          </p:nvPicPr>
          <p:blipFill>
            <a:blip r:embed="rId2" cstate="print"/>
            <a:stretch>
              <a:fillRect/>
            </a:stretch>
          </p:blipFill>
          <p:spPr>
            <a:xfrm>
              <a:off x="18771" y="12220"/>
              <a:ext cx="9125228" cy="6845779"/>
            </a:xfrm>
            <a:prstGeom prst="rect">
              <a:avLst/>
            </a:prstGeom>
          </p:spPr>
        </p:pic>
        <p:sp>
          <p:nvSpPr>
            <p:cNvPr id="4" name="object 4">
              <a:extLst>
                <a:ext uri="{FF2B5EF4-FFF2-40B4-BE49-F238E27FC236}">
                  <a16:creationId xmlns:a16="http://schemas.microsoft.com/office/drawing/2014/main" id="{ACB30B1C-E212-3687-0F93-87BDC431A05C}"/>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80C34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Ⅱ</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実践</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9139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7275A903-B554-E531-3295-F2455ED55B8B}"/>
              </a:ext>
            </a:extLst>
          </p:cNvPr>
          <p:cNvGrpSpPr/>
          <p:nvPr userDrawn="1"/>
        </p:nvGrpSpPr>
        <p:grpSpPr>
          <a:xfrm>
            <a:off x="5791" y="12220"/>
            <a:ext cx="12186920" cy="6845934"/>
            <a:chOff x="4343" y="12220"/>
            <a:chExt cx="9140190" cy="6845934"/>
          </a:xfrm>
        </p:grpSpPr>
        <p:pic>
          <p:nvPicPr>
            <p:cNvPr id="7" name="object 3">
              <a:extLst>
                <a:ext uri="{FF2B5EF4-FFF2-40B4-BE49-F238E27FC236}">
                  <a16:creationId xmlns:a16="http://schemas.microsoft.com/office/drawing/2014/main" id="{ED8075FE-553E-142A-E061-AFA01F2C5C63}"/>
                </a:ext>
              </a:extLst>
            </p:cNvPr>
            <p:cNvPicPr/>
            <p:nvPr/>
          </p:nvPicPr>
          <p:blipFill>
            <a:blip r:embed="rId2" cstate="print"/>
            <a:stretch>
              <a:fillRect/>
            </a:stretch>
          </p:blipFill>
          <p:spPr>
            <a:xfrm>
              <a:off x="18771" y="12220"/>
              <a:ext cx="9125228" cy="6845779"/>
            </a:xfrm>
            <a:prstGeom prst="rect">
              <a:avLst/>
            </a:prstGeom>
          </p:spPr>
        </p:pic>
        <p:sp>
          <p:nvSpPr>
            <p:cNvPr id="8" name="object 4">
              <a:extLst>
                <a:ext uri="{FF2B5EF4-FFF2-40B4-BE49-F238E27FC236}">
                  <a16:creationId xmlns:a16="http://schemas.microsoft.com/office/drawing/2014/main" id="{2ECA0A1B-5078-8CDF-CB4E-4CC519365D3C}"/>
                </a:ext>
              </a:extLst>
            </p:cNvPr>
            <p:cNvSpPr/>
            <p:nvPr/>
          </p:nvSpPr>
          <p:spPr>
            <a:xfrm>
              <a:off x="4343" y="708659"/>
              <a:ext cx="1706245" cy="401955"/>
            </a:xfrm>
            <a:custGeom>
              <a:avLst/>
              <a:gdLst/>
              <a:ahLst/>
              <a:cxnLst/>
              <a:rect l="l" t="t" r="r" b="b"/>
              <a:pathLst>
                <a:path w="1706245" h="401955">
                  <a:moveTo>
                    <a:pt x="1705940" y="0"/>
                  </a:moveTo>
                  <a:lnTo>
                    <a:pt x="0" y="0"/>
                  </a:lnTo>
                  <a:lnTo>
                    <a:pt x="0" y="401701"/>
                  </a:lnTo>
                  <a:lnTo>
                    <a:pt x="1705940" y="401701"/>
                  </a:lnTo>
                  <a:lnTo>
                    <a:pt x="1602574" y="200850"/>
                  </a:lnTo>
                  <a:lnTo>
                    <a:pt x="1705940" y="0"/>
                  </a:lnTo>
                  <a:close/>
                </a:path>
              </a:pathLst>
            </a:custGeom>
            <a:solidFill>
              <a:srgbClr val="6993CC"/>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25081" y="728023"/>
            <a:ext cx="286241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Ⅲ</a:t>
            </a:r>
            <a:r>
              <a:rPr lang="en-US" sz="1900" spc="355" dirty="0">
                <a:solidFill>
                  <a:schemeClr val="bg1"/>
                </a:solidFill>
                <a:latin typeface="A-OTF リュウミン Pr6N M-KL"/>
                <a:cs typeface="A-OTF リュウミン Pr6N M-KL"/>
              </a:rPr>
              <a:t> </a:t>
            </a:r>
            <a:r>
              <a:rPr lang="ja-JP" altLang="en-US" sz="1650" spc="-75" baseline="2525" dirty="0">
                <a:solidFill>
                  <a:schemeClr val="bg1"/>
                </a:solidFill>
              </a:rPr>
              <a:t>参考資料編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DD4C3C84-6815-2A04-DA46-88B421F2FB0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dirty="0"/>
          </a:p>
        </p:txBody>
      </p:sp>
    </p:spTree>
    <p:extLst>
      <p:ext uri="{BB962C8B-B14F-4D97-AF65-F5344CB8AC3E}">
        <p14:creationId xmlns:p14="http://schemas.microsoft.com/office/powerpoint/2010/main" val="5831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スライド番号プレースホルダー 8">
            <a:extLst>
              <a:ext uri="{FF2B5EF4-FFF2-40B4-BE49-F238E27FC236}">
                <a16:creationId xmlns:a16="http://schemas.microsoft.com/office/drawing/2014/main" id="{9470B55B-E096-BE1C-F70D-4D85EE6A609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
        <p:nvSpPr>
          <p:cNvPr id="11" name="object 5">
            <a:extLst>
              <a:ext uri="{FF2B5EF4-FFF2-40B4-BE49-F238E27FC236}">
                <a16:creationId xmlns:a16="http://schemas.microsoft.com/office/drawing/2014/main" id="{E2EDCBE4-896C-D975-ABA2-85A501B34EE5}"/>
              </a:ext>
            </a:extLst>
          </p:cNvPr>
          <p:cNvSpPr txBox="1">
            <a:spLocks/>
          </p:cNvSpPr>
          <p:nvPr userDrawn="1"/>
        </p:nvSpPr>
        <p:spPr>
          <a:xfrm>
            <a:off x="-367058" y="755732"/>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Tree>
    <p:extLst>
      <p:ext uri="{BB962C8B-B14F-4D97-AF65-F5344CB8AC3E}">
        <p14:creationId xmlns:p14="http://schemas.microsoft.com/office/powerpoint/2010/main" val="100182251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2FDF506A-5AF8-F34B-6010-738FFEE08E55}"/>
              </a:ext>
            </a:extLst>
          </p:cNvPr>
          <p:cNvSpPr txBox="1"/>
          <p:nvPr/>
        </p:nvSpPr>
        <p:spPr>
          <a:xfrm>
            <a:off x="1112659" y="1316686"/>
            <a:ext cx="10014254"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「企業としての支援を検討するために、</a:t>
            </a:r>
            <a:r>
              <a:rPr lang="en-US" altLang="ja-JP" sz="2000" b="1" u="sng"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3</a:t>
            </a:r>
            <a:r>
              <a:rPr lang="ja-JP" altLang="en-US" sz="2000" b="1" u="sng"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つの情報</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を収集することが重要です。」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grpSp>
        <p:nvGrpSpPr>
          <p:cNvPr id="20" name="グループ化 19">
            <a:extLst>
              <a:ext uri="{FF2B5EF4-FFF2-40B4-BE49-F238E27FC236}">
                <a16:creationId xmlns:a16="http://schemas.microsoft.com/office/drawing/2014/main" id="{58140BB2-AA09-F682-19BF-05D5FD052ED2}"/>
              </a:ext>
            </a:extLst>
          </p:cNvPr>
          <p:cNvGrpSpPr/>
          <p:nvPr/>
        </p:nvGrpSpPr>
        <p:grpSpPr>
          <a:xfrm>
            <a:off x="1976091" y="3408056"/>
            <a:ext cx="8301124" cy="851506"/>
            <a:chOff x="1637047" y="3298993"/>
            <a:chExt cx="8301124" cy="851506"/>
          </a:xfrm>
        </p:grpSpPr>
        <p:sp>
          <p:nvSpPr>
            <p:cNvPr id="5" name="四角形: 角を丸くする 4">
              <a:extLst>
                <a:ext uri="{FF2B5EF4-FFF2-40B4-BE49-F238E27FC236}">
                  <a16:creationId xmlns:a16="http://schemas.microsoft.com/office/drawing/2014/main" id="{178A5644-8EEB-B78F-F467-DF35C49919B5}"/>
                </a:ext>
              </a:extLst>
            </p:cNvPr>
            <p:cNvSpPr/>
            <p:nvPr/>
          </p:nvSpPr>
          <p:spPr>
            <a:xfrm>
              <a:off x="2270431" y="3298993"/>
              <a:ext cx="7667740" cy="851506"/>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主治医からの医学的見地に立った情報</a:t>
              </a:r>
            </a:p>
          </p:txBody>
        </p:sp>
        <p:sp>
          <p:nvSpPr>
            <p:cNvPr id="14" name="四角形: 角を丸くする 13">
              <a:extLst>
                <a:ext uri="{FF2B5EF4-FFF2-40B4-BE49-F238E27FC236}">
                  <a16:creationId xmlns:a16="http://schemas.microsoft.com/office/drawing/2014/main" id="{8041CB07-C5A1-6B1B-9D91-D122536DCFB6}"/>
                </a:ext>
              </a:extLst>
            </p:cNvPr>
            <p:cNvSpPr/>
            <p:nvPr/>
          </p:nvSpPr>
          <p:spPr>
            <a:xfrm>
              <a:off x="1637047" y="3298993"/>
              <a:ext cx="496997" cy="85150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2</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19" name="グループ化 18">
            <a:extLst>
              <a:ext uri="{FF2B5EF4-FFF2-40B4-BE49-F238E27FC236}">
                <a16:creationId xmlns:a16="http://schemas.microsoft.com/office/drawing/2014/main" id="{8765EFED-1BD6-A2EC-383F-E3292F248756}"/>
              </a:ext>
            </a:extLst>
          </p:cNvPr>
          <p:cNvGrpSpPr/>
          <p:nvPr/>
        </p:nvGrpSpPr>
        <p:grpSpPr>
          <a:xfrm>
            <a:off x="1976090" y="4676559"/>
            <a:ext cx="8292825" cy="864755"/>
            <a:chOff x="1637046" y="4484483"/>
            <a:chExt cx="8292825" cy="864755"/>
          </a:xfrm>
        </p:grpSpPr>
        <p:sp>
          <p:nvSpPr>
            <p:cNvPr id="6" name="四角形: 角を丸くする 5">
              <a:extLst>
                <a:ext uri="{FF2B5EF4-FFF2-40B4-BE49-F238E27FC236}">
                  <a16:creationId xmlns:a16="http://schemas.microsoft.com/office/drawing/2014/main" id="{692DA655-51E0-FF08-B702-893DE73CA956}"/>
                </a:ext>
              </a:extLst>
            </p:cNvPr>
            <p:cNvSpPr/>
            <p:nvPr/>
          </p:nvSpPr>
          <p:spPr>
            <a:xfrm>
              <a:off x="2278738" y="4484483"/>
              <a:ext cx="7651133" cy="864755"/>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smtClean="0">
                  <a:solidFill>
                    <a:schemeClr val="tx1"/>
                  </a:solidFill>
                  <a:latin typeface="メイリオ" panose="020B0604030504040204" pitchFamily="50" charset="-128"/>
                  <a:ea typeface="メイリオ" panose="020B0604030504040204" pitchFamily="50" charset="-128"/>
                </a:rPr>
                <a:t>産業医等から</a:t>
              </a:r>
              <a:r>
                <a:rPr kumimoji="1" lang="ja-JP" altLang="en-US" b="1" dirty="0">
                  <a:solidFill>
                    <a:schemeClr val="tx1"/>
                  </a:solidFill>
                  <a:latin typeface="メイリオ" panose="020B0604030504040204" pitchFamily="50" charset="-128"/>
                  <a:ea typeface="メイリオ" panose="020B0604030504040204" pitchFamily="50" charset="-128"/>
                </a:rPr>
                <a:t>の就労可否や望ましい就業上の措置・</a:t>
              </a:r>
              <a:endParaRPr kumimoji="1" lang="en-US" altLang="ja-JP" b="1" dirty="0">
                <a:solidFill>
                  <a:schemeClr val="tx1"/>
                </a:solidFill>
                <a:latin typeface="メイリオ" panose="020B0604030504040204" pitchFamily="50" charset="-128"/>
                <a:ea typeface="メイリオ" panose="020B0604030504040204" pitchFamily="50" charset="-128"/>
              </a:endParaRPr>
            </a:p>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その他配慮に関する情報収集等</a:t>
              </a:r>
              <a:endParaRPr kumimoji="1" lang="en-US" altLang="ja-JP" b="1"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9F2E8D10-46E1-9418-1BA3-51035204DABB}"/>
                </a:ext>
              </a:extLst>
            </p:cNvPr>
            <p:cNvSpPr/>
            <p:nvPr/>
          </p:nvSpPr>
          <p:spPr>
            <a:xfrm>
              <a:off x="1637046" y="4484483"/>
              <a:ext cx="496997" cy="85150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3</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18" name="グループ化 17">
            <a:extLst>
              <a:ext uri="{FF2B5EF4-FFF2-40B4-BE49-F238E27FC236}">
                <a16:creationId xmlns:a16="http://schemas.microsoft.com/office/drawing/2014/main" id="{F91A7040-B141-B1C9-34C2-41D7037A33D9}"/>
              </a:ext>
            </a:extLst>
          </p:cNvPr>
          <p:cNvGrpSpPr/>
          <p:nvPr/>
        </p:nvGrpSpPr>
        <p:grpSpPr>
          <a:xfrm>
            <a:off x="1976090" y="2139552"/>
            <a:ext cx="8292825" cy="851506"/>
            <a:chOff x="1637046" y="2139552"/>
            <a:chExt cx="8292825" cy="851506"/>
          </a:xfrm>
        </p:grpSpPr>
        <p:sp>
          <p:nvSpPr>
            <p:cNvPr id="4" name="四角形: 角を丸くする 3">
              <a:extLst>
                <a:ext uri="{FF2B5EF4-FFF2-40B4-BE49-F238E27FC236}">
                  <a16:creationId xmlns:a16="http://schemas.microsoft.com/office/drawing/2014/main" id="{1F1730ED-301D-985C-EAEB-BB32A6385681}"/>
                </a:ext>
              </a:extLst>
            </p:cNvPr>
            <p:cNvSpPr/>
            <p:nvPr/>
          </p:nvSpPr>
          <p:spPr>
            <a:xfrm>
              <a:off x="2278738" y="2139552"/>
              <a:ext cx="7651133" cy="825457"/>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従業員本人に聞くべき情報</a:t>
              </a:r>
            </a:p>
          </p:txBody>
        </p:sp>
        <p:sp>
          <p:nvSpPr>
            <p:cNvPr id="17" name="四角形: 角を丸くする 16">
              <a:extLst>
                <a:ext uri="{FF2B5EF4-FFF2-40B4-BE49-F238E27FC236}">
                  <a16:creationId xmlns:a16="http://schemas.microsoft.com/office/drawing/2014/main" id="{2F8019B3-58F9-175E-F5C2-A26070010189}"/>
                </a:ext>
              </a:extLst>
            </p:cNvPr>
            <p:cNvSpPr/>
            <p:nvPr/>
          </p:nvSpPr>
          <p:spPr>
            <a:xfrm>
              <a:off x="1637046" y="2139552"/>
              <a:ext cx="496997" cy="851506"/>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1</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7740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F260DED5-1BCE-3232-F3DA-229B4DD6C8E6}"/>
              </a:ext>
            </a:extLst>
          </p:cNvPr>
          <p:cNvSpPr txBox="1"/>
          <p:nvPr/>
        </p:nvSpPr>
        <p:spPr>
          <a:xfrm>
            <a:off x="712269" y="1370717"/>
            <a:ext cx="10489132" cy="1359346"/>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「フレックスタイム制、時差出勤制度等の柔軟な働き方の導入・推進により</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en-US" altLang="ja-JP"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
            </a:r>
            <a:br>
              <a:rPr lang="en-US" altLang="ja-JP"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b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身体的に</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負荷の高いラッシュ時の通勤を避けることが可能になったり</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en-US" altLang="ja-JP"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
            </a:r>
            <a:br>
              <a:rPr lang="en-US" altLang="ja-JP"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b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平日</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日中に</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通院したり</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することが可能となります。</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9" name="四角形: 角を丸くする 8">
            <a:extLst>
              <a:ext uri="{FF2B5EF4-FFF2-40B4-BE49-F238E27FC236}">
                <a16:creationId xmlns:a16="http://schemas.microsoft.com/office/drawing/2014/main" id="{78FB48ED-0BF7-DC0F-7FE1-3A4345176614}"/>
              </a:ext>
            </a:extLst>
          </p:cNvPr>
          <p:cNvSpPr/>
          <p:nvPr/>
        </p:nvSpPr>
        <p:spPr>
          <a:xfrm>
            <a:off x="4227828" y="4500760"/>
            <a:ext cx="5916296" cy="641201"/>
          </a:xfrm>
          <a:prstGeom prst="round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入院や通院に伴う休職・休暇制度</a:t>
            </a:r>
          </a:p>
        </p:txBody>
      </p:sp>
      <p:sp>
        <p:nvSpPr>
          <p:cNvPr id="11" name="四角形: 角を丸くする 10">
            <a:extLst>
              <a:ext uri="{FF2B5EF4-FFF2-40B4-BE49-F238E27FC236}">
                <a16:creationId xmlns:a16="http://schemas.microsoft.com/office/drawing/2014/main" id="{D4C543E7-D3AC-DBA8-FA75-8DE472E7E5FF}"/>
              </a:ext>
            </a:extLst>
          </p:cNvPr>
          <p:cNvSpPr/>
          <p:nvPr/>
        </p:nvSpPr>
        <p:spPr>
          <a:xfrm>
            <a:off x="4227829" y="3678699"/>
            <a:ext cx="5916296" cy="641201"/>
          </a:xfrm>
          <a:prstGeom prst="round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体調や治療状況に応じた柔軟な勤務制度</a:t>
            </a:r>
          </a:p>
        </p:txBody>
      </p:sp>
      <p:sp>
        <p:nvSpPr>
          <p:cNvPr id="14" name="正方形/長方形 13">
            <a:extLst>
              <a:ext uri="{FF2B5EF4-FFF2-40B4-BE49-F238E27FC236}">
                <a16:creationId xmlns:a16="http://schemas.microsoft.com/office/drawing/2014/main" id="{8D6664D7-AADC-38F7-A8FA-F29CB378DFB1}"/>
              </a:ext>
            </a:extLst>
          </p:cNvPr>
          <p:cNvSpPr/>
          <p:nvPr/>
        </p:nvSpPr>
        <p:spPr>
          <a:xfrm>
            <a:off x="1185863" y="3263540"/>
            <a:ext cx="10015537" cy="2312629"/>
          </a:xfrm>
          <a:prstGeom prst="rect">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342F0063-B496-9426-85AC-525F14792D0A}"/>
              </a:ext>
            </a:extLst>
          </p:cNvPr>
          <p:cNvSpPr/>
          <p:nvPr/>
        </p:nvSpPr>
        <p:spPr>
          <a:xfrm>
            <a:off x="4356125" y="2883183"/>
            <a:ext cx="3857061" cy="54581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メイリオ" panose="020B0604030504040204" pitchFamily="50" charset="-128"/>
                <a:ea typeface="メイリオ" panose="020B0604030504040204" pitchFamily="50" charset="-128"/>
              </a:rPr>
              <a:t>Point</a:t>
            </a:r>
            <a:endParaRPr kumimoji="1" lang="ja-JP" altLang="en-US" sz="2000" b="1" dirty="0">
              <a:latin typeface="メイリオ" panose="020B0604030504040204" pitchFamily="50" charset="-128"/>
              <a:ea typeface="メイリオ" panose="020B0604030504040204" pitchFamily="50" charset="-128"/>
            </a:endParaRPr>
          </a:p>
        </p:txBody>
      </p:sp>
      <p:sp>
        <p:nvSpPr>
          <p:cNvPr id="17" name="二等辺三角形 16">
            <a:extLst>
              <a:ext uri="{FF2B5EF4-FFF2-40B4-BE49-F238E27FC236}">
                <a16:creationId xmlns:a16="http://schemas.microsoft.com/office/drawing/2014/main" id="{294867F0-0188-FF05-AE1B-162020804F58}"/>
              </a:ext>
            </a:extLst>
          </p:cNvPr>
          <p:cNvSpPr/>
          <p:nvPr/>
        </p:nvSpPr>
        <p:spPr>
          <a:xfrm rot="5400000">
            <a:off x="3684467" y="3862979"/>
            <a:ext cx="406400" cy="272643"/>
          </a:xfrm>
          <a:prstGeom prst="triangl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8" name="二等辺三角形 17">
            <a:extLst>
              <a:ext uri="{FF2B5EF4-FFF2-40B4-BE49-F238E27FC236}">
                <a16:creationId xmlns:a16="http://schemas.microsoft.com/office/drawing/2014/main" id="{8BB1D9AE-DCD9-FD20-7D0B-AD92A00D6E12}"/>
              </a:ext>
            </a:extLst>
          </p:cNvPr>
          <p:cNvSpPr/>
          <p:nvPr/>
        </p:nvSpPr>
        <p:spPr>
          <a:xfrm rot="5400000">
            <a:off x="3684466" y="4608233"/>
            <a:ext cx="406400" cy="272643"/>
          </a:xfrm>
          <a:prstGeom prst="triangl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5EFD739A-7CFE-3EDF-DC48-37D2E0A0C4F8}"/>
              </a:ext>
            </a:extLst>
          </p:cNvPr>
          <p:cNvSpPr/>
          <p:nvPr/>
        </p:nvSpPr>
        <p:spPr>
          <a:xfrm>
            <a:off x="2215794" y="3678698"/>
            <a:ext cx="1331717" cy="64120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通勤場面</a:t>
            </a:r>
          </a:p>
        </p:txBody>
      </p:sp>
      <p:sp>
        <p:nvSpPr>
          <p:cNvPr id="20" name="四角形: 角を丸くする 19">
            <a:extLst>
              <a:ext uri="{FF2B5EF4-FFF2-40B4-BE49-F238E27FC236}">
                <a16:creationId xmlns:a16="http://schemas.microsoft.com/office/drawing/2014/main" id="{4437E31D-4BA1-42CD-CB01-375760E80D9F}"/>
              </a:ext>
            </a:extLst>
          </p:cNvPr>
          <p:cNvSpPr/>
          <p:nvPr/>
        </p:nvSpPr>
        <p:spPr>
          <a:xfrm>
            <a:off x="2232051" y="4500760"/>
            <a:ext cx="1331717" cy="641201"/>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通院場面</a:t>
            </a:r>
          </a:p>
        </p:txBody>
      </p:sp>
    </p:spTree>
    <p:extLst>
      <p:ext uri="{BB962C8B-B14F-4D97-AF65-F5344CB8AC3E}">
        <p14:creationId xmlns:p14="http://schemas.microsoft.com/office/powerpoint/2010/main" val="176286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4F52D45-6508-BD83-636C-8B509FA7195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313429" y="1124797"/>
            <a:ext cx="7321719" cy="5121584"/>
          </a:xfrm>
          <a:prstGeom prst="rect">
            <a:avLst/>
          </a:prstGeom>
        </p:spPr>
      </p:pic>
      <p:pic>
        <p:nvPicPr>
          <p:cNvPr id="8" name="図 7">
            <a:extLst>
              <a:ext uri="{FF2B5EF4-FFF2-40B4-BE49-F238E27FC236}">
                <a16:creationId xmlns:a16="http://schemas.microsoft.com/office/drawing/2014/main" id="{593921EB-4E19-F93F-4E35-29C7BEEBBEB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5651224" y="6246381"/>
            <a:ext cx="5852609" cy="268149"/>
          </a:xfrm>
          <a:prstGeom prst="rect">
            <a:avLst/>
          </a:prstGeom>
        </p:spPr>
      </p:pic>
      <p:sp>
        <p:nvSpPr>
          <p:cNvPr id="12" name="スライド番号プレースホルダー 8">
            <a:extLst>
              <a:ext uri="{FF2B5EF4-FFF2-40B4-BE49-F238E27FC236}">
                <a16:creationId xmlns:a16="http://schemas.microsoft.com/office/drawing/2014/main" id="{3473F70E-B38B-9EC2-E219-A2C818BF0513}"/>
              </a:ext>
            </a:extLst>
          </p:cNvPr>
          <p:cNvSpPr txBox="1">
            <a:spLocks/>
          </p:cNvSpPr>
          <p:nvPr/>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26</a:t>
            </a:fld>
            <a:endParaRPr kumimoji="1" lang="ja-JP" altLang="en-US" sz="1200"/>
          </a:p>
        </p:txBody>
      </p:sp>
      <p:grpSp>
        <p:nvGrpSpPr>
          <p:cNvPr id="5" name="グループ化 4">
            <a:extLst>
              <a:ext uri="{FF2B5EF4-FFF2-40B4-BE49-F238E27FC236}">
                <a16:creationId xmlns:a16="http://schemas.microsoft.com/office/drawing/2014/main" id="{C46D085E-11A1-D893-7B9F-74102786FEB3}"/>
              </a:ext>
            </a:extLst>
          </p:cNvPr>
          <p:cNvGrpSpPr/>
          <p:nvPr/>
        </p:nvGrpSpPr>
        <p:grpSpPr>
          <a:xfrm>
            <a:off x="4419709" y="817020"/>
            <a:ext cx="7461493" cy="307777"/>
            <a:chOff x="-1629914" y="4231854"/>
            <a:chExt cx="7461493" cy="307777"/>
          </a:xfrm>
        </p:grpSpPr>
        <p:sp>
          <p:nvSpPr>
            <p:cNvPr id="6" name="object 28">
              <a:extLst>
                <a:ext uri="{FF2B5EF4-FFF2-40B4-BE49-F238E27FC236}">
                  <a16:creationId xmlns:a16="http://schemas.microsoft.com/office/drawing/2014/main" id="{20AD3BCC-D62A-7792-E128-4F4B0A29C3A9}"/>
                </a:ext>
              </a:extLst>
            </p:cNvPr>
            <p:cNvSpPr/>
            <p:nvPr/>
          </p:nvSpPr>
          <p:spPr>
            <a:xfrm>
              <a:off x="-1629914" y="4231854"/>
              <a:ext cx="854145" cy="268149"/>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14</a:t>
              </a:r>
              <a:endParaRPr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AAB5B9E-0C8A-A66A-99F8-68527AE2BD35}"/>
                </a:ext>
              </a:extLst>
            </p:cNvPr>
            <p:cNvSpPr txBox="1"/>
            <p:nvPr/>
          </p:nvSpPr>
          <p:spPr>
            <a:xfrm>
              <a:off x="-775769" y="4231854"/>
              <a:ext cx="6607348"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治療を行いながら仕事をするため必要な支援／条件（複数回答：</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つまで）</a:t>
              </a:r>
            </a:p>
          </p:txBody>
        </p:sp>
      </p:grpSp>
      <p:sp>
        <p:nvSpPr>
          <p:cNvPr id="2" name="object 23">
            <a:extLst>
              <a:ext uri="{FF2B5EF4-FFF2-40B4-BE49-F238E27FC236}">
                <a16:creationId xmlns:a16="http://schemas.microsoft.com/office/drawing/2014/main" id="{48071ECE-BDD6-80CF-20A9-847E7ABAB397}"/>
              </a:ext>
            </a:extLst>
          </p:cNvPr>
          <p:cNvSpPr txBox="1"/>
          <p:nvPr/>
        </p:nvSpPr>
        <p:spPr>
          <a:xfrm>
            <a:off x="226246" y="2050526"/>
            <a:ext cx="4193463" cy="3270126"/>
          </a:xfrm>
          <a:prstGeom prst="rect">
            <a:avLst/>
          </a:prstGeom>
        </p:spPr>
        <p:txBody>
          <a:bodyPr vert="horz" wrap="square" lIns="0" tIns="12700" rIns="0" bIns="0" rtlCol="0">
            <a:spAutoFit/>
          </a:bodyPr>
          <a:lstStyle/>
          <a:p>
            <a:pPr marL="12700">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「職場の風土や雰囲気は治療と仕事の両立に向け、非常に重要となります」</a:t>
            </a:r>
            <a:endParaRPr lang="en-US" altLang="ja-JP"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nSpc>
                <a:spcPct val="150000"/>
              </a:lnSpc>
              <a:spcBef>
                <a:spcPts val="100"/>
              </a:spcBef>
            </a:pP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nSpc>
                <a:spcPct val="150000"/>
              </a:lnSpc>
              <a:spcBef>
                <a:spcPts val="100"/>
              </a:spcBef>
            </a:pP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お互い様の気持ちをもって理解・協力が進められるよう、正しい知識と自分事と</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してとらえる意識</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を持ってもらう働きかけが重要です。」</a:t>
            </a:r>
            <a:endParaRPr lang="ja-JP" altLang="en-US"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Tree>
    <p:extLst>
      <p:ext uri="{BB962C8B-B14F-4D97-AF65-F5344CB8AC3E}">
        <p14:creationId xmlns:p14="http://schemas.microsoft.com/office/powerpoint/2010/main" val="167775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3">
            <a:extLst>
              <a:ext uri="{FF2B5EF4-FFF2-40B4-BE49-F238E27FC236}">
                <a16:creationId xmlns:a16="http://schemas.microsoft.com/office/drawing/2014/main" id="{851AEF68-FB87-E7B3-35B8-44BB53400E94}"/>
              </a:ext>
            </a:extLst>
          </p:cNvPr>
          <p:cNvSpPr txBox="1"/>
          <p:nvPr/>
        </p:nvSpPr>
        <p:spPr>
          <a:xfrm>
            <a:off x="1519677" y="1485834"/>
            <a:ext cx="8943682"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「コラム①：</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柔軟な働き方が可能な制度を通じて治療と仕事の両立を実現！」</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3" name="テキスト ボックス 2">
            <a:extLst>
              <a:ext uri="{FF2B5EF4-FFF2-40B4-BE49-F238E27FC236}">
                <a16:creationId xmlns:a16="http://schemas.microsoft.com/office/drawing/2014/main" id="{71F60DD6-D1B4-29EE-796D-4B82190FAEB8}"/>
              </a:ext>
            </a:extLst>
          </p:cNvPr>
          <p:cNvSpPr txBox="1"/>
          <p:nvPr/>
        </p:nvSpPr>
        <p:spPr>
          <a:xfrm>
            <a:off x="764275" y="2112493"/>
            <a:ext cx="10536071" cy="2862322"/>
          </a:xfrm>
          <a:prstGeom prst="rect">
            <a:avLst/>
          </a:prstGeom>
          <a:solidFill>
            <a:schemeClr val="accent6">
              <a:lumMod val="20000"/>
              <a:lumOff val="80000"/>
            </a:schemeClr>
          </a:solidFill>
        </p:spPr>
        <p:txBody>
          <a:bodyPr wrap="square">
            <a:spAutoFit/>
          </a:bodyPr>
          <a:lstStyle/>
          <a:p>
            <a:pPr>
              <a:lnSpc>
                <a:spcPct val="150000"/>
              </a:lnSpc>
            </a:pPr>
            <a:r>
              <a:rPr lang="ja-JP" altLang="en-US" sz="1500" dirty="0">
                <a:latin typeface="メイリオ" panose="020B0604030504040204" pitchFamily="50" charset="-128"/>
                <a:ea typeface="メイリオ" panose="020B0604030504040204" pitchFamily="50" charset="-128"/>
              </a:rPr>
              <a:t>　当社で勤務する</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さんは、入院・治療に伴い、</a:t>
            </a:r>
            <a:r>
              <a:rPr lang="en-US" altLang="ja-JP" sz="1500" dirty="0">
                <a:latin typeface="メイリオ" panose="020B0604030504040204" pitchFamily="50" charset="-128"/>
                <a:ea typeface="メイリオ" panose="020B0604030504040204" pitchFamily="50" charset="-128"/>
              </a:rPr>
              <a:t>1</a:t>
            </a:r>
            <a:r>
              <a:rPr lang="ja-JP" altLang="en-US" sz="1500" dirty="0">
                <a:latin typeface="メイリオ" panose="020B0604030504040204" pitchFamily="50" charset="-128"/>
                <a:ea typeface="メイリオ" panose="020B0604030504040204" pitchFamily="50" charset="-128"/>
              </a:rPr>
              <a:t>年間の休職を余儀なくされました。</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さんが休職する前</a:t>
            </a:r>
            <a:r>
              <a:rPr lang="ja-JP" altLang="en-US" sz="1500" dirty="0" smtClean="0">
                <a:latin typeface="メイリオ" panose="020B0604030504040204" pitchFamily="50" charset="-128"/>
                <a:ea typeface="メイリオ" panose="020B0604030504040204" pitchFamily="50" charset="-128"/>
              </a:rPr>
              <a:t>は無かったのです</a:t>
            </a:r>
            <a:r>
              <a:rPr lang="ja-JP" altLang="en-US" sz="1500" dirty="0">
                <a:latin typeface="メイリオ" panose="020B0604030504040204" pitchFamily="50" charset="-128"/>
                <a:ea typeface="メイリオ" panose="020B0604030504040204" pitchFamily="50" charset="-128"/>
              </a:rPr>
              <a:t>が、治療と仕事の両立のために利用できる制度の整備が進んだとともに、復職の時期がコロナ禍の時期とも重なり、在宅勤務制度が整えられ、柔軟な働き方ができるようになっていました。そのため、</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さんは復職後</a:t>
            </a:r>
            <a:r>
              <a:rPr lang="en-US" altLang="ja-JP" sz="1500" dirty="0">
                <a:latin typeface="メイリオ" panose="020B0604030504040204" pitchFamily="50" charset="-128"/>
                <a:ea typeface="メイリオ" panose="020B0604030504040204" pitchFamily="50" charset="-128"/>
              </a:rPr>
              <a:t>1</a:t>
            </a:r>
            <a:r>
              <a:rPr lang="ja-JP" altLang="en-US" sz="1500" dirty="0">
                <a:latin typeface="メイリオ" panose="020B0604030504040204" pitchFamily="50" charset="-128"/>
                <a:ea typeface="メイリオ" panose="020B0604030504040204" pitchFamily="50" charset="-128"/>
              </a:rPr>
              <a:t>年間は短時間勤務をし、現在はフレックスタイム制度・在宅勤務制度を利用して働いています。</a:t>
            </a:r>
          </a:p>
          <a:p>
            <a:pPr>
              <a:lnSpc>
                <a:spcPct val="150000"/>
              </a:lnSpc>
            </a:pPr>
            <a:r>
              <a:rPr lang="ja-JP" altLang="en-US" sz="1500" dirty="0">
                <a:latin typeface="メイリオ" panose="020B0604030504040204" pitchFamily="50" charset="-128"/>
                <a:ea typeface="メイリオ" panose="020B0604030504040204" pitchFamily="50" charset="-128"/>
              </a:rPr>
              <a:t>　</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さんは午前中は主に人事の仕事、午後は休職前の業務に取り組んでいます。以前は客先常駐でのシステム運用を担当していた</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さんは顧客からの信頼も非常に厚く、復帰したことを知った顧客から</a:t>
            </a:r>
            <a:r>
              <a:rPr lang="en-US" altLang="ja-JP" sz="1500" dirty="0">
                <a:latin typeface="メイリオ" panose="020B0604030504040204" pitchFamily="50" charset="-128"/>
                <a:ea typeface="メイリオ" panose="020B0604030504040204" pitchFamily="50" charset="-128"/>
              </a:rPr>
              <a:t>A</a:t>
            </a:r>
            <a:r>
              <a:rPr lang="ja-JP" altLang="en-US" sz="1500" dirty="0">
                <a:latin typeface="メイリオ" panose="020B0604030504040204" pitchFamily="50" charset="-128"/>
                <a:ea typeface="メイリオ" panose="020B0604030504040204" pitchFamily="50" charset="-128"/>
              </a:rPr>
              <a:t>さんに再度仕事を任せたいとのお話をいただきました。現場において顧客に対し、しっかりと事情を説明した上で、再度休職前の現場の仕事を担当してもらうことにしました。</a:t>
            </a:r>
          </a:p>
        </p:txBody>
      </p:sp>
      <p:pic>
        <p:nvPicPr>
          <p:cNvPr id="2" name="図 1">
            <a:extLst>
              <a:ext uri="{FF2B5EF4-FFF2-40B4-BE49-F238E27FC236}">
                <a16:creationId xmlns:a16="http://schemas.microsoft.com/office/drawing/2014/main" id="{878C891E-B200-046A-DFF5-7895D3F7CE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94" b="99684" l="1848" r="88915">
                        <a14:foregroundMark x1="58199" y1="26266" x2="58199" y2="26266"/>
                        <a14:foregroundMark x1="56582" y1="25633" x2="56582" y2="25633"/>
                        <a14:foregroundMark x1="56582" y1="25633" x2="56582" y2="25633"/>
                        <a14:foregroundMark x1="57506" y1="25633" x2="59122" y2="56646"/>
                        <a14:foregroundMark x1="59584" y1="19304" x2="12471" y2="18671"/>
                        <a14:foregroundMark x1="12471" y1="18671" x2="12009" y2="57911"/>
                        <a14:foregroundMark x1="12009" y1="57911" x2="39723" y2="64873"/>
                        <a14:foregroundMark x1="39723" y1="64873" x2="6467" y2="65823"/>
                        <a14:foregroundMark x1="33949" y1="67405" x2="59584" y2="64557"/>
                        <a14:foregroundMark x1="59584" y1="64557" x2="59584" y2="64557"/>
                        <a14:foregroundMark x1="64896" y1="44304" x2="81986" y2="65823"/>
                        <a14:foregroundMark x1="81986" y1="65823" x2="82217" y2="74684"/>
                        <a14:foregroundMark x1="65127" y1="53797" x2="53118" y2="87025"/>
                        <a14:foregroundMark x1="53118" y1="87025" x2="43418" y2="74684"/>
                        <a14:foregroundMark x1="46882" y1="79430" x2="19630" y2="78797"/>
                        <a14:foregroundMark x1="25173" y1="84177" x2="48268" y2="88291"/>
                        <a14:foregroundMark x1="48268" y1="88291" x2="1848" y2="92405"/>
                        <a14:foregroundMark x1="24711" y1="85443" x2="46651" y2="75000"/>
                        <a14:foregroundMark x1="46651" y1="75000" x2="22171" y2="76899"/>
                        <a14:foregroundMark x1="22633" y1="62658" x2="8083" y2="24684"/>
                        <a14:foregroundMark x1="8083" y1="24684" x2="40416" y2="20886"/>
                        <a14:foregroundMark x1="40416" y1="20886" x2="11316" y2="20253"/>
                        <a14:foregroundMark x1="13395" y1="16772" x2="38568" y2="18671"/>
                        <a14:foregroundMark x1="38568" y1="18671" x2="15704" y2="13924"/>
                        <a14:foregroundMark x1="33487" y1="16772" x2="58430" y2="19937"/>
                        <a14:foregroundMark x1="58430" y1="19937" x2="32564" y2="15190"/>
                        <a14:foregroundMark x1="32564" y1="15190" x2="57737" y2="14557"/>
                        <a14:foregroundMark x1="57737" y1="14557" x2="57737" y2="14557"/>
                        <a14:foregroundMark x1="57737" y1="26266" x2="57737" y2="41139"/>
                        <a14:foregroundMark x1="42956" y1="13291" x2="43880" y2="18038"/>
                        <a14:foregroundMark x1="33025" y1="22152" x2="24018" y2="12025"/>
                        <a14:foregroundMark x1="17783" y1="21519" x2="11778" y2="37025"/>
                        <a14:foregroundMark x1="8776" y1="32911" x2="10855" y2="58544"/>
                        <a14:foregroundMark x1="8776" y1="21519" x2="12702" y2="63608"/>
                        <a14:foregroundMark x1="12702" y1="63608" x2="12702" y2="62658"/>
                        <a14:foregroundMark x1="8314" y1="16139" x2="32102" y2="13608"/>
                        <a14:foregroundMark x1="32102" y1="13608" x2="57506" y2="21519"/>
                        <a14:foregroundMark x1="51270" y1="80063" x2="76443" y2="75316"/>
                        <a14:foregroundMark x1="76443" y1="75316" x2="82679" y2="90823"/>
                        <a14:foregroundMark x1="81755" y1="92405" x2="51732" y2="93671"/>
                        <a14:foregroundMark x1="56582" y1="96203" x2="42956" y2="85443"/>
                        <a14:foregroundMark x1="36952" y1="92405" x2="52656" y2="91772"/>
                        <a14:foregroundMark x1="39492" y1="82278" x2="48268" y2="79430"/>
                        <a14:foregroundMark x1="35566" y1="78797" x2="56120" y2="77532"/>
                        <a14:foregroundMark x1="53811" y1="86392" x2="79215" y2="87975"/>
                        <a14:foregroundMark x1="79215" y1="87975" x2="85219" y2="99684"/>
                        <a14:foregroundMark x1="79215" y1="71519" x2="62587" y2="43987"/>
                        <a14:foregroundMark x1="62587" y1="43987" x2="60508" y2="49684"/>
                        <a14:foregroundMark x1="63048" y1="49051" x2="81755" y2="60759"/>
                        <a14:foregroundMark x1="78291" y1="47785" x2="62125" y2="45570"/>
                        <a14:foregroundMark x1="38337" y1="72152" x2="26559" y2="69937"/>
                        <a14:foregroundMark x1="9238" y1="55696" x2="9469" y2="43038"/>
                        <a14:foregroundMark x1="11778" y1="57911" x2="11778" y2="56013"/>
                        <a14:foregroundMark x1="52194" y1="64557" x2="60046" y2="64557"/>
                        <a14:foregroundMark x1="65589" y1="43038" x2="80370" y2="55696"/>
                        <a14:foregroundMark x1="74827" y1="47152" x2="74827" y2="47152"/>
                        <a14:foregroundMark x1="71824" y1="44937" x2="71824" y2="44937"/>
                        <a14:foregroundMark x1="69515" y1="41139" x2="69515" y2="41139"/>
                        <a14:foregroundMark x1="66513" y1="39557" x2="66513" y2="39557"/>
                        <a14:foregroundMark x1="66051" y1="41139" x2="66051" y2="41139"/>
                        <a14:foregroundMark x1="68360" y1="42405" x2="70439" y2="43671"/>
                        <a14:foregroundMark x1="71363" y1="43671" x2="71363" y2="43671"/>
                        <a14:foregroundMark x1="72517" y1="42405" x2="72517" y2="42405"/>
                        <a14:foregroundMark x1="72517" y1="42405" x2="72517" y2="42405"/>
                        <a14:foregroundMark x1="72286" y1="42405" x2="72286" y2="42405"/>
                        <a14:foregroundMark x1="69515" y1="38924" x2="69515" y2="38924"/>
                        <a14:foregroundMark x1="69053" y1="40506" x2="69053" y2="40506"/>
                        <a14:foregroundMark x1="69053" y1="40506" x2="69053" y2="40506"/>
                        <a14:foregroundMark x1="72286" y1="41139" x2="72286" y2="41139"/>
                        <a14:foregroundMark x1="72286" y1="41139" x2="72286" y2="41139"/>
                        <a14:foregroundMark x1="72286" y1="41139" x2="72286" y2="41139"/>
                        <a14:foregroundMark x1="75982" y1="41139" x2="75982" y2="41139"/>
                        <a14:foregroundMark x1="72979" y1="41139" x2="72979" y2="41139"/>
                        <a14:foregroundMark x1="70439" y1="41139" x2="70439" y2="41139"/>
                        <a14:foregroundMark x1="69053" y1="40190" x2="75982" y2="40506"/>
                        <a14:foregroundMark x1="78753" y1="45886" x2="80831" y2="54430"/>
                        <a14:foregroundMark x1="75289" y1="40190" x2="81293" y2="51899"/>
                        <a14:foregroundMark x1="8314" y1="19937" x2="13164" y2="18038"/>
                        <a14:foregroundMark x1="8314" y1="27215" x2="10393" y2="19937"/>
                        <a14:foregroundMark x1="48268" y1="14557" x2="60046" y2="16456"/>
                        <a14:foregroundMark x1="84296" y1="62975" x2="80370" y2="63924"/>
                        <a14:foregroundMark x1="82217" y1="65190" x2="82217" y2="62975"/>
                        <a14:foregroundMark x1="77367" y1="48418" x2="60046" y2="46203"/>
                        <a14:foregroundMark x1="82679" y1="67722" x2="82679" y2="75949"/>
                        <a14:foregroundMark x1="65127" y1="92089" x2="65127" y2="99051"/>
                        <a14:foregroundMark x1="50115" y1="83544" x2="41339" y2="84177"/>
                        <a14:foregroundMark x1="48730" y1="81962" x2="54734" y2="80063"/>
                        <a14:foregroundMark x1="62125" y1="59177" x2="32102" y2="69304"/>
                        <a14:foregroundMark x1="32102" y1="69304" x2="20785" y2="68354"/>
                        <a14:foregroundMark x1="33949" y1="57595" x2="31409" y2="50949"/>
                        <a14:foregroundMark x1="61663" y1="45570" x2="63972" y2="38924"/>
                        <a14:foregroundMark x1="87298" y1="89557" x2="83834" y2="97468"/>
                        <a14:foregroundMark x1="84758" y1="90190" x2="84758" y2="92089"/>
                        <a14:foregroundMark x1="9238" y1="58228" x2="9238" y2="58228"/>
                        <a14:foregroundMark x1="11778" y1="58228" x2="11778" y2="58228"/>
                        <a14:foregroundMark x1="50808" y1="15823" x2="57737" y2="15823"/>
                      </a14:backgroundRemoval>
                    </a14:imgEffect>
                  </a14:imgLayer>
                </a14:imgProps>
              </a:ext>
            </a:extLst>
          </a:blip>
          <a:stretch>
            <a:fillRect/>
          </a:stretch>
        </p:blipFill>
        <p:spPr>
          <a:xfrm>
            <a:off x="9554561" y="4917402"/>
            <a:ext cx="2062163" cy="1504950"/>
          </a:xfrm>
          <a:prstGeom prst="rect">
            <a:avLst/>
          </a:prstGeom>
        </p:spPr>
      </p:pic>
      <p:sp>
        <p:nvSpPr>
          <p:cNvPr id="4" name="テキスト ボックス 3">
            <a:extLst>
              <a:ext uri="{FF2B5EF4-FFF2-40B4-BE49-F238E27FC236}">
                <a16:creationId xmlns:a16="http://schemas.microsoft.com/office/drawing/2014/main" id="{5B142FCD-A0DC-8624-5168-85102EC53E49}"/>
              </a:ext>
            </a:extLst>
          </p:cNvPr>
          <p:cNvSpPr txBox="1"/>
          <p:nvPr/>
        </p:nvSpPr>
        <p:spPr>
          <a:xfrm>
            <a:off x="764275" y="4941665"/>
            <a:ext cx="8297838" cy="1097929"/>
          </a:xfrm>
          <a:prstGeom prst="rect">
            <a:avLst/>
          </a:prstGeom>
          <a:solidFill>
            <a:schemeClr val="accent6">
              <a:lumMod val="20000"/>
              <a:lumOff val="80000"/>
            </a:schemeClr>
          </a:solidFill>
        </p:spPr>
        <p:txBody>
          <a:bodyPr wrap="square">
            <a:spAutoFit/>
          </a:bodyPr>
          <a:lstStyle/>
          <a:p>
            <a:pPr>
              <a:lnSpc>
                <a:spcPct val="150000"/>
              </a:lnSpc>
            </a:pPr>
            <a:r>
              <a:rPr lang="ja-JP" altLang="en-US" sz="1500" dirty="0">
                <a:latin typeface="メイリオ" panose="020B0604030504040204" pitchFamily="50" charset="-128"/>
                <a:ea typeface="メイリオ" panose="020B0604030504040204" pitchFamily="50" charset="-128"/>
              </a:rPr>
              <a:t>　従業員にとって柔軟な働き方に関する制度は、働き続けることができるというメリットになると思いますが、企業にとってもリピートの依頼があるような優秀な従業員を確保し続けることができ、大きなメリットになっていると感じています。</a:t>
            </a:r>
          </a:p>
        </p:txBody>
      </p:sp>
    </p:spTree>
    <p:extLst>
      <p:ext uri="{BB962C8B-B14F-4D97-AF65-F5344CB8AC3E}">
        <p14:creationId xmlns:p14="http://schemas.microsoft.com/office/powerpoint/2010/main" val="427389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a16="http://schemas.microsoft.com/office/drawing/2014/main" id="{D134E6C7-C920-E6C0-3A56-3A3814B4A2CE}"/>
              </a:ext>
            </a:extLst>
          </p:cNvPr>
          <p:cNvSpPr txBox="1">
            <a:spLocks/>
          </p:cNvSpPr>
          <p:nvPr/>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Ⅱ</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実践</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6" name="object 23">
            <a:extLst>
              <a:ext uri="{FF2B5EF4-FFF2-40B4-BE49-F238E27FC236}">
                <a16:creationId xmlns:a16="http://schemas.microsoft.com/office/drawing/2014/main" id="{851AEF68-FB87-E7B3-35B8-44BB53400E94}"/>
              </a:ext>
            </a:extLst>
          </p:cNvPr>
          <p:cNvSpPr txBox="1"/>
          <p:nvPr/>
        </p:nvSpPr>
        <p:spPr>
          <a:xfrm>
            <a:off x="1893246" y="1234700"/>
            <a:ext cx="8405515"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「コラム②</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企業にとっての「両立支援コーディネーター」の存在意義」</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3" name="テキスト ボックス 2">
            <a:extLst>
              <a:ext uri="{FF2B5EF4-FFF2-40B4-BE49-F238E27FC236}">
                <a16:creationId xmlns:a16="http://schemas.microsoft.com/office/drawing/2014/main" id="{71F60DD6-D1B4-29EE-796D-4B82190FAEB8}"/>
              </a:ext>
            </a:extLst>
          </p:cNvPr>
          <p:cNvSpPr txBox="1"/>
          <p:nvPr/>
        </p:nvSpPr>
        <p:spPr>
          <a:xfrm>
            <a:off x="818866" y="1651045"/>
            <a:ext cx="10549719" cy="3179717"/>
          </a:xfrm>
          <a:prstGeom prst="rect">
            <a:avLst/>
          </a:prstGeom>
          <a:solidFill>
            <a:schemeClr val="accent6">
              <a:lumMod val="20000"/>
              <a:lumOff val="80000"/>
            </a:schemeClr>
          </a:solidFill>
        </p:spPr>
        <p:txBody>
          <a:bodyPr wrap="square">
            <a:spAutoFit/>
          </a:bodyPr>
          <a:lstStyle/>
          <a:p>
            <a:pPr>
              <a:lnSpc>
                <a:spcPct val="150000"/>
              </a:lnSpc>
            </a:pPr>
            <a:r>
              <a:rPr lang="ja-JP" altLang="en-US" sz="1500" dirty="0">
                <a:latin typeface="メイリオ" panose="020B0604030504040204" pitchFamily="50" charset="-128"/>
                <a:ea typeface="メイリオ" panose="020B0604030504040204" pitchFamily="50" charset="-128"/>
              </a:rPr>
              <a:t>　当社（ドラッグストア事業）では、従業員からがんに罹患した旨の相談があった際には、まずは、かかりつけの病院に両立支援コーディネーターが在籍しているかを確認するように伝えています。病院内に在籍している場合には、がんに罹患した従業員を中心に、当社人事部や産業医、そして、主治医及び両立支援コーディネーターが連携して、両立支援に向けた情報を共有しています。</a:t>
            </a:r>
          </a:p>
          <a:p>
            <a:pPr>
              <a:lnSpc>
                <a:spcPct val="150000"/>
              </a:lnSpc>
            </a:pPr>
            <a:r>
              <a:rPr lang="ja-JP" altLang="en-US" sz="1500" dirty="0">
                <a:latin typeface="メイリオ" panose="020B0604030504040204" pitchFamily="50" charset="-128"/>
                <a:ea typeface="メイリオ" panose="020B0604030504040204" pitchFamily="50" charset="-128"/>
              </a:rPr>
              <a:t>　両立支援コーディネーターとの面談では、従業員が職場では遠慮して話しづらい心の内も話せて安心感を得ているようです。また、両立支援コーディネーターが、従業員本人の職場への要望をまずは全て聞き取ってくれた上で、どんな配慮を職場にお願い出来るのかを相談しながら「主治医意見書」の作成に向けた支援を頂いているようです。結果として、私たちは現実に即した形での「主治医意見書」を頂くことができ、治療経過を把握しながら従業員への配慮提供も可能になり、従業員、職場双方に大変助かっています。</a:t>
            </a:r>
          </a:p>
        </p:txBody>
      </p:sp>
      <p:pic>
        <p:nvPicPr>
          <p:cNvPr id="4" name="図 3">
            <a:extLst>
              <a:ext uri="{FF2B5EF4-FFF2-40B4-BE49-F238E27FC236}">
                <a16:creationId xmlns:a16="http://schemas.microsoft.com/office/drawing/2014/main" id="{8E0BCE69-3672-0BAE-4A2E-34672FC0D1C8}"/>
              </a:ext>
            </a:extLst>
          </p:cNvPr>
          <p:cNvPicPr>
            <a:picLocks noChangeAspect="1"/>
          </p:cNvPicPr>
          <p:nvPr/>
        </p:nvPicPr>
        <p:blipFill>
          <a:blip r:embed="rId3"/>
          <a:stretch>
            <a:fillRect/>
          </a:stretch>
        </p:blipFill>
        <p:spPr>
          <a:xfrm>
            <a:off x="9766901" y="4908334"/>
            <a:ext cx="1566411" cy="1566411"/>
          </a:xfrm>
          <a:prstGeom prst="rect">
            <a:avLst/>
          </a:prstGeom>
        </p:spPr>
      </p:pic>
      <p:sp>
        <p:nvSpPr>
          <p:cNvPr id="5" name="テキスト ボックス 4">
            <a:extLst>
              <a:ext uri="{FF2B5EF4-FFF2-40B4-BE49-F238E27FC236}">
                <a16:creationId xmlns:a16="http://schemas.microsoft.com/office/drawing/2014/main" id="{3B3DED9C-FD84-9219-AEEE-D1A276AAD232}"/>
              </a:ext>
            </a:extLst>
          </p:cNvPr>
          <p:cNvSpPr txBox="1"/>
          <p:nvPr/>
        </p:nvSpPr>
        <p:spPr>
          <a:xfrm>
            <a:off x="818866" y="4779387"/>
            <a:ext cx="8884692" cy="1794722"/>
          </a:xfrm>
          <a:prstGeom prst="rect">
            <a:avLst/>
          </a:prstGeom>
          <a:solidFill>
            <a:schemeClr val="accent6">
              <a:lumMod val="20000"/>
              <a:lumOff val="80000"/>
            </a:schemeClr>
          </a:solidFill>
        </p:spPr>
        <p:txBody>
          <a:bodyPr wrap="square">
            <a:spAutoFit/>
          </a:bodyPr>
          <a:lstStyle/>
          <a:p>
            <a:pPr>
              <a:lnSpc>
                <a:spcPct val="150000"/>
              </a:lnSpc>
            </a:pPr>
            <a:r>
              <a:rPr lang="ja-JP" altLang="en-US" sz="1500" dirty="0">
                <a:latin typeface="メイリオ" panose="020B0604030504040204" pitchFamily="50" charset="-128"/>
                <a:ea typeface="メイリオ" panose="020B0604030504040204" pitchFamily="50" charset="-128"/>
              </a:rPr>
              <a:t>　これまでに、がんに罹患した従業員の中には、重い荷物の運搬が難しかったり、接客業務中心の職場で脱毛による容姿の変化を気にしたりする従業員もいました。また、雇用形態問わず、短時間勤務への変更や品出し業務からレジ打ち業務への変更をするケースもありましたが、いずれのケースも、両立支援コーディネーターを介して従業員本人も知識を得て、治療と仕事の両立支援に対して前向きに取り組めているようでした。</a:t>
            </a:r>
          </a:p>
        </p:txBody>
      </p:sp>
    </p:spTree>
    <p:extLst>
      <p:ext uri="{BB962C8B-B14F-4D97-AF65-F5344CB8AC3E}">
        <p14:creationId xmlns:p14="http://schemas.microsoft.com/office/powerpoint/2010/main" val="3866073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61B55CF-6CE7-E00F-1B1C-85F911427908}"/>
              </a:ext>
            </a:extLst>
          </p:cNvPr>
          <p:cNvPicPr>
            <a:picLocks noChangeAspect="1"/>
          </p:cNvPicPr>
          <p:nvPr/>
        </p:nvPicPr>
        <p:blipFill rotWithShape="1">
          <a:blip r:embed="rId3"/>
          <a:srcRect t="5657"/>
          <a:stretch/>
        </p:blipFill>
        <p:spPr>
          <a:xfrm>
            <a:off x="1815756" y="2231283"/>
            <a:ext cx="3095291" cy="4213564"/>
          </a:xfrm>
          <a:prstGeom prst="rect">
            <a:avLst/>
          </a:prstGeom>
        </p:spPr>
      </p:pic>
      <p:grpSp>
        <p:nvGrpSpPr>
          <p:cNvPr id="11" name="グループ化 10">
            <a:extLst>
              <a:ext uri="{FF2B5EF4-FFF2-40B4-BE49-F238E27FC236}">
                <a16:creationId xmlns:a16="http://schemas.microsoft.com/office/drawing/2014/main" id="{60289062-9371-651B-19B9-61B5945C0F5E}"/>
              </a:ext>
            </a:extLst>
          </p:cNvPr>
          <p:cNvGrpSpPr/>
          <p:nvPr/>
        </p:nvGrpSpPr>
        <p:grpSpPr>
          <a:xfrm>
            <a:off x="1119883" y="1798939"/>
            <a:ext cx="4281095" cy="319719"/>
            <a:chOff x="1083091" y="3941487"/>
            <a:chExt cx="4281095" cy="319719"/>
          </a:xfrm>
        </p:grpSpPr>
        <p:sp>
          <p:nvSpPr>
            <p:cNvPr id="12" name="object 28">
              <a:extLst>
                <a:ext uri="{FF2B5EF4-FFF2-40B4-BE49-F238E27FC236}">
                  <a16:creationId xmlns:a16="http://schemas.microsoft.com/office/drawing/2014/main" id="{85E436B7-FC07-2751-2604-B4C25563860D}"/>
                </a:ext>
              </a:extLst>
            </p:cNvPr>
            <p:cNvSpPr/>
            <p:nvPr/>
          </p:nvSpPr>
          <p:spPr>
            <a:xfrm>
              <a:off x="1083091" y="3941487"/>
              <a:ext cx="895081" cy="299171"/>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12</a:t>
              </a:r>
              <a:endParaRPr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A94C5DB-FCB3-AA92-5648-851957D5624D}"/>
                </a:ext>
              </a:extLst>
            </p:cNvPr>
            <p:cNvSpPr txBox="1"/>
            <p:nvPr/>
          </p:nvSpPr>
          <p:spPr>
            <a:xfrm>
              <a:off x="1967898" y="3953429"/>
              <a:ext cx="3396288"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勤務情報を主治医に提供する際の様式例</a:t>
              </a:r>
            </a:p>
          </p:txBody>
        </p:sp>
      </p:grpSp>
      <p:sp>
        <p:nvSpPr>
          <p:cNvPr id="15" name="object 28">
            <a:extLst>
              <a:ext uri="{FF2B5EF4-FFF2-40B4-BE49-F238E27FC236}">
                <a16:creationId xmlns:a16="http://schemas.microsoft.com/office/drawing/2014/main" id="{A5387899-15EF-E069-9AFB-7409DB8FC62E}"/>
              </a:ext>
            </a:extLst>
          </p:cNvPr>
          <p:cNvSpPr/>
          <p:nvPr/>
        </p:nvSpPr>
        <p:spPr>
          <a:xfrm>
            <a:off x="6285785" y="1809199"/>
            <a:ext cx="781181" cy="298974"/>
          </a:xfrm>
          <a:custGeom>
            <a:avLst/>
            <a:gdLst/>
            <a:ahLst/>
            <a:cxnLst/>
            <a:rect l="l" t="t" r="r" b="b"/>
            <a:pathLst>
              <a:path w="445135" h="243204">
                <a:moveTo>
                  <a:pt x="372922" y="0"/>
                </a:moveTo>
                <a:lnTo>
                  <a:pt x="71996" y="0"/>
                </a:lnTo>
                <a:lnTo>
                  <a:pt x="44041" y="5680"/>
                </a:lnTo>
                <a:lnTo>
                  <a:pt x="21148" y="21148"/>
                </a:lnTo>
                <a:lnTo>
                  <a:pt x="5680" y="44041"/>
                </a:lnTo>
                <a:lnTo>
                  <a:pt x="0" y="71996"/>
                </a:lnTo>
                <a:lnTo>
                  <a:pt x="0" y="171081"/>
                </a:lnTo>
                <a:lnTo>
                  <a:pt x="5680" y="199036"/>
                </a:lnTo>
                <a:lnTo>
                  <a:pt x="21148" y="221929"/>
                </a:lnTo>
                <a:lnTo>
                  <a:pt x="44041" y="237397"/>
                </a:lnTo>
                <a:lnTo>
                  <a:pt x="71996" y="243078"/>
                </a:lnTo>
                <a:lnTo>
                  <a:pt x="372922" y="243078"/>
                </a:lnTo>
                <a:lnTo>
                  <a:pt x="400877" y="237397"/>
                </a:lnTo>
                <a:lnTo>
                  <a:pt x="423770" y="221929"/>
                </a:lnTo>
                <a:lnTo>
                  <a:pt x="439238" y="199036"/>
                </a:lnTo>
                <a:lnTo>
                  <a:pt x="444919" y="171081"/>
                </a:lnTo>
                <a:lnTo>
                  <a:pt x="444919" y="71996"/>
                </a:lnTo>
                <a:lnTo>
                  <a:pt x="439238" y="44041"/>
                </a:lnTo>
                <a:lnTo>
                  <a:pt x="423770" y="21148"/>
                </a:lnTo>
                <a:lnTo>
                  <a:pt x="400877" y="5680"/>
                </a:lnTo>
                <a:lnTo>
                  <a:pt x="372922" y="0"/>
                </a:lnTo>
                <a:close/>
              </a:path>
            </a:pathLst>
          </a:custGeom>
          <a:solidFill>
            <a:srgbClr val="D6E6A6"/>
          </a:solidFill>
        </p:spPr>
        <p:txBody>
          <a:bodyPr wrap="square" lIns="0" tIns="0" rIns="0" bIns="0" rtlCol="0" anchor="ctr"/>
          <a:lstStyle/>
          <a:p>
            <a:pPr algn="ctr"/>
            <a:r>
              <a:rPr lang="ja-JP" altLang="en-US" sz="1400" dirty="0">
                <a:latin typeface="メイリオ" panose="020B0604030504040204" pitchFamily="50" charset="-128"/>
                <a:ea typeface="メイリオ" panose="020B0604030504040204" pitchFamily="50" charset="-128"/>
              </a:rPr>
              <a:t>図表</a:t>
            </a:r>
            <a:r>
              <a:rPr lang="en-US" altLang="ja-JP" sz="1400" dirty="0">
                <a:latin typeface="メイリオ" panose="020B0604030504040204" pitchFamily="50" charset="-128"/>
                <a:ea typeface="メイリオ" panose="020B0604030504040204" pitchFamily="50" charset="-128"/>
              </a:rPr>
              <a:t>13</a:t>
            </a:r>
            <a:endParaRPr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13643C0-5D75-A994-5725-583BA7D845EA}"/>
              </a:ext>
            </a:extLst>
          </p:cNvPr>
          <p:cNvSpPr txBox="1"/>
          <p:nvPr/>
        </p:nvSpPr>
        <p:spPr>
          <a:xfrm>
            <a:off x="7066966" y="1708063"/>
            <a:ext cx="4674397" cy="52322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治療の状況や就業継続の可否等について主治医の意見を求める際の様式例（診断書と兼用）</a:t>
            </a:r>
          </a:p>
        </p:txBody>
      </p:sp>
      <p:pic>
        <p:nvPicPr>
          <p:cNvPr id="17" name="図 16">
            <a:extLst>
              <a:ext uri="{FF2B5EF4-FFF2-40B4-BE49-F238E27FC236}">
                <a16:creationId xmlns:a16="http://schemas.microsoft.com/office/drawing/2014/main" id="{ADED31E3-F902-4278-AB4F-03940AEC1B1D}"/>
              </a:ext>
            </a:extLst>
          </p:cNvPr>
          <p:cNvPicPr>
            <a:picLocks noChangeAspect="1"/>
          </p:cNvPicPr>
          <p:nvPr/>
        </p:nvPicPr>
        <p:blipFill rotWithShape="1">
          <a:blip r:embed="rId4"/>
          <a:srcRect t="7795"/>
          <a:stretch/>
        </p:blipFill>
        <p:spPr>
          <a:xfrm>
            <a:off x="7349991" y="2291121"/>
            <a:ext cx="3173870" cy="4187689"/>
          </a:xfrm>
          <a:prstGeom prst="rect">
            <a:avLst/>
          </a:prstGeom>
        </p:spPr>
      </p:pic>
      <p:sp>
        <p:nvSpPr>
          <p:cNvPr id="18" name="object 23">
            <a:extLst>
              <a:ext uri="{FF2B5EF4-FFF2-40B4-BE49-F238E27FC236}">
                <a16:creationId xmlns:a16="http://schemas.microsoft.com/office/drawing/2014/main" id="{A9F38BBF-18AF-2EC7-09B3-C8729F39E68F}"/>
              </a:ext>
            </a:extLst>
          </p:cNvPr>
          <p:cNvSpPr txBox="1"/>
          <p:nvPr/>
        </p:nvSpPr>
        <p:spPr>
          <a:xfrm>
            <a:off x="1112659" y="1316686"/>
            <a:ext cx="10014254"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「情報収集の際には、下記の様式を参考に主治医と連携することが望まれます。」</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p:txBody>
      </p:sp>
      <p:sp>
        <p:nvSpPr>
          <p:cNvPr id="5" name="テキスト ボックス 4">
            <a:extLst>
              <a:ext uri="{FF2B5EF4-FFF2-40B4-BE49-F238E27FC236}">
                <a16:creationId xmlns:a16="http://schemas.microsoft.com/office/drawing/2014/main" id="{C1EA51FF-6B30-20AF-014A-CBF87E69B083}"/>
              </a:ext>
            </a:extLst>
          </p:cNvPr>
          <p:cNvSpPr txBox="1"/>
          <p:nvPr/>
        </p:nvSpPr>
        <p:spPr>
          <a:xfrm>
            <a:off x="2356014" y="6403583"/>
            <a:ext cx="7479971"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厚生労働省 「事業場における治療と仕事の両立支援のためのガイドライン」より転載</a:t>
            </a:r>
          </a:p>
        </p:txBody>
      </p:sp>
    </p:spTree>
    <p:extLst>
      <p:ext uri="{BB962C8B-B14F-4D97-AF65-F5344CB8AC3E}">
        <p14:creationId xmlns:p14="http://schemas.microsoft.com/office/powerpoint/2010/main" val="1196504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EBB7BB7-E9CD-BA99-63EC-94EE961D301F}"/>
              </a:ext>
            </a:extLst>
          </p:cNvPr>
          <p:cNvSpPr/>
          <p:nvPr/>
        </p:nvSpPr>
        <p:spPr>
          <a:xfrm>
            <a:off x="1841456" y="2662924"/>
            <a:ext cx="8509088" cy="3575094"/>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20000"/>
                  <a:lumOff val="80000"/>
                </a:schemeClr>
              </a:solidFill>
            </a:endParaRPr>
          </a:p>
        </p:txBody>
      </p:sp>
      <p:sp>
        <p:nvSpPr>
          <p:cNvPr id="6" name="正方形/長方形 5">
            <a:extLst>
              <a:ext uri="{FF2B5EF4-FFF2-40B4-BE49-F238E27FC236}">
                <a16:creationId xmlns:a16="http://schemas.microsoft.com/office/drawing/2014/main" id="{EB676DF8-7A9B-02ED-75CA-64ABC6C5B070}"/>
              </a:ext>
            </a:extLst>
          </p:cNvPr>
          <p:cNvSpPr/>
          <p:nvPr/>
        </p:nvSpPr>
        <p:spPr>
          <a:xfrm>
            <a:off x="4995015" y="2828314"/>
            <a:ext cx="2201970" cy="47209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メイリオ" panose="020B0604030504040204" pitchFamily="50" charset="-128"/>
                <a:ea typeface="メイリオ" panose="020B0604030504040204" pitchFamily="50" charset="-128"/>
              </a:rPr>
              <a:t>- Point -</a:t>
            </a:r>
            <a:endParaRPr kumimoji="1" lang="ja-JP" altLang="en-US" sz="2000" b="1" dirty="0">
              <a:latin typeface="メイリオ" panose="020B0604030504040204" pitchFamily="50" charset="-128"/>
              <a:ea typeface="メイリオ" panose="020B0604030504040204" pitchFamily="50" charset="-128"/>
            </a:endParaRPr>
          </a:p>
        </p:txBody>
      </p:sp>
      <p:sp>
        <p:nvSpPr>
          <p:cNvPr id="2" name="object 23">
            <a:extLst>
              <a:ext uri="{FF2B5EF4-FFF2-40B4-BE49-F238E27FC236}">
                <a16:creationId xmlns:a16="http://schemas.microsoft.com/office/drawing/2014/main" id="{C327CAD2-CBAF-1D6F-C142-66049E831E74}"/>
              </a:ext>
            </a:extLst>
          </p:cNvPr>
          <p:cNvSpPr txBox="1"/>
          <p:nvPr/>
        </p:nvSpPr>
        <p:spPr>
          <a:xfrm>
            <a:off x="1420078" y="1368999"/>
            <a:ext cx="9438420" cy="948978"/>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「従業員の健康情報は、非常に機微な情報であり、個人情報の中でも</a:t>
            </a:r>
            <a:endPar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endParaRPr>
          </a:p>
          <a:p>
            <a:pPr marL="12700" algn="ctr">
              <a:lnSpc>
                <a:spcPct val="150000"/>
              </a:lnSpc>
              <a:spcBef>
                <a:spcPts val="100"/>
              </a:spcBef>
            </a:pPr>
            <a:r>
              <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要配慮個人情報</a:t>
            </a:r>
            <a:r>
              <a:rPr lang="en-US" altLang="ja-JP"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と</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してより一層</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慎重な取扱いが求められます」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4" name="テキスト ボックス 3">
            <a:extLst>
              <a:ext uri="{FF2B5EF4-FFF2-40B4-BE49-F238E27FC236}">
                <a16:creationId xmlns:a16="http://schemas.microsoft.com/office/drawing/2014/main" id="{12ED7704-30E4-1AE9-1854-115D59B84D99}"/>
              </a:ext>
            </a:extLst>
          </p:cNvPr>
          <p:cNvSpPr txBox="1"/>
          <p:nvPr/>
        </p:nvSpPr>
        <p:spPr>
          <a:xfrm>
            <a:off x="1792762" y="6280882"/>
            <a:ext cx="4737846"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委員提供資料より作成</a:t>
            </a:r>
          </a:p>
        </p:txBody>
      </p:sp>
      <p:sp>
        <p:nvSpPr>
          <p:cNvPr id="8" name="四角形: 角を丸くする 7">
            <a:extLst>
              <a:ext uri="{FF2B5EF4-FFF2-40B4-BE49-F238E27FC236}">
                <a16:creationId xmlns:a16="http://schemas.microsoft.com/office/drawing/2014/main" id="{D5822149-EEE5-CE2C-6618-C200806B097E}"/>
              </a:ext>
            </a:extLst>
          </p:cNvPr>
          <p:cNvSpPr/>
          <p:nvPr/>
        </p:nvSpPr>
        <p:spPr>
          <a:xfrm>
            <a:off x="2270433" y="3549729"/>
            <a:ext cx="7651133" cy="666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必要以上の情報（がんのステージなど）は聞いてはいけない</a:t>
            </a:r>
          </a:p>
        </p:txBody>
      </p:sp>
      <p:sp>
        <p:nvSpPr>
          <p:cNvPr id="9" name="四角形: 角を丸くする 8">
            <a:extLst>
              <a:ext uri="{FF2B5EF4-FFF2-40B4-BE49-F238E27FC236}">
                <a16:creationId xmlns:a16="http://schemas.microsoft.com/office/drawing/2014/main" id="{B6362FCF-4A1B-C212-BF0D-53F13CD823FE}"/>
              </a:ext>
            </a:extLst>
          </p:cNvPr>
          <p:cNvSpPr/>
          <p:nvPr/>
        </p:nvSpPr>
        <p:spPr>
          <a:xfrm>
            <a:off x="2270433" y="4477704"/>
            <a:ext cx="7651133" cy="666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情報の取扱い者は直属の上司、人事労務担当者、産業医等</a:t>
            </a:r>
          </a:p>
        </p:txBody>
      </p:sp>
      <p:sp>
        <p:nvSpPr>
          <p:cNvPr id="10" name="四角形: 角を丸くする 9">
            <a:extLst>
              <a:ext uri="{FF2B5EF4-FFF2-40B4-BE49-F238E27FC236}">
                <a16:creationId xmlns:a16="http://schemas.microsoft.com/office/drawing/2014/main" id="{7D2C0E3D-AEC8-98D4-6196-9793F4C1E545}"/>
              </a:ext>
            </a:extLst>
          </p:cNvPr>
          <p:cNvSpPr/>
          <p:nvPr/>
        </p:nvSpPr>
        <p:spPr>
          <a:xfrm>
            <a:off x="2270432" y="5405679"/>
            <a:ext cx="7651133" cy="666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　がんに罹患した従業員本人・家族の連絡先等は聞いておくとよい</a:t>
            </a:r>
          </a:p>
        </p:txBody>
      </p:sp>
      <p:sp>
        <p:nvSpPr>
          <p:cNvPr id="13" name="四角形: 角を丸くする 12">
            <a:extLst>
              <a:ext uri="{FF2B5EF4-FFF2-40B4-BE49-F238E27FC236}">
                <a16:creationId xmlns:a16="http://schemas.microsoft.com/office/drawing/2014/main" id="{D8C3FD47-6EA4-15ED-D788-1C281555102C}"/>
              </a:ext>
            </a:extLst>
          </p:cNvPr>
          <p:cNvSpPr/>
          <p:nvPr/>
        </p:nvSpPr>
        <p:spPr>
          <a:xfrm>
            <a:off x="2390428" y="3621398"/>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1</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D83C2D52-0929-04DC-F892-C4B50E382DC1}"/>
              </a:ext>
            </a:extLst>
          </p:cNvPr>
          <p:cNvSpPr/>
          <p:nvPr/>
        </p:nvSpPr>
        <p:spPr>
          <a:xfrm>
            <a:off x="2390428" y="4579872"/>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2</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DD21F88A-1623-26EE-9384-CD43CEE783C6}"/>
              </a:ext>
            </a:extLst>
          </p:cNvPr>
          <p:cNvSpPr/>
          <p:nvPr/>
        </p:nvSpPr>
        <p:spPr>
          <a:xfrm>
            <a:off x="2390419" y="5474709"/>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3</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6173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B3391568-C2F8-3E61-EF50-42A89C4E836B}"/>
              </a:ext>
            </a:extLst>
          </p:cNvPr>
          <p:cNvSpPr txBox="1"/>
          <p:nvPr/>
        </p:nvSpPr>
        <p:spPr>
          <a:xfrm>
            <a:off x="1605818" y="1411357"/>
            <a:ext cx="8980371" cy="320601"/>
          </a:xfrm>
          <a:prstGeom prst="rect">
            <a:avLst/>
          </a:prstGeom>
        </p:spPr>
        <p:txBody>
          <a:bodyPr vert="horz" wrap="square" lIns="0" tIns="12700" rIns="0" bIns="0" rtlCol="0">
            <a:spAutoFit/>
          </a:bodyPr>
          <a:lstStyle/>
          <a:p>
            <a:pPr marL="12700" algn="ctr">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「健康情報を取り扱う担当者は、守秘義務を徹底することが大切です。」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8" name="正方形/長方形 7">
            <a:extLst>
              <a:ext uri="{FF2B5EF4-FFF2-40B4-BE49-F238E27FC236}">
                <a16:creationId xmlns:a16="http://schemas.microsoft.com/office/drawing/2014/main" id="{0C9C3801-7122-3A26-DB85-86D5237F3D32}"/>
              </a:ext>
            </a:extLst>
          </p:cNvPr>
          <p:cNvSpPr/>
          <p:nvPr/>
        </p:nvSpPr>
        <p:spPr>
          <a:xfrm>
            <a:off x="966787" y="1896177"/>
            <a:ext cx="10258425" cy="4456145"/>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6">
                  <a:lumMod val="20000"/>
                  <a:lumOff val="80000"/>
                </a:schemeClr>
              </a:solidFill>
            </a:endParaRPr>
          </a:p>
        </p:txBody>
      </p:sp>
      <p:sp>
        <p:nvSpPr>
          <p:cNvPr id="9" name="正方形/長方形 8">
            <a:extLst>
              <a:ext uri="{FF2B5EF4-FFF2-40B4-BE49-F238E27FC236}">
                <a16:creationId xmlns:a16="http://schemas.microsoft.com/office/drawing/2014/main" id="{CBF349A9-2CB0-845A-56E3-74AB3F13C40A}"/>
              </a:ext>
            </a:extLst>
          </p:cNvPr>
          <p:cNvSpPr/>
          <p:nvPr/>
        </p:nvSpPr>
        <p:spPr>
          <a:xfrm>
            <a:off x="4995014" y="1976527"/>
            <a:ext cx="2201970" cy="472096"/>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メイリオ" panose="020B0604030504040204" pitchFamily="50" charset="-128"/>
                <a:ea typeface="メイリオ" panose="020B0604030504040204" pitchFamily="50" charset="-128"/>
              </a:rPr>
              <a:t>- Point -</a:t>
            </a:r>
            <a:endParaRPr kumimoji="1" lang="ja-JP" altLang="en-US" sz="20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36BB0CB-EFA9-5880-F6C3-57F42B02D7CB}"/>
              </a:ext>
            </a:extLst>
          </p:cNvPr>
          <p:cNvSpPr txBox="1"/>
          <p:nvPr/>
        </p:nvSpPr>
        <p:spPr>
          <a:xfrm>
            <a:off x="842963" y="6352322"/>
            <a:ext cx="4737846"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委員提供資料より作成</a:t>
            </a:r>
          </a:p>
        </p:txBody>
      </p:sp>
      <p:grpSp>
        <p:nvGrpSpPr>
          <p:cNvPr id="29" name="グループ化 28">
            <a:extLst>
              <a:ext uri="{FF2B5EF4-FFF2-40B4-BE49-F238E27FC236}">
                <a16:creationId xmlns:a16="http://schemas.microsoft.com/office/drawing/2014/main" id="{410482E3-2958-01B7-84A7-AF0A02F0EE17}"/>
              </a:ext>
            </a:extLst>
          </p:cNvPr>
          <p:cNvGrpSpPr/>
          <p:nvPr/>
        </p:nvGrpSpPr>
        <p:grpSpPr>
          <a:xfrm>
            <a:off x="1590934" y="2548764"/>
            <a:ext cx="9050876" cy="3703417"/>
            <a:chOff x="1590934" y="2620204"/>
            <a:chExt cx="9050876" cy="3703417"/>
          </a:xfrm>
        </p:grpSpPr>
        <p:grpSp>
          <p:nvGrpSpPr>
            <p:cNvPr id="26" name="グループ化 25">
              <a:extLst>
                <a:ext uri="{FF2B5EF4-FFF2-40B4-BE49-F238E27FC236}">
                  <a16:creationId xmlns:a16="http://schemas.microsoft.com/office/drawing/2014/main" id="{061F7D4F-D977-0AA6-A163-D42FBBE952D7}"/>
                </a:ext>
              </a:extLst>
            </p:cNvPr>
            <p:cNvGrpSpPr/>
            <p:nvPr/>
          </p:nvGrpSpPr>
          <p:grpSpPr>
            <a:xfrm>
              <a:off x="1590934" y="2620204"/>
              <a:ext cx="9050876" cy="666094"/>
              <a:chOff x="1333755" y="2620204"/>
              <a:chExt cx="9050876" cy="666094"/>
            </a:xfrm>
          </p:grpSpPr>
          <p:sp>
            <p:nvSpPr>
              <p:cNvPr id="11" name="四角形: 角を丸くする 10">
                <a:extLst>
                  <a:ext uri="{FF2B5EF4-FFF2-40B4-BE49-F238E27FC236}">
                    <a16:creationId xmlns:a16="http://schemas.microsoft.com/office/drawing/2014/main" id="{330CCB88-2BC8-A146-6E76-88D6A38D6C08}"/>
                  </a:ext>
                </a:extLst>
              </p:cNvPr>
              <p:cNvSpPr/>
              <p:nvPr/>
            </p:nvSpPr>
            <p:spPr>
              <a:xfrm>
                <a:off x="1333755" y="2620204"/>
                <a:ext cx="9050876" cy="6660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　　　診断書は、周囲の従業員に開示しない</a:t>
                </a:r>
              </a:p>
            </p:txBody>
          </p:sp>
          <p:sp>
            <p:nvSpPr>
              <p:cNvPr id="17" name="四角形: 角を丸くする 16">
                <a:extLst>
                  <a:ext uri="{FF2B5EF4-FFF2-40B4-BE49-F238E27FC236}">
                    <a16:creationId xmlns:a16="http://schemas.microsoft.com/office/drawing/2014/main" id="{E38297EA-6AB7-1875-ACF1-BD2F3BD776D8}"/>
                  </a:ext>
                </a:extLst>
              </p:cNvPr>
              <p:cNvSpPr/>
              <p:nvPr/>
            </p:nvSpPr>
            <p:spPr>
              <a:xfrm>
                <a:off x="1457806" y="2674730"/>
                <a:ext cx="305475" cy="55456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1</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25" name="グループ化 24">
              <a:extLst>
                <a:ext uri="{FF2B5EF4-FFF2-40B4-BE49-F238E27FC236}">
                  <a16:creationId xmlns:a16="http://schemas.microsoft.com/office/drawing/2014/main" id="{1B04E514-5DE1-17EF-BD0B-03BAC9E204B7}"/>
                </a:ext>
              </a:extLst>
            </p:cNvPr>
            <p:cNvGrpSpPr/>
            <p:nvPr/>
          </p:nvGrpSpPr>
          <p:grpSpPr>
            <a:xfrm>
              <a:off x="1590934" y="3395618"/>
              <a:ext cx="9050876" cy="656598"/>
              <a:chOff x="1807368" y="3380194"/>
              <a:chExt cx="9050876" cy="656598"/>
            </a:xfrm>
          </p:grpSpPr>
          <p:sp>
            <p:nvSpPr>
              <p:cNvPr id="13" name="四角形: 角を丸くする 12">
                <a:extLst>
                  <a:ext uri="{FF2B5EF4-FFF2-40B4-BE49-F238E27FC236}">
                    <a16:creationId xmlns:a16="http://schemas.microsoft.com/office/drawing/2014/main" id="{472B1AEB-87F5-CB5D-C56A-70EA3BE59E46}"/>
                  </a:ext>
                </a:extLst>
              </p:cNvPr>
              <p:cNvSpPr/>
              <p:nvPr/>
            </p:nvSpPr>
            <p:spPr>
              <a:xfrm>
                <a:off x="1807368" y="3380194"/>
                <a:ext cx="9050876" cy="656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診断書等の健康情報を含んでいる書類の紛失やデータ漏洩が発生しないように</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b="1" dirty="0">
                    <a:solidFill>
                      <a:schemeClr val="tx1"/>
                    </a:solidFill>
                    <a:latin typeface="メイリオ" panose="020B0604030504040204" pitchFamily="50" charset="-128"/>
                    <a:ea typeface="メイリオ" panose="020B0604030504040204" pitchFamily="50" charset="-128"/>
                  </a:rPr>
                  <a:t>　　　情報管理を徹底する</a:t>
                </a:r>
              </a:p>
            </p:txBody>
          </p:sp>
          <p:sp>
            <p:nvSpPr>
              <p:cNvPr id="18" name="四角形: 角を丸くする 17">
                <a:extLst>
                  <a:ext uri="{FF2B5EF4-FFF2-40B4-BE49-F238E27FC236}">
                    <a16:creationId xmlns:a16="http://schemas.microsoft.com/office/drawing/2014/main" id="{C3D9A75B-7278-C3EB-C8F2-1F295BC6A843}"/>
                  </a:ext>
                </a:extLst>
              </p:cNvPr>
              <p:cNvSpPr/>
              <p:nvPr/>
            </p:nvSpPr>
            <p:spPr>
              <a:xfrm>
                <a:off x="1936379" y="3451584"/>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2</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27" name="グループ化 26">
              <a:extLst>
                <a:ext uri="{FF2B5EF4-FFF2-40B4-BE49-F238E27FC236}">
                  <a16:creationId xmlns:a16="http://schemas.microsoft.com/office/drawing/2014/main" id="{06CBC288-A11E-12EB-9E0A-AA3D205BB9E9}"/>
                </a:ext>
              </a:extLst>
            </p:cNvPr>
            <p:cNvGrpSpPr/>
            <p:nvPr/>
          </p:nvGrpSpPr>
          <p:grpSpPr>
            <a:xfrm>
              <a:off x="1590934" y="4161536"/>
              <a:ext cx="9050876" cy="656598"/>
              <a:chOff x="1333756" y="4162772"/>
              <a:chExt cx="9050876" cy="656598"/>
            </a:xfrm>
          </p:grpSpPr>
          <p:sp>
            <p:nvSpPr>
              <p:cNvPr id="14" name="四角形: 角を丸くする 13">
                <a:extLst>
                  <a:ext uri="{FF2B5EF4-FFF2-40B4-BE49-F238E27FC236}">
                    <a16:creationId xmlns:a16="http://schemas.microsoft.com/office/drawing/2014/main" id="{1AF4255E-2F25-6185-3FBF-7161133F6E44}"/>
                  </a:ext>
                </a:extLst>
              </p:cNvPr>
              <p:cNvSpPr/>
              <p:nvPr/>
            </p:nvSpPr>
            <p:spPr>
              <a:xfrm>
                <a:off x="1333756" y="4162772"/>
                <a:ext cx="9050876" cy="6565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周囲の従業員にも聞こえるような環境で、がんで療養中の従業員の話をしない</a:t>
                </a:r>
              </a:p>
            </p:txBody>
          </p:sp>
          <p:sp>
            <p:nvSpPr>
              <p:cNvPr id="19" name="四角形: 角を丸くする 18">
                <a:extLst>
                  <a:ext uri="{FF2B5EF4-FFF2-40B4-BE49-F238E27FC236}">
                    <a16:creationId xmlns:a16="http://schemas.microsoft.com/office/drawing/2014/main" id="{56EE6732-9F55-164F-7385-920A8FF96BFE}"/>
                  </a:ext>
                </a:extLst>
              </p:cNvPr>
              <p:cNvSpPr/>
              <p:nvPr/>
            </p:nvSpPr>
            <p:spPr>
              <a:xfrm>
                <a:off x="1457806" y="4238786"/>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3</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28" name="グループ化 27">
              <a:extLst>
                <a:ext uri="{FF2B5EF4-FFF2-40B4-BE49-F238E27FC236}">
                  <a16:creationId xmlns:a16="http://schemas.microsoft.com/office/drawing/2014/main" id="{6DDE2B5D-408E-F04F-EA67-D904633DF57D}"/>
                </a:ext>
              </a:extLst>
            </p:cNvPr>
            <p:cNvGrpSpPr/>
            <p:nvPr/>
          </p:nvGrpSpPr>
          <p:grpSpPr>
            <a:xfrm>
              <a:off x="1590934" y="5689466"/>
              <a:ext cx="9050876" cy="634155"/>
              <a:chOff x="1333756" y="5689466"/>
              <a:chExt cx="9050876" cy="634155"/>
            </a:xfrm>
          </p:grpSpPr>
          <p:sp>
            <p:nvSpPr>
              <p:cNvPr id="16" name="四角形: 角を丸くする 15">
                <a:extLst>
                  <a:ext uri="{FF2B5EF4-FFF2-40B4-BE49-F238E27FC236}">
                    <a16:creationId xmlns:a16="http://schemas.microsoft.com/office/drawing/2014/main" id="{8727A8F4-BEEE-616A-7062-DB66B374453F}"/>
                  </a:ext>
                </a:extLst>
              </p:cNvPr>
              <p:cNvSpPr/>
              <p:nvPr/>
            </p:nvSpPr>
            <p:spPr>
              <a:xfrm>
                <a:off x="1333756" y="5689466"/>
                <a:ext cx="9050876" cy="63415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　　　がんに罹患した従業員本人の了承なく、主治医と面談したり、産業医などが</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b="1" dirty="0">
                    <a:solidFill>
                      <a:schemeClr val="tx1"/>
                    </a:solidFill>
                    <a:latin typeface="メイリオ" panose="020B0604030504040204" pitchFamily="50" charset="-128"/>
                    <a:ea typeface="メイリオ" panose="020B0604030504040204" pitchFamily="50" charset="-128"/>
                  </a:rPr>
                  <a:t>　　　知り得た情報の開示を要求しない</a:t>
                </a:r>
              </a:p>
            </p:txBody>
          </p:sp>
          <p:sp>
            <p:nvSpPr>
              <p:cNvPr id="21" name="四角形: 角を丸くする 20">
                <a:extLst>
                  <a:ext uri="{FF2B5EF4-FFF2-40B4-BE49-F238E27FC236}">
                    <a16:creationId xmlns:a16="http://schemas.microsoft.com/office/drawing/2014/main" id="{8079E666-B8D0-7795-AFD4-DF68F2C68A2D}"/>
                  </a:ext>
                </a:extLst>
              </p:cNvPr>
              <p:cNvSpPr/>
              <p:nvPr/>
            </p:nvSpPr>
            <p:spPr>
              <a:xfrm>
                <a:off x="1457806" y="5744857"/>
                <a:ext cx="305476" cy="52337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5</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1D2432D4-1B98-A513-AA3C-F625CF8A4538}"/>
                </a:ext>
              </a:extLst>
            </p:cNvPr>
            <p:cNvGrpSpPr/>
            <p:nvPr/>
          </p:nvGrpSpPr>
          <p:grpSpPr>
            <a:xfrm>
              <a:off x="1590934" y="4927453"/>
              <a:ext cx="9050875" cy="661871"/>
              <a:chOff x="5143499" y="4954766"/>
              <a:chExt cx="9050875" cy="661871"/>
            </a:xfrm>
          </p:grpSpPr>
          <p:sp>
            <p:nvSpPr>
              <p:cNvPr id="15" name="四角形: 角を丸くする 14">
                <a:extLst>
                  <a:ext uri="{FF2B5EF4-FFF2-40B4-BE49-F238E27FC236}">
                    <a16:creationId xmlns:a16="http://schemas.microsoft.com/office/drawing/2014/main" id="{722B6DEC-DA2C-C551-FC8C-2520DC97C495}"/>
                  </a:ext>
                </a:extLst>
              </p:cNvPr>
              <p:cNvSpPr/>
              <p:nvPr/>
            </p:nvSpPr>
            <p:spPr>
              <a:xfrm>
                <a:off x="5143499" y="4954766"/>
                <a:ext cx="9050875" cy="6618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ja-JP" altLang="en-US" b="1" dirty="0">
                    <a:solidFill>
                      <a:schemeClr val="tx1"/>
                    </a:solidFill>
                    <a:latin typeface="メイリオ" panose="020B0604030504040204" pitchFamily="50" charset="-128"/>
                    <a:ea typeface="メイリオ" panose="020B0604030504040204" pitchFamily="50" charset="-128"/>
                  </a:rPr>
                  <a:t>　　　知り得た情報を飲食店等の社外の場で話さない</a:t>
                </a:r>
              </a:p>
            </p:txBody>
          </p:sp>
          <p:sp>
            <p:nvSpPr>
              <p:cNvPr id="22" name="四角形: 角を丸くする 21">
                <a:extLst>
                  <a:ext uri="{FF2B5EF4-FFF2-40B4-BE49-F238E27FC236}">
                    <a16:creationId xmlns:a16="http://schemas.microsoft.com/office/drawing/2014/main" id="{BC3DF280-0E05-2A69-BD3C-3C73C3B5D854}"/>
                  </a:ext>
                </a:extLst>
              </p:cNvPr>
              <p:cNvSpPr/>
              <p:nvPr/>
            </p:nvSpPr>
            <p:spPr>
              <a:xfrm>
                <a:off x="5268262" y="5014949"/>
                <a:ext cx="304763" cy="480222"/>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1600" b="1" dirty="0">
                    <a:solidFill>
                      <a:schemeClr val="bg1"/>
                    </a:solidFill>
                    <a:latin typeface="メイリオ" panose="020B0604030504040204" pitchFamily="50" charset="-128"/>
                    <a:ea typeface="メイリオ" panose="020B0604030504040204" pitchFamily="50" charset="-128"/>
                  </a:rPr>
                  <a:t>4</a:t>
                </a:r>
                <a:endParaRPr kumimoji="1" lang="ja-JP" altLang="en-US" sz="1600" b="1" dirty="0">
                  <a:solidFill>
                    <a:schemeClr val="bg1"/>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160566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3">
            <a:extLst>
              <a:ext uri="{FF2B5EF4-FFF2-40B4-BE49-F238E27FC236}">
                <a16:creationId xmlns:a16="http://schemas.microsoft.com/office/drawing/2014/main" id="{D5F71118-E0BD-634F-484B-AB84D8EFA224}"/>
              </a:ext>
            </a:extLst>
          </p:cNvPr>
          <p:cNvSpPr txBox="1"/>
          <p:nvPr/>
        </p:nvSpPr>
        <p:spPr>
          <a:xfrm>
            <a:off x="1605814" y="1705658"/>
            <a:ext cx="8980371" cy="897682"/>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「がんに罹患した従業員の意向を、随時確認し、一人で問題を抱え込ませないよう、情報を引き出していくことが大切です」</a:t>
            </a:r>
            <a:endParaRPr b="1"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2" name="吹き出し: 角を丸めた四角形 1">
            <a:extLst>
              <a:ext uri="{FF2B5EF4-FFF2-40B4-BE49-F238E27FC236}">
                <a16:creationId xmlns:a16="http://schemas.microsoft.com/office/drawing/2014/main" id="{192A935A-A484-077E-D2B0-6260D43EFFC7}"/>
              </a:ext>
            </a:extLst>
          </p:cNvPr>
          <p:cNvSpPr/>
          <p:nvPr/>
        </p:nvSpPr>
        <p:spPr>
          <a:xfrm>
            <a:off x="1366092" y="3018839"/>
            <a:ext cx="3104107" cy="1068636"/>
          </a:xfrm>
          <a:prstGeom prst="wedgeRoundRectCallout">
            <a:avLst>
              <a:gd name="adj1" fmla="val -5172"/>
              <a:gd name="adj2" fmla="val 65749"/>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「仕事を続けたいと思っているか」</a:t>
            </a:r>
          </a:p>
        </p:txBody>
      </p:sp>
      <p:sp>
        <p:nvSpPr>
          <p:cNvPr id="5" name="吹き出し: 角を丸めた四角形 4">
            <a:extLst>
              <a:ext uri="{FF2B5EF4-FFF2-40B4-BE49-F238E27FC236}">
                <a16:creationId xmlns:a16="http://schemas.microsoft.com/office/drawing/2014/main" id="{3A79A9EE-F469-790F-5A6B-82AD7F8DB914}"/>
              </a:ext>
            </a:extLst>
          </p:cNvPr>
          <p:cNvSpPr/>
          <p:nvPr/>
        </p:nvSpPr>
        <p:spPr>
          <a:xfrm>
            <a:off x="4631642" y="3018533"/>
            <a:ext cx="3508751" cy="1068636"/>
          </a:xfrm>
          <a:prstGeom prst="wedgeRoundRectCallout">
            <a:avLst>
              <a:gd name="adj1" fmla="val -5329"/>
              <a:gd name="adj2" fmla="val 63583"/>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「続ける場合、周囲にはがんに罹患したことを伝えるか」</a:t>
            </a:r>
          </a:p>
        </p:txBody>
      </p:sp>
      <p:sp>
        <p:nvSpPr>
          <p:cNvPr id="6" name="吹き出し: 角を丸めた四角形 5">
            <a:extLst>
              <a:ext uri="{FF2B5EF4-FFF2-40B4-BE49-F238E27FC236}">
                <a16:creationId xmlns:a16="http://schemas.microsoft.com/office/drawing/2014/main" id="{45D8D334-A0D2-B790-CBC0-E301F16C06D1}"/>
              </a:ext>
            </a:extLst>
          </p:cNvPr>
          <p:cNvSpPr/>
          <p:nvPr/>
        </p:nvSpPr>
        <p:spPr>
          <a:xfrm>
            <a:off x="8301836" y="3018839"/>
            <a:ext cx="3104107" cy="1068636"/>
          </a:xfrm>
          <a:prstGeom prst="wedgeRoundRectCallout">
            <a:avLst>
              <a:gd name="adj1" fmla="val -42087"/>
              <a:gd name="adj2" fmla="val 60334"/>
              <a:gd name="adj3" fmla="val 16667"/>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「職場でどのような配慮があると良いか」</a:t>
            </a:r>
          </a:p>
        </p:txBody>
      </p:sp>
      <p:sp>
        <p:nvSpPr>
          <p:cNvPr id="7" name="テキスト ボックス 6">
            <a:extLst>
              <a:ext uri="{FF2B5EF4-FFF2-40B4-BE49-F238E27FC236}">
                <a16:creationId xmlns:a16="http://schemas.microsoft.com/office/drawing/2014/main" id="{29212791-9878-25CE-688A-EFEAA5A92B25}"/>
              </a:ext>
            </a:extLst>
          </p:cNvPr>
          <p:cNvSpPr txBox="1"/>
          <p:nvPr/>
        </p:nvSpPr>
        <p:spPr>
          <a:xfrm>
            <a:off x="3192393" y="5943892"/>
            <a:ext cx="5807214" cy="584775"/>
          </a:xfrm>
          <a:prstGeom prst="rect">
            <a:avLst/>
          </a:prstGeom>
          <a:noFill/>
          <a:ln>
            <a:solidFill>
              <a:srgbClr val="0070C0"/>
            </a:solidFill>
            <a:prstDash val="dash"/>
          </a:ln>
        </p:spPr>
        <p:txBody>
          <a:bodyPr wrap="square">
            <a:spAutoFit/>
          </a:bodyPr>
          <a:lstStyle/>
          <a:p>
            <a:pPr algn="ctr"/>
            <a:r>
              <a:rPr lang="ja-JP" altLang="en-US" sz="1600" dirty="0">
                <a:latin typeface="メイリオ" panose="020B0604030504040204" pitchFamily="50" charset="-128"/>
                <a:ea typeface="メイリオ" panose="020B0604030504040204" pitchFamily="50" charset="-128"/>
              </a:rPr>
              <a:t>がんに罹患した際の仕事に対する思いは人それぞれです。</a:t>
            </a:r>
            <a:endParaRPr lang="en-US" altLang="ja-JP" sz="1600" dirty="0">
              <a:latin typeface="メイリオ" panose="020B0604030504040204" pitchFamily="50" charset="-128"/>
              <a:ea typeface="メイリオ" panose="020B0604030504040204" pitchFamily="50" charset="-128"/>
            </a:endParaRPr>
          </a:p>
          <a:p>
            <a:pPr algn="ctr"/>
            <a:r>
              <a:rPr lang="ja-JP" altLang="en-US" sz="1600" dirty="0">
                <a:latin typeface="メイリオ" panose="020B0604030504040204" pitchFamily="50" charset="-128"/>
                <a:ea typeface="メイリオ" panose="020B0604030504040204" pitchFamily="50" charset="-128"/>
              </a:rPr>
              <a:t>職場に相談したくてもできずにいる方も少なくありません。</a:t>
            </a:r>
          </a:p>
        </p:txBody>
      </p:sp>
      <p:pic>
        <p:nvPicPr>
          <p:cNvPr id="10" name="図 9">
            <a:extLst>
              <a:ext uri="{FF2B5EF4-FFF2-40B4-BE49-F238E27FC236}">
                <a16:creationId xmlns:a16="http://schemas.microsoft.com/office/drawing/2014/main" id="{C8F470E8-1AE1-8E12-D71E-18F2244B38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105409" y="4264463"/>
            <a:ext cx="1981182" cy="1599583"/>
          </a:xfrm>
          <a:prstGeom prst="rect">
            <a:avLst/>
          </a:prstGeom>
        </p:spPr>
      </p:pic>
    </p:spTree>
    <p:extLst>
      <p:ext uri="{BB962C8B-B14F-4D97-AF65-F5344CB8AC3E}">
        <p14:creationId xmlns:p14="http://schemas.microsoft.com/office/powerpoint/2010/main" val="2951733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BA9F0EB-E984-40FE-1BB6-D1B55B388682}"/>
              </a:ext>
            </a:extLst>
          </p:cNvPr>
          <p:cNvSpPr txBox="1"/>
          <p:nvPr/>
        </p:nvSpPr>
        <p:spPr>
          <a:xfrm>
            <a:off x="9470025" y="6170299"/>
            <a:ext cx="2029615"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委員提供資料より作成</a:t>
            </a:r>
          </a:p>
        </p:txBody>
      </p:sp>
      <p:sp>
        <p:nvSpPr>
          <p:cNvPr id="7" name="object 4">
            <a:extLst>
              <a:ext uri="{FF2B5EF4-FFF2-40B4-BE49-F238E27FC236}">
                <a16:creationId xmlns:a16="http://schemas.microsoft.com/office/drawing/2014/main" id="{9853647E-FA8C-9ED1-4199-AE87E165073A}"/>
              </a:ext>
            </a:extLst>
          </p:cNvPr>
          <p:cNvSpPr/>
          <p:nvPr/>
        </p:nvSpPr>
        <p:spPr>
          <a:xfrm>
            <a:off x="605934" y="1319600"/>
            <a:ext cx="6152054" cy="271209"/>
          </a:xfrm>
          <a:custGeom>
            <a:avLst/>
            <a:gdLst/>
            <a:ahLst/>
            <a:cxnLst/>
            <a:rect l="l" t="t" r="r" b="b"/>
            <a:pathLst>
              <a:path w="4278630" h="282575">
                <a:moveTo>
                  <a:pt x="4136974" y="0"/>
                </a:moveTo>
                <a:lnTo>
                  <a:pt x="141211" y="0"/>
                </a:lnTo>
                <a:lnTo>
                  <a:pt x="96576" y="7200"/>
                </a:lnTo>
                <a:lnTo>
                  <a:pt x="57812" y="27249"/>
                </a:lnTo>
                <a:lnTo>
                  <a:pt x="27245" y="57821"/>
                </a:lnTo>
                <a:lnTo>
                  <a:pt x="7198" y="96588"/>
                </a:lnTo>
                <a:lnTo>
                  <a:pt x="0" y="141224"/>
                </a:lnTo>
                <a:lnTo>
                  <a:pt x="7198" y="185859"/>
                </a:lnTo>
                <a:lnTo>
                  <a:pt x="27245" y="224626"/>
                </a:lnTo>
                <a:lnTo>
                  <a:pt x="57812" y="255198"/>
                </a:lnTo>
                <a:lnTo>
                  <a:pt x="96576" y="275247"/>
                </a:lnTo>
                <a:lnTo>
                  <a:pt x="141211" y="282448"/>
                </a:lnTo>
                <a:lnTo>
                  <a:pt x="4136974" y="282448"/>
                </a:lnTo>
                <a:lnTo>
                  <a:pt x="4181609" y="275247"/>
                </a:lnTo>
                <a:lnTo>
                  <a:pt x="4220377" y="255198"/>
                </a:lnTo>
                <a:lnTo>
                  <a:pt x="4250948" y="224626"/>
                </a:lnTo>
                <a:lnTo>
                  <a:pt x="4270998" y="185859"/>
                </a:lnTo>
                <a:lnTo>
                  <a:pt x="4278198" y="141224"/>
                </a:lnTo>
                <a:lnTo>
                  <a:pt x="4270998" y="96588"/>
                </a:lnTo>
                <a:lnTo>
                  <a:pt x="4250948" y="57821"/>
                </a:lnTo>
                <a:lnTo>
                  <a:pt x="4220377" y="27249"/>
                </a:lnTo>
                <a:lnTo>
                  <a:pt x="4181609" y="7200"/>
                </a:lnTo>
                <a:lnTo>
                  <a:pt x="4136974" y="0"/>
                </a:lnTo>
                <a:close/>
              </a:path>
            </a:pathLst>
          </a:custGeom>
          <a:solidFill>
            <a:schemeClr val="accent5">
              <a:lumMod val="20000"/>
              <a:lumOff val="80000"/>
            </a:schemeClr>
          </a:solidFill>
        </p:spPr>
        <p:txBody>
          <a:bodyPr wrap="square" lIns="0" tIns="0" rIns="0" bIns="0" rtlCol="0"/>
          <a:lstStyle/>
          <a:p>
            <a:endParaRPr sz="2000" dirty="0">
              <a:latin typeface="メイリオ" panose="020B0604030504040204" pitchFamily="50" charset="-128"/>
              <a:ea typeface="メイリオ" panose="020B0604030504040204" pitchFamily="50" charset="-128"/>
            </a:endParaRPr>
          </a:p>
        </p:txBody>
      </p:sp>
      <p:sp>
        <p:nvSpPr>
          <p:cNvPr id="9" name="object 29">
            <a:extLst>
              <a:ext uri="{FF2B5EF4-FFF2-40B4-BE49-F238E27FC236}">
                <a16:creationId xmlns:a16="http://schemas.microsoft.com/office/drawing/2014/main" id="{4E4061F4-4A76-C534-9CF2-FC121FB24667}"/>
              </a:ext>
            </a:extLst>
          </p:cNvPr>
          <p:cNvSpPr txBox="1"/>
          <p:nvPr/>
        </p:nvSpPr>
        <p:spPr>
          <a:xfrm>
            <a:off x="787696" y="1362541"/>
            <a:ext cx="5970292" cy="228268"/>
          </a:xfrm>
          <a:prstGeom prst="rect">
            <a:avLst/>
          </a:prstGeom>
        </p:spPr>
        <p:txBody>
          <a:bodyPr vert="horz" wrap="square" lIns="0" tIns="12700" rIns="0" bIns="0" rtlCol="0">
            <a:spAutoFit/>
          </a:bodyPr>
          <a:lstStyle/>
          <a:p>
            <a:pPr marL="87630">
              <a:spcBef>
                <a:spcPts val="100"/>
              </a:spcBef>
            </a:pPr>
            <a:r>
              <a:rPr lang="ja-JP" altLang="en-US" sz="1400" b="1" spc="-25" dirty="0">
                <a:solidFill>
                  <a:srgbClr val="231F20"/>
                </a:solidFill>
                <a:latin typeface="メイリオ" panose="020B0604030504040204" pitchFamily="50" charset="-128"/>
                <a:ea typeface="メイリオ" panose="020B0604030504040204" pitchFamily="50" charset="-128"/>
                <a:cs typeface="A-OTF UD新丸ゴ Pr6N B"/>
              </a:rPr>
              <a:t>３．治療と仕事の両立支援に対する休職、就業上の対策を検討する</a:t>
            </a:r>
          </a:p>
        </p:txBody>
      </p:sp>
      <p:sp>
        <p:nvSpPr>
          <p:cNvPr id="4" name="object 23">
            <a:extLst>
              <a:ext uri="{FF2B5EF4-FFF2-40B4-BE49-F238E27FC236}">
                <a16:creationId xmlns:a16="http://schemas.microsoft.com/office/drawing/2014/main" id="{B5D504E2-97FC-57AA-ECF8-DE9B116BBB60}"/>
              </a:ext>
            </a:extLst>
          </p:cNvPr>
          <p:cNvSpPr txBox="1"/>
          <p:nvPr/>
        </p:nvSpPr>
        <p:spPr>
          <a:xfrm>
            <a:off x="675193" y="1628604"/>
            <a:ext cx="6349338" cy="474489"/>
          </a:xfrm>
          <a:prstGeom prst="rect">
            <a:avLst/>
          </a:prstGeom>
        </p:spPr>
        <p:txBody>
          <a:bodyPr vert="horz" wrap="square" lIns="0" tIns="12700" rIns="0" bIns="0" rtlCol="0">
            <a:spAutoFit/>
          </a:bodyPr>
          <a:lstStyle/>
          <a:p>
            <a:pPr marL="12700">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休職前・休職中”における対応のポイントとは？</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8" name="角丸四角形 7"/>
          <p:cNvSpPr/>
          <p:nvPr/>
        </p:nvSpPr>
        <p:spPr>
          <a:xfrm>
            <a:off x="605934" y="2324572"/>
            <a:ext cx="4136616" cy="3678614"/>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メイリオ" panose="020B0604030504040204" pitchFamily="50" charset="-128"/>
                <a:ea typeface="メイリオ" panose="020B0604030504040204" pitchFamily="50" charset="-128"/>
              </a:rPr>
              <a:t>休職に入るとき</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■文書での情報提供</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・休職できる期間</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・休職中の給与等の</a:t>
            </a:r>
            <a:r>
              <a:rPr kumimoji="1" lang="ja-JP" altLang="en-US" dirty="0" smtClean="0">
                <a:solidFill>
                  <a:schemeClr val="tx1"/>
                </a:solidFill>
                <a:latin typeface="メイリオ" panose="020B0604030504040204" pitchFamily="50" charset="-128"/>
                <a:ea typeface="メイリオ" panose="020B0604030504040204" pitchFamily="50" charset="-128"/>
              </a:rPr>
              <a:t>取扱い</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・健康保険や企業の制度</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・休職中の企業との連絡の取り方</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（頻度や方法、連絡窓口）</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・相談窓口</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・復職の</a:t>
            </a:r>
            <a:r>
              <a:rPr kumimoji="1" lang="ja-JP" altLang="en-US" dirty="0" smtClean="0">
                <a:solidFill>
                  <a:schemeClr val="tx1"/>
                </a:solidFill>
                <a:latin typeface="メイリオ" panose="020B0604030504040204" pitchFamily="50" charset="-128"/>
                <a:ea typeface="メイリオ" panose="020B0604030504040204" pitchFamily="50" charset="-128"/>
              </a:rPr>
              <a:t>手順等</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・家族の連絡先</a:t>
            </a:r>
          </a:p>
        </p:txBody>
      </p:sp>
      <p:sp>
        <p:nvSpPr>
          <p:cNvPr id="11" name="角丸四角形 10"/>
          <p:cNvSpPr/>
          <p:nvPr/>
        </p:nvSpPr>
        <p:spPr>
          <a:xfrm>
            <a:off x="5595402" y="2324572"/>
            <a:ext cx="5831570" cy="3678614"/>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a:solidFill>
                  <a:schemeClr val="tx1"/>
                </a:solidFill>
                <a:latin typeface="メイリオ" panose="020B0604030504040204" pitchFamily="50" charset="-128"/>
                <a:ea typeface="メイリオ" panose="020B0604030504040204" pitchFamily="50" charset="-128"/>
              </a:rPr>
              <a:t>休職中</a:t>
            </a:r>
            <a:endParaRPr kumimoji="1" lang="en-US" altLang="ja-JP" sz="2400" b="1" dirty="0">
              <a:solidFill>
                <a:schemeClr val="tx1"/>
              </a:solidFill>
              <a:latin typeface="メイリオ" panose="020B0604030504040204" pitchFamily="50" charset="-128"/>
              <a:ea typeface="メイリオ" panose="020B0604030504040204" pitchFamily="50" charset="-128"/>
            </a:endParaRPr>
          </a:p>
          <a:p>
            <a:pPr marL="216000" indent="-457200"/>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従業員の負担にならない程度に定期的に</a:t>
            </a:r>
            <a:r>
              <a:rPr kumimoji="1" lang="en-US" altLang="ja-JP" dirty="0">
                <a:solidFill>
                  <a:srgbClr val="FF0000"/>
                </a:solidFill>
                <a:latin typeface="メイリオ" panose="020B0604030504040204" pitchFamily="50" charset="-128"/>
                <a:ea typeface="メイリオ" panose="020B0604030504040204" pitchFamily="50" charset="-128"/>
              </a:rPr>
              <a:t/>
            </a:r>
            <a:br>
              <a:rPr kumimoji="1" lang="en-US" altLang="ja-JP" dirty="0">
                <a:solidFill>
                  <a:srgbClr val="FF0000"/>
                </a:solidFill>
                <a:latin typeface="メイリオ" panose="020B0604030504040204" pitchFamily="50" charset="-128"/>
                <a:ea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rPr>
              <a:t>連絡を取ることが</a:t>
            </a:r>
            <a:r>
              <a:rPr kumimoji="1" lang="ja-JP" altLang="en-US" dirty="0" smtClean="0">
                <a:solidFill>
                  <a:srgbClr val="FF0000"/>
                </a:solidFill>
                <a:latin typeface="メイリオ" panose="020B0604030504040204" pitchFamily="50" charset="-128"/>
                <a:ea typeface="メイリオ" panose="020B0604030504040204" pitchFamily="50" charset="-128"/>
              </a:rPr>
              <a:t>重要</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216000" indent="-457200"/>
            <a:r>
              <a:rPr kumimoji="1" lang="ja-JP" altLang="en-US" dirty="0">
                <a:solidFill>
                  <a:schemeClr val="tx1"/>
                </a:solidFill>
                <a:latin typeface="メイリオ" panose="020B0604030504040204" pitchFamily="50" charset="-128"/>
                <a:ea typeface="メイリオ" panose="020B0604030504040204" pitchFamily="50" charset="-128"/>
              </a:rPr>
              <a:t>　現在の状況、治療の経過や今後の</a:t>
            </a:r>
            <a:r>
              <a:rPr kumimoji="1" lang="ja-JP" altLang="en-US" dirty="0" smtClean="0">
                <a:solidFill>
                  <a:schemeClr val="tx1"/>
                </a:solidFill>
                <a:latin typeface="メイリオ" panose="020B0604030504040204" pitchFamily="50" charset="-128"/>
                <a:ea typeface="メイリオ" panose="020B0604030504040204" pitchFamily="50" charset="-128"/>
              </a:rPr>
              <a:t>見込</a:t>
            </a:r>
            <a:r>
              <a:rPr kumimoji="1" lang="en-US" altLang="ja-JP" dirty="0">
                <a:solidFill>
                  <a:schemeClr val="tx1"/>
                </a:solidFill>
                <a:latin typeface="メイリオ" panose="020B0604030504040204" pitchFamily="50" charset="-128"/>
                <a:ea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rPr>
              <a:t>について把握</a:t>
            </a:r>
            <a:r>
              <a:rPr kumimoji="1" lang="ja-JP" altLang="en-US" dirty="0">
                <a:solidFill>
                  <a:schemeClr val="tx1"/>
                </a:solidFill>
                <a:latin typeface="メイリオ" panose="020B0604030504040204" pitchFamily="50" charset="-128"/>
                <a:ea typeface="メイリオ" panose="020B0604030504040204" pitchFamily="50" charset="-128"/>
              </a:rPr>
              <a:t>ができる</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16000" indent="-457200"/>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dirty="0" smtClean="0">
                <a:solidFill>
                  <a:srgbClr val="FF0000"/>
                </a:solidFill>
                <a:latin typeface="メイリオ" panose="020B0604030504040204" pitchFamily="50" charset="-128"/>
                <a:ea typeface="メイリオ" panose="020B0604030504040204" pitchFamily="50" charset="-128"/>
              </a:rPr>
              <a:t>復職の可否</a:t>
            </a:r>
            <a:r>
              <a:rPr kumimoji="1" lang="ja-JP" altLang="en-US" dirty="0">
                <a:solidFill>
                  <a:srgbClr val="FF0000"/>
                </a:solidFill>
                <a:latin typeface="メイリオ" panose="020B0604030504040204" pitchFamily="50" charset="-128"/>
                <a:ea typeface="メイリオ" panose="020B0604030504040204" pitchFamily="50" charset="-128"/>
              </a:rPr>
              <a:t>の判断の参考</a:t>
            </a:r>
            <a:r>
              <a:rPr kumimoji="1" lang="ja-JP" altLang="en-US" dirty="0">
                <a:solidFill>
                  <a:schemeClr val="tx1"/>
                </a:solidFill>
                <a:latin typeface="メイリオ" panose="020B0604030504040204" pitchFamily="50" charset="-128"/>
                <a:ea typeface="メイリオ" panose="020B0604030504040204" pitchFamily="50" charset="-128"/>
              </a:rPr>
              <a:t>と</a:t>
            </a:r>
            <a:r>
              <a:rPr kumimoji="1" lang="ja-JP" altLang="en-US" dirty="0" smtClean="0">
                <a:solidFill>
                  <a:schemeClr val="tx1"/>
                </a:solidFill>
                <a:latin typeface="メイリオ" panose="020B0604030504040204" pitchFamily="50" charset="-128"/>
                <a:ea typeface="メイリオ" panose="020B0604030504040204" pitchFamily="50" charset="-128"/>
              </a:rPr>
              <a:t>なる</a:t>
            </a:r>
            <a:r>
              <a:rPr kumimoji="1" lang="en-US" altLang="ja-JP" dirty="0">
                <a:solidFill>
                  <a:schemeClr val="tx1"/>
                </a:solidFill>
                <a:latin typeface="メイリオ" panose="020B0604030504040204" pitchFamily="50" charset="-128"/>
                <a:ea typeface="メイリオ" panose="020B0604030504040204" pitchFamily="50" charset="-128"/>
              </a:rPr>
              <a:t/>
            </a:r>
            <a:br>
              <a:rPr kumimoji="1" lang="en-US" altLang="ja-JP" dirty="0">
                <a:solidFill>
                  <a:schemeClr val="tx1"/>
                </a:solidFill>
                <a:latin typeface="メイリオ" panose="020B0604030504040204" pitchFamily="50" charset="-128"/>
                <a:ea typeface="メイリオ" panose="020B0604030504040204" pitchFamily="50" charset="-128"/>
              </a:rPr>
            </a:br>
            <a:r>
              <a:rPr kumimoji="1" lang="ja-JP" altLang="en-US" dirty="0">
                <a:solidFill>
                  <a:schemeClr val="tx1"/>
                </a:solidFill>
                <a:latin typeface="メイリオ" panose="020B0604030504040204" pitchFamily="50" charset="-128"/>
                <a:ea typeface="メイリオ" panose="020B0604030504040204" pitchFamily="50" charset="-128"/>
              </a:rPr>
              <a:t>（休職に入ってすぐ復職支援は開始している）</a:t>
            </a:r>
            <a:endParaRPr kumimoji="1" lang="en-US" altLang="ja-JP" dirty="0">
              <a:solidFill>
                <a:schemeClr val="tx1"/>
              </a:solidFill>
              <a:latin typeface="メイリオ" panose="020B0604030504040204" pitchFamily="50" charset="-128"/>
              <a:ea typeface="メイリオ" panose="020B0604030504040204" pitchFamily="50" charset="-128"/>
            </a:endParaRPr>
          </a:p>
          <a:p>
            <a:pPr marL="216000" indent="-457200"/>
            <a:endParaRPr kumimoji="1" lang="en-US" altLang="ja-JP" dirty="0">
              <a:solidFill>
                <a:schemeClr val="tx1"/>
              </a:solidFill>
              <a:latin typeface="メイリオ" panose="020B0604030504040204" pitchFamily="50" charset="-128"/>
              <a:ea typeface="メイリオ" panose="020B0604030504040204" pitchFamily="50" charset="-128"/>
            </a:endParaRPr>
          </a:p>
          <a:p>
            <a:pPr marL="216000" indent="-457200"/>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定期的に社内の情報を提供</a:t>
            </a:r>
            <a:endParaRPr kumimoji="1" lang="en-US" altLang="ja-JP" dirty="0">
              <a:solidFill>
                <a:srgbClr val="FF0000"/>
              </a:solidFill>
              <a:latin typeface="メイリオ" panose="020B0604030504040204" pitchFamily="50" charset="-128"/>
              <a:ea typeface="メイリオ" panose="020B0604030504040204" pitchFamily="50" charset="-128"/>
            </a:endParaRPr>
          </a:p>
          <a:p>
            <a:pPr marL="216000" indent="-457200"/>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dirty="0">
                <a:solidFill>
                  <a:srgbClr val="FF0000"/>
                </a:solidFill>
                <a:latin typeface="メイリオ" panose="020B0604030504040204" pitchFamily="50" charset="-128"/>
                <a:ea typeface="メイリオ" panose="020B0604030504040204" pitchFamily="50" charset="-128"/>
              </a:rPr>
              <a:t>休職中にフォローしている上司や同僚に対して</a:t>
            </a:r>
            <a:r>
              <a:rPr kumimoji="1" lang="ja-JP" altLang="en-US" dirty="0" smtClean="0">
                <a:solidFill>
                  <a:srgbClr val="FF0000"/>
                </a:solidFill>
                <a:latin typeface="メイリオ" panose="020B0604030504040204" pitchFamily="50" charset="-128"/>
                <a:ea typeface="メイリオ" panose="020B0604030504040204" pitchFamily="50" charset="-128"/>
              </a:rPr>
              <a:t>も、</a:t>
            </a:r>
            <a:r>
              <a:rPr kumimoji="1" lang="en-US" altLang="ja-JP" dirty="0">
                <a:solidFill>
                  <a:srgbClr val="FF0000"/>
                </a:solidFill>
                <a:latin typeface="メイリオ" panose="020B0604030504040204" pitchFamily="50" charset="-128"/>
                <a:ea typeface="メイリオ" panose="020B0604030504040204" pitchFamily="50" charset="-128"/>
              </a:rPr>
              <a:t/>
            </a:r>
            <a:br>
              <a:rPr kumimoji="1" lang="en-US" altLang="ja-JP" dirty="0">
                <a:solidFill>
                  <a:srgbClr val="FF0000"/>
                </a:solidFill>
                <a:latin typeface="メイリオ" panose="020B0604030504040204" pitchFamily="50" charset="-128"/>
                <a:ea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rPr>
              <a:t>しっかりとサポート</a:t>
            </a:r>
          </a:p>
        </p:txBody>
      </p:sp>
      <p:cxnSp>
        <p:nvCxnSpPr>
          <p:cNvPr id="5" name="直線矢印コネクタ 4"/>
          <p:cNvCxnSpPr>
            <a:stCxn id="8" idx="3"/>
            <a:endCxn id="11" idx="1"/>
          </p:cNvCxnSpPr>
          <p:nvPr/>
        </p:nvCxnSpPr>
        <p:spPr>
          <a:xfrm>
            <a:off x="4742550" y="4163879"/>
            <a:ext cx="852852"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6472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3">
            <a:extLst>
              <a:ext uri="{FF2B5EF4-FFF2-40B4-BE49-F238E27FC236}">
                <a16:creationId xmlns:a16="http://schemas.microsoft.com/office/drawing/2014/main" id="{C4769AE6-EA19-5CD4-7EE6-AF6C2EC2D2E7}"/>
              </a:ext>
            </a:extLst>
          </p:cNvPr>
          <p:cNvSpPr txBox="1"/>
          <p:nvPr/>
        </p:nvSpPr>
        <p:spPr>
          <a:xfrm>
            <a:off x="599296" y="1286022"/>
            <a:ext cx="6241619" cy="474489"/>
          </a:xfrm>
          <a:prstGeom prst="rect">
            <a:avLst/>
          </a:prstGeom>
        </p:spPr>
        <p:txBody>
          <a:bodyPr vert="horz" wrap="square" lIns="0" tIns="12700" rIns="0" bIns="0" rtlCol="0">
            <a:spAutoFit/>
          </a:bodyPr>
          <a:lstStyle/>
          <a:p>
            <a:pPr marL="12700">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復職可否の判断”における対応のポイントとは？</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7" name="角丸四角形 6"/>
          <p:cNvSpPr/>
          <p:nvPr/>
        </p:nvSpPr>
        <p:spPr>
          <a:xfrm>
            <a:off x="6344945" y="3018735"/>
            <a:ext cx="4874431" cy="1210715"/>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b="1" dirty="0">
                <a:solidFill>
                  <a:schemeClr val="tx1"/>
                </a:solidFill>
                <a:latin typeface="メイリオ" panose="020B0604030504040204" pitchFamily="50" charset="-128"/>
                <a:ea typeface="メイリオ" panose="020B0604030504040204" pitchFamily="50" charset="-128"/>
              </a:rPr>
              <a:t>企業として対応できる就業の措置及び</a:t>
            </a:r>
            <a:r>
              <a:rPr kumimoji="1" lang="en-US" altLang="ja-JP" b="1" dirty="0">
                <a:solidFill>
                  <a:schemeClr val="tx1"/>
                </a:solidFill>
                <a:latin typeface="メイリオ" panose="020B0604030504040204" pitchFamily="50" charset="-128"/>
                <a:ea typeface="メイリオ" panose="020B0604030504040204" pitchFamily="50" charset="-128"/>
              </a:rPr>
              <a:t/>
            </a:r>
            <a:br>
              <a:rPr kumimoji="1" lang="en-US" altLang="ja-JP" b="1" dirty="0">
                <a:solidFill>
                  <a:schemeClr val="tx1"/>
                </a:solidFill>
                <a:latin typeface="メイリオ" panose="020B0604030504040204" pitchFamily="50" charset="-128"/>
                <a:ea typeface="メイリオ" panose="020B0604030504040204" pitchFamily="50" charset="-128"/>
              </a:rPr>
            </a:br>
            <a:r>
              <a:rPr kumimoji="1" lang="ja-JP" altLang="en-US" b="1" dirty="0">
                <a:solidFill>
                  <a:schemeClr val="tx1"/>
                </a:solidFill>
                <a:latin typeface="メイリオ" panose="020B0604030504040204" pitchFamily="50" charset="-128"/>
                <a:ea typeface="メイリオ" panose="020B0604030504040204" pitchFamily="50" charset="-128"/>
              </a:rPr>
              <a:t>　治療に対する配慮事項の検討と実施</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b="1" dirty="0">
                <a:solidFill>
                  <a:schemeClr val="tx1"/>
                </a:solidFill>
                <a:latin typeface="メイリオ" panose="020B0604030504040204" pitchFamily="50" charset="-128"/>
                <a:ea typeface="メイリオ" panose="020B0604030504040204" pitchFamily="50" charset="-128"/>
              </a:rPr>
              <a:t>⇒</a:t>
            </a:r>
            <a:r>
              <a:rPr kumimoji="1" lang="ja-JP" altLang="en-US" b="1" dirty="0">
                <a:solidFill>
                  <a:srgbClr val="FF0000"/>
                </a:solidFill>
                <a:latin typeface="メイリオ" panose="020B0604030504040204" pitchFamily="50" charset="-128"/>
                <a:ea typeface="メイリオ" panose="020B0604030504040204" pitchFamily="50" charset="-128"/>
              </a:rPr>
              <a:t>従業員と十分に話し合いを行い、</a:t>
            </a:r>
            <a:endParaRPr kumimoji="1" lang="en-US" altLang="ja-JP" b="1" dirty="0">
              <a:solidFill>
                <a:srgbClr val="FF0000"/>
              </a:solidFill>
              <a:latin typeface="メイリオ" panose="020B0604030504040204" pitchFamily="50" charset="-128"/>
              <a:ea typeface="メイリオ" panose="020B0604030504040204" pitchFamily="50" charset="-128"/>
            </a:endParaRPr>
          </a:p>
          <a:p>
            <a:r>
              <a:rPr kumimoji="1" lang="ja-JP" altLang="en-US" b="1" dirty="0">
                <a:solidFill>
                  <a:srgbClr val="FF0000"/>
                </a:solidFill>
                <a:latin typeface="メイリオ" panose="020B0604030504040204" pitchFamily="50" charset="-128"/>
                <a:ea typeface="メイリオ" panose="020B0604030504040204" pitchFamily="50" charset="-128"/>
              </a:rPr>
              <a:t>　納得が得られる</a:t>
            </a:r>
            <a:r>
              <a:rPr kumimoji="1" lang="ja-JP" altLang="en-US" b="1" dirty="0" smtClean="0">
                <a:solidFill>
                  <a:srgbClr val="FF0000"/>
                </a:solidFill>
                <a:latin typeface="メイリオ" panose="020B0604030504040204" pitchFamily="50" charset="-128"/>
                <a:ea typeface="メイリオ" panose="020B0604030504040204" pitchFamily="50" charset="-128"/>
              </a:rPr>
              <a:t>よう努力する</a:t>
            </a:r>
            <a:endParaRPr kumimoji="1" lang="ja-JP" altLang="en-US" b="1" dirty="0">
              <a:solidFill>
                <a:srgbClr val="FF0000"/>
              </a:solidFill>
              <a:latin typeface="メイリオ" panose="020B0604030504040204" pitchFamily="50" charset="-128"/>
              <a:ea typeface="メイリオ" panose="020B0604030504040204" pitchFamily="50" charset="-128"/>
            </a:endParaRPr>
          </a:p>
        </p:txBody>
      </p:sp>
      <p:sp>
        <p:nvSpPr>
          <p:cNvPr id="9" name="角丸四角形 8"/>
          <p:cNvSpPr/>
          <p:nvPr/>
        </p:nvSpPr>
        <p:spPr>
          <a:xfrm>
            <a:off x="6344946" y="4704333"/>
            <a:ext cx="4874430" cy="666119"/>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■定期的なフォローアップ面談の実施、</a:t>
            </a:r>
            <a:r>
              <a:rPr kumimoji="1" lang="en-US" altLang="ja-JP" b="1" dirty="0">
                <a:solidFill>
                  <a:schemeClr val="tx1"/>
                </a:solidFill>
                <a:latin typeface="メイリオ" panose="020B0604030504040204" pitchFamily="50" charset="-128"/>
                <a:ea typeface="メイリオ" panose="020B0604030504040204" pitchFamily="50" charset="-128"/>
              </a:rPr>
              <a:t/>
            </a:r>
            <a:br>
              <a:rPr kumimoji="1" lang="en-US" altLang="ja-JP" b="1" dirty="0">
                <a:solidFill>
                  <a:schemeClr val="tx1"/>
                </a:solidFill>
                <a:latin typeface="メイリオ" panose="020B0604030504040204" pitchFamily="50" charset="-128"/>
                <a:ea typeface="メイリオ" panose="020B0604030504040204" pitchFamily="50" charset="-128"/>
              </a:rPr>
            </a:br>
            <a:r>
              <a:rPr kumimoji="1" lang="ja-JP" altLang="en-US" b="1" dirty="0">
                <a:solidFill>
                  <a:schemeClr val="tx1"/>
                </a:solidFill>
                <a:latin typeface="メイリオ" panose="020B0604030504040204" pitchFamily="50" charset="-128"/>
                <a:ea typeface="メイリオ" panose="020B0604030504040204" pitchFamily="50" charset="-128"/>
              </a:rPr>
              <a:t>　措置や配慮</a:t>
            </a:r>
            <a:r>
              <a:rPr kumimoji="1" lang="ja-JP" altLang="en-US" b="1" dirty="0" smtClean="0">
                <a:solidFill>
                  <a:schemeClr val="tx1"/>
                </a:solidFill>
                <a:latin typeface="メイリオ" panose="020B0604030504040204" pitchFamily="50" charset="-128"/>
                <a:ea typeface="メイリオ" panose="020B0604030504040204" pitchFamily="50" charset="-128"/>
              </a:rPr>
              <a:t>の再検討</a:t>
            </a:r>
            <a:endParaRPr kumimoji="1" lang="ja-JP" altLang="en-US" b="1" dirty="0">
              <a:solidFill>
                <a:schemeClr val="tx1"/>
              </a:solidFill>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599296" y="1760511"/>
            <a:ext cx="9064468" cy="905153"/>
            <a:chOff x="3937101" y="928515"/>
            <a:chExt cx="7447482" cy="815506"/>
          </a:xfrm>
        </p:grpSpPr>
        <p:sp>
          <p:nvSpPr>
            <p:cNvPr id="10" name="角丸四角形 9"/>
            <p:cNvSpPr/>
            <p:nvPr/>
          </p:nvSpPr>
          <p:spPr>
            <a:xfrm>
              <a:off x="3937101" y="928515"/>
              <a:ext cx="7447482" cy="815506"/>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26BFE2B0-A998-45E0-E835-33945DFCE7FC}"/>
                </a:ext>
              </a:extLst>
            </p:cNvPr>
            <p:cNvSpPr txBox="1"/>
            <p:nvPr/>
          </p:nvSpPr>
          <p:spPr>
            <a:xfrm>
              <a:off x="6700114" y="1182377"/>
              <a:ext cx="1936052" cy="332753"/>
            </a:xfrm>
            <a:prstGeom prst="rect">
              <a:avLst/>
            </a:prstGeom>
            <a:solidFill>
              <a:srgbClr val="0070C0"/>
            </a:solidFill>
            <a:ln>
              <a:solidFill>
                <a:schemeClr val="accent1">
                  <a:lumMod val="50000"/>
                </a:schemeClr>
              </a:solid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従業員本人の意向</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6BFE2B0-A998-45E0-E835-33945DFCE7FC}"/>
                </a:ext>
              </a:extLst>
            </p:cNvPr>
            <p:cNvSpPr txBox="1"/>
            <p:nvPr/>
          </p:nvSpPr>
          <p:spPr>
            <a:xfrm>
              <a:off x="9331723" y="1182379"/>
              <a:ext cx="1940643" cy="332753"/>
            </a:xfrm>
            <a:prstGeom prst="rect">
              <a:avLst/>
            </a:prstGeom>
            <a:solidFill>
              <a:srgbClr val="0070C0"/>
            </a:solidFill>
            <a:ln>
              <a:solidFill>
                <a:schemeClr val="accent1">
                  <a:lumMod val="50000"/>
                </a:schemeClr>
              </a:solid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産業医等の意見</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6BFE2B0-A998-45E0-E835-33945DFCE7FC}"/>
                </a:ext>
              </a:extLst>
            </p:cNvPr>
            <p:cNvSpPr txBox="1"/>
            <p:nvPr/>
          </p:nvSpPr>
          <p:spPr>
            <a:xfrm>
              <a:off x="4068505" y="1182378"/>
              <a:ext cx="1936052" cy="332753"/>
            </a:xfrm>
            <a:prstGeom prst="rect">
              <a:avLst/>
            </a:prstGeom>
            <a:solidFill>
              <a:srgbClr val="0070C0"/>
            </a:solidFill>
            <a:ln>
              <a:solidFill>
                <a:schemeClr val="accent1">
                  <a:lumMod val="50000"/>
                </a:schemeClr>
              </a:solid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主治医の意見</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2" name="十字形 1"/>
            <p:cNvSpPr/>
            <p:nvPr/>
          </p:nvSpPr>
          <p:spPr>
            <a:xfrm>
              <a:off x="6204311" y="1182378"/>
              <a:ext cx="281268" cy="307777"/>
            </a:xfrm>
            <a:prstGeom prst="plus">
              <a:avLst>
                <a:gd name="adj" fmla="val 3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十字形 12"/>
            <p:cNvSpPr/>
            <p:nvPr/>
          </p:nvSpPr>
          <p:spPr>
            <a:xfrm>
              <a:off x="8843310" y="1201311"/>
              <a:ext cx="281268" cy="307777"/>
            </a:xfrm>
            <a:prstGeom prst="plus">
              <a:avLst>
                <a:gd name="adj" fmla="val 37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4" name="直線矢印コネクタ 13"/>
          <p:cNvCxnSpPr/>
          <p:nvPr/>
        </p:nvCxnSpPr>
        <p:spPr>
          <a:xfrm>
            <a:off x="8841290" y="4260017"/>
            <a:ext cx="1" cy="42440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5171636" y="3682475"/>
            <a:ext cx="1053551"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flipH="1">
            <a:off x="2605929" y="2750309"/>
            <a:ext cx="380" cy="47083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22" name="角丸四角形 21"/>
          <p:cNvSpPr/>
          <p:nvPr/>
        </p:nvSpPr>
        <p:spPr>
          <a:xfrm>
            <a:off x="599296" y="3305785"/>
            <a:ext cx="4572340" cy="2757263"/>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latin typeface="メイリオ" panose="020B0604030504040204" pitchFamily="50" charset="-128"/>
                <a:ea typeface="メイリオ" panose="020B0604030504040204" pitchFamily="50" charset="-128"/>
              </a:rPr>
              <a:t>■</a:t>
            </a:r>
            <a:r>
              <a:rPr kumimoji="1" lang="ja-JP" altLang="en-US" b="1" dirty="0">
                <a:solidFill>
                  <a:schemeClr val="tx1"/>
                </a:solidFill>
                <a:latin typeface="メイリオ" panose="020B0604030504040204" pitchFamily="50" charset="-128"/>
                <a:ea typeface="メイリオ" panose="020B0604030504040204" pitchFamily="50" charset="-128"/>
              </a:rPr>
              <a:t>従業員本人と面談の機会を設ける</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・職場復帰の意思</a:t>
            </a:r>
            <a:r>
              <a:rPr kumimoji="1" lang="ja-JP" altLang="en-US" dirty="0" smtClean="0">
                <a:solidFill>
                  <a:schemeClr val="tx1"/>
                </a:solidFill>
                <a:latin typeface="メイリオ" panose="020B0604030504040204" pitchFamily="50" charset="-128"/>
                <a:ea typeface="メイリオ" panose="020B0604030504040204" pitchFamily="50" charset="-128"/>
              </a:rPr>
              <a:t>と就業意欲</a:t>
            </a:r>
            <a:r>
              <a:rPr kumimoji="1" lang="ja-JP" altLang="en-US" dirty="0">
                <a:solidFill>
                  <a:schemeClr val="tx1"/>
                </a:solidFill>
                <a:latin typeface="メイリオ" panose="020B0604030504040204" pitchFamily="50" charset="-128"/>
                <a:ea typeface="メイリオ" panose="020B0604030504040204" pitchFamily="50" charset="-128"/>
              </a:rPr>
              <a:t>があるか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・生活リズムが整っているか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・通勤ができるか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・業務をこなすことができるか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・今後の治療スケジュールや</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通院の頻度等</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・配慮してほしい事項</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・復職する</a:t>
            </a:r>
            <a:r>
              <a:rPr kumimoji="1" lang="ja-JP" altLang="en-US" dirty="0" smtClean="0">
                <a:solidFill>
                  <a:schemeClr val="tx1"/>
                </a:solidFill>
                <a:latin typeface="メイリオ" panose="020B0604030504040204" pitchFamily="50" charset="-128"/>
                <a:ea typeface="メイリオ" panose="020B0604030504040204" pitchFamily="50" charset="-128"/>
              </a:rPr>
              <a:t>に当たって</a:t>
            </a:r>
            <a:r>
              <a:rPr kumimoji="1" lang="ja-JP" altLang="en-US" dirty="0">
                <a:solidFill>
                  <a:schemeClr val="tx1"/>
                </a:solidFill>
                <a:latin typeface="メイリオ" panose="020B0604030504040204" pitchFamily="50" charset="-128"/>
                <a:ea typeface="メイリオ" panose="020B0604030504040204" pitchFamily="50" charset="-128"/>
              </a:rPr>
              <a:t>の不安</a:t>
            </a:r>
          </a:p>
        </p:txBody>
      </p:sp>
      <p:sp>
        <p:nvSpPr>
          <p:cNvPr id="24" name="角丸四角形 23"/>
          <p:cNvSpPr/>
          <p:nvPr/>
        </p:nvSpPr>
        <p:spPr>
          <a:xfrm>
            <a:off x="6344945" y="5846107"/>
            <a:ext cx="4874431" cy="677949"/>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a:t>
            </a:r>
            <a:r>
              <a:rPr kumimoji="1" lang="ja-JP" altLang="en-US" b="1" dirty="0">
                <a:solidFill>
                  <a:srgbClr val="FF0000"/>
                </a:solidFill>
                <a:latin typeface="メイリオ" panose="020B0604030504040204" pitchFamily="50" charset="-128"/>
                <a:ea typeface="メイリオ" panose="020B0604030504040204" pitchFamily="50" charset="-128"/>
              </a:rPr>
              <a:t>サポートしている上司や同僚に対しても</a:t>
            </a:r>
            <a:r>
              <a:rPr kumimoji="1" lang="en-US" altLang="ja-JP" b="1" dirty="0">
                <a:solidFill>
                  <a:srgbClr val="FF0000"/>
                </a:solidFill>
                <a:latin typeface="メイリオ" panose="020B0604030504040204" pitchFamily="50" charset="-128"/>
                <a:ea typeface="メイリオ" panose="020B0604030504040204" pitchFamily="50" charset="-128"/>
              </a:rPr>
              <a:t/>
            </a:r>
            <a:br>
              <a:rPr kumimoji="1" lang="en-US" altLang="ja-JP" b="1" dirty="0">
                <a:solidFill>
                  <a:srgbClr val="FF0000"/>
                </a:solidFill>
                <a:latin typeface="メイリオ" panose="020B0604030504040204" pitchFamily="50" charset="-128"/>
                <a:ea typeface="メイリオ" panose="020B0604030504040204" pitchFamily="50" charset="-128"/>
              </a:rPr>
            </a:br>
            <a:r>
              <a:rPr kumimoji="1" lang="ja-JP" altLang="en-US" b="1" dirty="0">
                <a:solidFill>
                  <a:schemeClr val="tx1"/>
                </a:solidFill>
                <a:latin typeface="メイリオ" panose="020B0604030504040204" pitchFamily="50" charset="-128"/>
                <a:ea typeface="メイリオ" panose="020B0604030504040204" pitchFamily="50" charset="-128"/>
              </a:rPr>
              <a:t>　</a:t>
            </a:r>
            <a:r>
              <a:rPr kumimoji="1" lang="ja-JP" altLang="en-US" b="1" dirty="0">
                <a:solidFill>
                  <a:srgbClr val="FF0000"/>
                </a:solidFill>
                <a:latin typeface="メイリオ" panose="020B0604030504040204" pitchFamily="50" charset="-128"/>
                <a:ea typeface="メイリオ" panose="020B0604030504040204" pitchFamily="50" charset="-128"/>
              </a:rPr>
              <a:t>フォローを忘れずに行う</a:t>
            </a:r>
          </a:p>
        </p:txBody>
      </p:sp>
      <p:sp>
        <p:nvSpPr>
          <p:cNvPr id="19" name="十字形 18"/>
          <p:cNvSpPr/>
          <p:nvPr/>
        </p:nvSpPr>
        <p:spPr>
          <a:xfrm>
            <a:off x="8670122" y="5436729"/>
            <a:ext cx="342336" cy="341610"/>
          </a:xfrm>
          <a:prstGeom prst="plus">
            <a:avLst>
              <a:gd name="adj" fmla="val 3791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BA9F0EB-E984-40FE-1BB6-D1B55B388682}"/>
              </a:ext>
            </a:extLst>
          </p:cNvPr>
          <p:cNvSpPr txBox="1"/>
          <p:nvPr/>
        </p:nvSpPr>
        <p:spPr>
          <a:xfrm>
            <a:off x="830967" y="6279483"/>
            <a:ext cx="2029615"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委員提供資料より作成</a:t>
            </a:r>
          </a:p>
        </p:txBody>
      </p:sp>
    </p:spTree>
    <p:extLst>
      <p:ext uri="{BB962C8B-B14F-4D97-AF65-F5344CB8AC3E}">
        <p14:creationId xmlns:p14="http://schemas.microsoft.com/office/powerpoint/2010/main" val="330705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D73B30CA-FC9C-1FCE-7DA1-5399D9AF1A40}"/>
              </a:ext>
            </a:extLst>
          </p:cNvPr>
          <p:cNvSpPr txBox="1"/>
          <p:nvPr/>
        </p:nvSpPr>
        <p:spPr>
          <a:xfrm>
            <a:off x="492227" y="1289873"/>
            <a:ext cx="10965577" cy="474489"/>
          </a:xfrm>
          <a:prstGeom prst="rect">
            <a:avLst/>
          </a:prstGeom>
        </p:spPr>
        <p:txBody>
          <a:bodyPr vert="horz" wrap="square" lIns="0" tIns="12700" rIns="0" bIns="0" rtlCol="0">
            <a:spAutoFit/>
          </a:bodyPr>
          <a:lstStyle/>
          <a:p>
            <a:pPr marL="12700">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「がんに罹患した従業員をはじめ、上司や職場でフォローする同僚との定期的な面談も大切です。」</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sp>
        <p:nvSpPr>
          <p:cNvPr id="5" name="テキスト ボックス 4">
            <a:extLst>
              <a:ext uri="{FF2B5EF4-FFF2-40B4-BE49-F238E27FC236}">
                <a16:creationId xmlns:a16="http://schemas.microsoft.com/office/drawing/2014/main" id="{E7A8B21C-6061-0E43-E9FC-50DEF478EFDD}"/>
              </a:ext>
            </a:extLst>
          </p:cNvPr>
          <p:cNvSpPr txBox="1"/>
          <p:nvPr/>
        </p:nvSpPr>
        <p:spPr>
          <a:xfrm>
            <a:off x="8943432" y="6245868"/>
            <a:ext cx="2679801" cy="355282"/>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委員提供資料より作成</a:t>
            </a:r>
          </a:p>
        </p:txBody>
      </p:sp>
      <p:sp>
        <p:nvSpPr>
          <p:cNvPr id="3" name="角丸四角形 2"/>
          <p:cNvSpPr/>
          <p:nvPr/>
        </p:nvSpPr>
        <p:spPr>
          <a:xfrm>
            <a:off x="275771" y="2237407"/>
            <a:ext cx="3642449" cy="2624878"/>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措置や配慮を</a:t>
            </a:r>
            <a:r>
              <a:rPr kumimoji="1" lang="ja-JP" altLang="en-US" dirty="0" smtClean="0">
                <a:solidFill>
                  <a:schemeClr val="tx1"/>
                </a:solidFill>
                <a:latin typeface="メイリオ" panose="020B0604030504040204" pitchFamily="50" charset="-128"/>
                <a:ea typeface="メイリオ" panose="020B0604030504040204" pitchFamily="50" charset="-128"/>
              </a:rPr>
              <a:t>実施中であっても</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定期的に面談を行い、</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措置や配慮の内容が</a:t>
            </a:r>
            <a:r>
              <a:rPr kumimoji="1" lang="ja-JP" altLang="en-US" dirty="0" smtClean="0">
                <a:solidFill>
                  <a:schemeClr val="tx1"/>
                </a:solidFill>
                <a:latin typeface="メイリオ" panose="020B0604030504040204" pitchFamily="50" charset="-128"/>
                <a:ea typeface="メイリオ" panose="020B0604030504040204" pitchFamily="50" charset="-128"/>
              </a:rPr>
              <a:t>適正で</a:t>
            </a:r>
            <a:endParaRPr kumimoji="1" lang="en-US" altLang="ja-JP" dirty="0">
              <a:solidFill>
                <a:schemeClr val="tx1"/>
              </a:solidFill>
              <a:latin typeface="メイリオ" panose="020B0604030504040204" pitchFamily="50" charset="-128"/>
              <a:ea typeface="メイリオ" panose="020B0604030504040204" pitchFamily="50" charset="-128"/>
            </a:endParaRPr>
          </a:p>
          <a:p>
            <a:pPr algn="ctr"/>
            <a:r>
              <a:rPr kumimoji="1" lang="ja-JP" altLang="en-US" dirty="0">
                <a:solidFill>
                  <a:schemeClr val="tx1"/>
                </a:solidFill>
                <a:latin typeface="メイリオ" panose="020B0604030504040204" pitchFamily="50" charset="-128"/>
                <a:ea typeface="メイリオ" panose="020B0604030504040204" pitchFamily="50" charset="-128"/>
              </a:rPr>
              <a:t>あるかどうか随時確認が必要</a:t>
            </a:r>
          </a:p>
        </p:txBody>
      </p:sp>
      <p:sp>
        <p:nvSpPr>
          <p:cNvPr id="7" name="角丸四角形 6"/>
          <p:cNvSpPr/>
          <p:nvPr/>
        </p:nvSpPr>
        <p:spPr>
          <a:xfrm>
            <a:off x="6188382" y="2237408"/>
            <a:ext cx="3967352" cy="565741"/>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定期的に面談を行い状況を把握する</a:t>
            </a:r>
          </a:p>
        </p:txBody>
      </p:sp>
      <p:sp>
        <p:nvSpPr>
          <p:cNvPr id="8" name="角丸四角形 7"/>
          <p:cNvSpPr/>
          <p:nvPr/>
        </p:nvSpPr>
        <p:spPr>
          <a:xfrm>
            <a:off x="2571303" y="5254773"/>
            <a:ext cx="3076260" cy="835677"/>
          </a:xfrm>
          <a:prstGeom prst="roundRect">
            <a:avLst/>
          </a:prstGeom>
          <a:solidFill>
            <a:srgbClr val="8FAAD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適正でない場合は</a:t>
            </a:r>
            <a:r>
              <a:rPr kumimoji="1" lang="ja-JP" altLang="en-US" b="1" dirty="0">
                <a:solidFill>
                  <a:srgbClr val="FF0000"/>
                </a:solidFill>
                <a:latin typeface="メイリオ" panose="020B0604030504040204" pitchFamily="50" charset="-128"/>
                <a:ea typeface="メイリオ" panose="020B0604030504040204" pitchFamily="50" charset="-128"/>
              </a:rPr>
              <a:t>再検討</a:t>
            </a:r>
          </a:p>
        </p:txBody>
      </p:sp>
      <p:sp>
        <p:nvSpPr>
          <p:cNvPr id="9" name="角丸四角形 8"/>
          <p:cNvSpPr/>
          <p:nvPr/>
        </p:nvSpPr>
        <p:spPr>
          <a:xfrm>
            <a:off x="8271989" y="3276195"/>
            <a:ext cx="3730268" cy="1586090"/>
          </a:xfrm>
          <a:prstGeom prst="roundRect">
            <a:avLst>
              <a:gd name="adj" fmla="val 12479"/>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上司や同僚自身について</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・負担がかかりすぎていないか？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・困っていること</a:t>
            </a:r>
            <a:r>
              <a:rPr kumimoji="1" lang="ja-JP" altLang="en-US" dirty="0" smtClean="0">
                <a:solidFill>
                  <a:schemeClr val="tx1"/>
                </a:solidFill>
                <a:latin typeface="メイリオ" panose="020B0604030504040204" pitchFamily="50" charset="-128"/>
                <a:ea typeface="メイリオ" panose="020B0604030504040204" pitchFamily="50" charset="-128"/>
              </a:rPr>
              <a:t>がないか</a:t>
            </a:r>
            <a:r>
              <a:rPr kumimoji="1" lang="ja-JP" altLang="en-US" dirty="0">
                <a:solidFill>
                  <a:schemeClr val="tx1"/>
                </a:solidFill>
                <a:latin typeface="メイリオ" panose="020B0604030504040204" pitchFamily="50" charset="-128"/>
                <a:ea typeface="メイリオ" panose="020B0604030504040204" pitchFamily="50" charset="-128"/>
              </a:rPr>
              <a:t>？</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・長時間労働になっていないか</a:t>
            </a:r>
            <a:r>
              <a:rPr kumimoji="1" lang="ja-JP" altLang="en-US" dirty="0" smtClean="0">
                <a:solidFill>
                  <a:schemeClr val="tx1"/>
                </a:solidFill>
                <a:latin typeface="メイリオ" panose="020B0604030504040204" pitchFamily="50" charset="-128"/>
                <a:ea typeface="メイリオ" panose="020B0604030504040204" pitchFamily="50" charset="-128"/>
              </a:rPr>
              <a:t>？</a:t>
            </a:r>
            <a:endParaRPr kumimoji="1" lang="en-US" altLang="ja-JP" dirty="0" smtClean="0">
              <a:solidFill>
                <a:schemeClr val="tx1"/>
              </a:solidFill>
              <a:latin typeface="メイリオ" panose="020B0604030504040204" pitchFamily="50" charset="-128"/>
              <a:ea typeface="メイリオ" panose="020B0604030504040204" pitchFamily="50" charset="-128"/>
            </a:endParaRPr>
          </a:p>
          <a:p>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0" name="角丸四角形 9"/>
          <p:cNvSpPr/>
          <p:nvPr/>
        </p:nvSpPr>
        <p:spPr>
          <a:xfrm>
            <a:off x="4295989" y="3276195"/>
            <a:ext cx="3784787" cy="1586091"/>
          </a:xfrm>
          <a:prstGeom prst="roundRect">
            <a:avLst/>
          </a:prstGeom>
          <a:solidFill>
            <a:srgbClr val="BDD7EE"/>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メイリオ" panose="020B0604030504040204" pitchFamily="50" charset="-128"/>
                <a:ea typeface="メイリオ" panose="020B0604030504040204" pitchFamily="50" charset="-128"/>
              </a:rPr>
              <a:t>がんに罹患した従業員について</a:t>
            </a:r>
            <a:endParaRPr kumimoji="1" lang="en-US" altLang="ja-JP" b="1"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・フォローしている側から見て、</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　措置や配慮が</a:t>
            </a:r>
            <a:r>
              <a:rPr kumimoji="1" lang="ja-JP" altLang="en-US" dirty="0" smtClean="0">
                <a:solidFill>
                  <a:schemeClr val="tx1"/>
                </a:solidFill>
                <a:latin typeface="メイリオ" panose="020B0604030504040204" pitchFamily="50" charset="-128"/>
                <a:ea typeface="メイリオ" panose="020B0604030504040204" pitchFamily="50" charset="-128"/>
              </a:rPr>
              <a:t>適正であると</a:t>
            </a:r>
            <a:r>
              <a:rPr kumimoji="1" lang="en-US" altLang="ja-JP" dirty="0" smtClean="0">
                <a:solidFill>
                  <a:schemeClr val="tx1"/>
                </a:solidFill>
                <a:latin typeface="メイリオ" panose="020B0604030504040204" pitchFamily="50" charset="-128"/>
                <a:ea typeface="メイリオ" panose="020B0604030504040204" pitchFamily="50" charset="-128"/>
              </a:rPr>
              <a:t/>
            </a:r>
            <a:br>
              <a:rPr kumimoji="1" lang="en-US" altLang="ja-JP" dirty="0" smtClean="0">
                <a:solidFill>
                  <a:schemeClr val="tx1"/>
                </a:solidFill>
                <a:latin typeface="メイリオ" panose="020B0604030504040204" pitchFamily="50" charset="-128"/>
                <a:ea typeface="メイリオ" panose="020B0604030504040204" pitchFamily="50" charset="-128"/>
              </a:rPr>
            </a:br>
            <a:r>
              <a:rPr kumimoji="1" lang="ja-JP" altLang="en-US" dirty="0" smtClean="0">
                <a:solidFill>
                  <a:schemeClr val="tx1"/>
                </a:solidFill>
                <a:latin typeface="メイリオ" panose="020B0604030504040204" pitchFamily="50" charset="-128"/>
                <a:ea typeface="メイリオ" panose="020B0604030504040204" pitchFamily="50" charset="-128"/>
              </a:rPr>
              <a:t>　感じる</a:t>
            </a:r>
            <a:r>
              <a:rPr kumimoji="1" lang="ja-JP" altLang="en-US" dirty="0">
                <a:solidFill>
                  <a:schemeClr val="tx1"/>
                </a:solidFill>
                <a:latin typeface="メイリオ" panose="020B0604030504040204" pitchFamily="50" charset="-128"/>
                <a:ea typeface="メイリオ" panose="020B0604030504040204" pitchFamily="50" charset="-128"/>
              </a:rPr>
              <a:t>か？</a:t>
            </a:r>
            <a:endParaRPr kumimoji="1" lang="en-US" altLang="ja-JP" dirty="0">
              <a:solidFill>
                <a:schemeClr val="tx1"/>
              </a:solidFill>
              <a:latin typeface="メイリオ" panose="020B0604030504040204" pitchFamily="50" charset="-128"/>
              <a:ea typeface="メイリオ" panose="020B0604030504040204" pitchFamily="50" charset="-128"/>
            </a:endParaRPr>
          </a:p>
          <a:p>
            <a:r>
              <a:rPr kumimoji="1" lang="ja-JP" altLang="en-US" dirty="0">
                <a:solidFill>
                  <a:schemeClr val="tx1"/>
                </a:solidFill>
                <a:latin typeface="メイリオ" panose="020B0604030504040204" pitchFamily="50" charset="-128"/>
                <a:ea typeface="メイリオ" panose="020B0604030504040204" pitchFamily="50" charset="-128"/>
              </a:rPr>
              <a:t>・無理や頑張りすぎていないか？</a:t>
            </a:r>
          </a:p>
        </p:txBody>
      </p:sp>
      <p:sp>
        <p:nvSpPr>
          <p:cNvPr id="11" name="角丸四角形 10"/>
          <p:cNvSpPr/>
          <p:nvPr/>
        </p:nvSpPr>
        <p:spPr>
          <a:xfrm>
            <a:off x="8598993" y="5254773"/>
            <a:ext cx="3076260" cy="835677"/>
          </a:xfrm>
          <a:prstGeom prst="roundRect">
            <a:avLst/>
          </a:prstGeom>
          <a:solidFill>
            <a:srgbClr val="8FAAD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anose="020B0604030504040204" pitchFamily="50" charset="-128"/>
                <a:ea typeface="メイリオ" panose="020B0604030504040204" pitchFamily="50" charset="-128"/>
              </a:rPr>
              <a:t>サポート</a:t>
            </a:r>
          </a:p>
        </p:txBody>
      </p:sp>
      <p:sp>
        <p:nvSpPr>
          <p:cNvPr id="12" name="テキスト ボックス 11">
            <a:extLst>
              <a:ext uri="{FF2B5EF4-FFF2-40B4-BE49-F238E27FC236}">
                <a16:creationId xmlns:a16="http://schemas.microsoft.com/office/drawing/2014/main" id="{26BFE2B0-A998-45E0-E835-33945DFCE7FC}"/>
              </a:ext>
            </a:extLst>
          </p:cNvPr>
          <p:cNvSpPr txBox="1"/>
          <p:nvPr/>
        </p:nvSpPr>
        <p:spPr>
          <a:xfrm>
            <a:off x="716001" y="1929631"/>
            <a:ext cx="2761988" cy="646331"/>
          </a:xfrm>
          <a:prstGeom prst="rect">
            <a:avLst/>
          </a:prstGeom>
          <a:solidFill>
            <a:srgbClr val="0070C0"/>
          </a:solidFill>
          <a:ln>
            <a:solidFill>
              <a:schemeClr val="accent1">
                <a:lumMod val="50000"/>
              </a:schemeClr>
            </a:solid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がんに罹患した従業員に対して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6BFE2B0-A998-45E0-E835-33945DFCE7FC}"/>
              </a:ext>
            </a:extLst>
          </p:cNvPr>
          <p:cNvSpPr txBox="1"/>
          <p:nvPr/>
        </p:nvSpPr>
        <p:spPr>
          <a:xfrm>
            <a:off x="6692394" y="1919780"/>
            <a:ext cx="2959328" cy="369332"/>
          </a:xfrm>
          <a:prstGeom prst="rect">
            <a:avLst/>
          </a:prstGeom>
          <a:solidFill>
            <a:srgbClr val="0070C0"/>
          </a:solidFill>
          <a:ln>
            <a:solidFill>
              <a:schemeClr val="accent1">
                <a:lumMod val="50000"/>
              </a:schemeClr>
            </a:solidFill>
          </a:ln>
        </p:spPr>
        <p:txBody>
          <a:bodyPr wrap="square" rtlCol="0">
            <a:spAutoFit/>
          </a:bodyP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職場の上司や同僚に対して</a:t>
            </a:r>
            <a:endParaRPr kumimoji="1" lang="en-US" altLang="ja-JP" b="1" dirty="0">
              <a:solidFill>
                <a:schemeClr val="bg1"/>
              </a:solidFill>
              <a:latin typeface="メイリオ" panose="020B0604030504040204" pitchFamily="50" charset="-128"/>
              <a:ea typeface="メイリオ" panose="020B0604030504040204" pitchFamily="50" charset="-128"/>
            </a:endParaRPr>
          </a:p>
        </p:txBody>
      </p:sp>
      <p:cxnSp>
        <p:nvCxnSpPr>
          <p:cNvPr id="14" name="カギ線コネクタ 13"/>
          <p:cNvCxnSpPr>
            <a:stCxn id="7" idx="2"/>
            <a:endCxn id="10" idx="0"/>
          </p:cNvCxnSpPr>
          <p:nvPr/>
        </p:nvCxnSpPr>
        <p:spPr>
          <a:xfrm rot="5400000">
            <a:off x="6943698" y="2047835"/>
            <a:ext cx="473046" cy="1983675"/>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カギ線コネクタ 14"/>
          <p:cNvCxnSpPr>
            <a:endCxn id="9" idx="0"/>
          </p:cNvCxnSpPr>
          <p:nvPr/>
        </p:nvCxnSpPr>
        <p:spPr>
          <a:xfrm>
            <a:off x="8172058" y="3043319"/>
            <a:ext cx="1965065" cy="232876"/>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cxnSp>
        <p:nvCxnSpPr>
          <p:cNvPr id="20" name="直線矢印コネクタ 19"/>
          <p:cNvCxnSpPr>
            <a:stCxn id="9" idx="2"/>
            <a:endCxn id="11" idx="0"/>
          </p:cNvCxnSpPr>
          <p:nvPr/>
        </p:nvCxnSpPr>
        <p:spPr>
          <a:xfrm>
            <a:off x="10137123" y="4862285"/>
            <a:ext cx="0" cy="3924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カギ線コネクタ 21"/>
          <p:cNvCxnSpPr>
            <a:stCxn id="10" idx="2"/>
            <a:endCxn id="8" idx="0"/>
          </p:cNvCxnSpPr>
          <p:nvPr/>
        </p:nvCxnSpPr>
        <p:spPr>
          <a:xfrm rot="5400000">
            <a:off x="4952665" y="4019054"/>
            <a:ext cx="392487" cy="2078950"/>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cxnSp>
        <p:nvCxnSpPr>
          <p:cNvPr id="25" name="カギ線コネクタ 24"/>
          <p:cNvCxnSpPr>
            <a:stCxn id="3" idx="2"/>
            <a:endCxn id="8" idx="0"/>
          </p:cNvCxnSpPr>
          <p:nvPr/>
        </p:nvCxnSpPr>
        <p:spPr>
          <a:xfrm rot="16200000" flipH="1">
            <a:off x="2906970" y="4052310"/>
            <a:ext cx="392488" cy="2012437"/>
          </a:xfrm>
          <a:prstGeom prst="bentConnector3">
            <a:avLst>
              <a:gd name="adj1" fmla="val 50000"/>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036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3">
            <a:extLst>
              <a:ext uri="{FF2B5EF4-FFF2-40B4-BE49-F238E27FC236}">
                <a16:creationId xmlns:a16="http://schemas.microsoft.com/office/drawing/2014/main" id="{26C8A3CB-D58C-7C7B-3AF3-04C742AD4E1B}"/>
              </a:ext>
            </a:extLst>
          </p:cNvPr>
          <p:cNvSpPr txBox="1"/>
          <p:nvPr/>
        </p:nvSpPr>
        <p:spPr>
          <a:xfrm>
            <a:off x="60235" y="1561445"/>
            <a:ext cx="4480642" cy="1885131"/>
          </a:xfrm>
          <a:prstGeom prst="rect">
            <a:avLst/>
          </a:prstGeom>
        </p:spPr>
        <p:txBody>
          <a:bodyPr vert="horz" wrap="square" lIns="0" tIns="12700" rIns="0" bIns="0" rtlCol="0">
            <a:spAutoFit/>
          </a:bodyPr>
          <a:lstStyle/>
          <a:p>
            <a:pPr marL="12700" algn="ctr">
              <a:lnSpc>
                <a:spcPct val="150000"/>
              </a:lnSpc>
              <a:spcBef>
                <a:spcPts val="100"/>
              </a:spcBef>
            </a:pP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「業務面で</a:t>
            </a:r>
            <a:r>
              <a:rPr lang="ja-JP" altLang="en-US" sz="2000" b="1" spc="-114"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DB"/>
              </a:rPr>
              <a:t>のちょっとした配慮の</a:t>
            </a:r>
            <a:r>
              <a:rPr lang="ja-JP" altLang="en-US"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rPr>
              <a:t>例</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には、</a:t>
            </a:r>
            <a:r>
              <a:rPr lang="en-US" altLang="ja-JP"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座り業務への配置変更</a:t>
            </a:r>
            <a:r>
              <a:rPr lang="en-US" altLang="ja-JP"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a:t>
            </a:r>
            <a:r>
              <a:rPr lang="ja-JP" altLang="en-US"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rPr>
              <a:t>や</a:t>
            </a:r>
            <a:endParaRPr lang="en-US" altLang="ja-JP"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endParaRPr>
          </a:p>
          <a:p>
            <a:pPr marL="12700" algn="ctr">
              <a:lnSpc>
                <a:spcPct val="150000"/>
              </a:lnSpc>
              <a:spcBef>
                <a:spcPts val="100"/>
              </a:spcBef>
            </a:pPr>
            <a:r>
              <a:rPr lang="en-US" altLang="ja-JP"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rPr>
              <a:t>『</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サポート業務への配置転換</a:t>
            </a:r>
            <a:r>
              <a:rPr lang="en-US" altLang="ja-JP"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rPr>
              <a:t>』</a:t>
            </a:r>
          </a:p>
          <a:p>
            <a:pPr marL="12700" algn="ctr">
              <a:lnSpc>
                <a:spcPct val="150000"/>
              </a:lnSpc>
              <a:spcBef>
                <a:spcPts val="100"/>
              </a:spcBef>
            </a:pPr>
            <a:r>
              <a:rPr lang="ja-JP" altLang="en-US" sz="2000" b="1" spc="5" dirty="0" smtClean="0">
                <a:solidFill>
                  <a:schemeClr val="accent1">
                    <a:lumMod val="75000"/>
                  </a:schemeClr>
                </a:solidFill>
                <a:latin typeface="メイリオ" panose="020B0604030504040204" pitchFamily="50" charset="-128"/>
                <a:ea typeface="メイリオ" panose="020B0604030504040204" pitchFamily="50" charset="-128"/>
                <a:cs typeface="A-OTF UD新丸ゴ Pr6N B"/>
              </a:rPr>
              <a:t>が</a:t>
            </a:r>
            <a:r>
              <a:rPr lang="ja-JP" altLang="en-US" sz="2000" b="1" spc="5" dirty="0">
                <a:solidFill>
                  <a:schemeClr val="accent1">
                    <a:lumMod val="75000"/>
                  </a:schemeClr>
                </a:solidFill>
                <a:latin typeface="メイリオ" panose="020B0604030504040204" pitchFamily="50" charset="-128"/>
                <a:ea typeface="メイリオ" panose="020B0604030504040204" pitchFamily="50" charset="-128"/>
                <a:cs typeface="A-OTF UD新丸ゴ Pr6N B"/>
              </a:rPr>
              <a:t>あります。</a:t>
            </a:r>
            <a:r>
              <a:rPr lang="ja-JP" altLang="en-US" sz="2000" b="1" spc="-114" dirty="0">
                <a:solidFill>
                  <a:schemeClr val="accent1">
                    <a:lumMod val="75000"/>
                  </a:schemeClr>
                </a:solidFill>
                <a:latin typeface="メイリオ" panose="020B0604030504040204" pitchFamily="50" charset="-128"/>
                <a:ea typeface="メイリオ" panose="020B0604030504040204" pitchFamily="50" charset="-128"/>
                <a:cs typeface="A-OTF UD新丸ゴ Pr6N DB"/>
              </a:rPr>
              <a:t>」</a:t>
            </a:r>
            <a:endParaRPr dirty="0">
              <a:solidFill>
                <a:schemeClr val="accent1">
                  <a:lumMod val="75000"/>
                </a:schemeClr>
              </a:solidFill>
              <a:latin typeface="メイリオ" panose="020B0604030504040204" pitchFamily="50" charset="-128"/>
              <a:ea typeface="メイリオ" panose="020B0604030504040204" pitchFamily="50" charset="-128"/>
              <a:cs typeface="A-OTF UD新丸ゴ Pr6N R"/>
            </a:endParaRPr>
          </a:p>
        </p:txBody>
      </p:sp>
      <p:pic>
        <p:nvPicPr>
          <p:cNvPr id="5" name="図 4">
            <a:extLst>
              <a:ext uri="{FF2B5EF4-FFF2-40B4-BE49-F238E27FC236}">
                <a16:creationId xmlns:a16="http://schemas.microsoft.com/office/drawing/2014/main" id="{E7F4C808-F8E5-DD94-0789-6B9D3321F1F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4540877" y="875899"/>
            <a:ext cx="6895454" cy="5645413"/>
          </a:xfrm>
          <a:prstGeom prst="rect">
            <a:avLst/>
          </a:prstGeom>
        </p:spPr>
      </p:pic>
    </p:spTree>
    <p:extLst>
      <p:ext uri="{BB962C8B-B14F-4D97-AF65-F5344CB8AC3E}">
        <p14:creationId xmlns:p14="http://schemas.microsoft.com/office/powerpoint/2010/main" val="359193063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3617</Words>
  <Application>Microsoft Office PowerPoint</Application>
  <PresentationFormat>ワイド画面</PresentationFormat>
  <Paragraphs>272</Paragraphs>
  <Slides>13</Slides>
  <Notes>13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13</vt:i4>
      </vt:variant>
    </vt:vector>
  </HeadingPairs>
  <TitlesOfParts>
    <vt:vector size="26" baseType="lpstr">
      <vt:lpstr>A-OTF UD新丸ゴ Pr6N B</vt:lpstr>
      <vt:lpstr>A-OTF UD新丸ゴ Pr6N DB</vt:lpstr>
      <vt:lpstr>A-OTF UD新丸ゴ Pr6N R</vt:lpstr>
      <vt:lpstr>A-OTF リュウミン Pr6N M-KL</vt:lpstr>
      <vt:lpstr>ＭＳ Ｐ明朝</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2023-03-22T00:54:11Z</dcterms:created>
  <dcterms:modified xsi:type="dcterms:W3CDTF">2023-03-22T11:46:59Z</dcterms:modified>
</cp:coreProperties>
</file>