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7" r:id="rId1"/>
  </p:sldMasterIdLst>
  <p:notesMasterIdLst>
    <p:notesMasterId r:id="rId10"/>
  </p:notesMasterIdLst>
  <p:sldIdLst>
    <p:sldId id="256" r:id="rId2"/>
    <p:sldId id="331" r:id="rId3"/>
    <p:sldId id="282" r:id="rId4"/>
    <p:sldId id="271" r:id="rId5"/>
    <p:sldId id="285" r:id="rId6"/>
    <p:sldId id="312" r:id="rId7"/>
    <p:sldId id="325" r:id="rId8"/>
    <p:sldId id="330" r:id="rId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4472C4"/>
    <a:srgbClr val="FFE7FB"/>
    <a:srgbClr val="BDD7EE"/>
    <a:srgbClr val="0070C0"/>
    <a:srgbClr val="FDE7FB"/>
    <a:srgbClr val="FDDFFB"/>
    <a:srgbClr val="FBB7F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9" autoAdjust="0"/>
    <p:restoredTop sz="68101" autoAdjust="0"/>
  </p:normalViewPr>
  <p:slideViewPr>
    <p:cSldViewPr snapToGrid="0">
      <p:cViewPr varScale="1">
        <p:scale>
          <a:sx n="79" d="100"/>
          <a:sy n="79" d="100"/>
        </p:scale>
        <p:origin x="2190"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8C444DE-3EFF-4C2D-AC61-405B64352408}"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5C7A4B0-9F92-49B0-A38B-EC949B22579C}" type="slidenum">
              <a:rPr kumimoji="1" lang="ja-JP" altLang="en-US" smtClean="0"/>
              <a:t>‹#›</a:t>
            </a:fld>
            <a:endParaRPr kumimoji="1" lang="ja-JP" altLang="en-US"/>
          </a:p>
        </p:txBody>
      </p:sp>
    </p:spTree>
    <p:extLst>
      <p:ext uri="{BB962C8B-B14F-4D97-AF65-F5344CB8AC3E}">
        <p14:creationId xmlns:p14="http://schemas.microsoft.com/office/powerpoint/2010/main" val="2081739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0</a:t>
            </a:fld>
            <a:endParaRPr kumimoji="1" lang="ja-JP" altLang="en-US"/>
          </a:p>
        </p:txBody>
      </p:sp>
    </p:spTree>
    <p:extLst>
      <p:ext uri="{BB962C8B-B14F-4D97-AF65-F5344CB8AC3E}">
        <p14:creationId xmlns:p14="http://schemas.microsoft.com/office/powerpoint/2010/main" val="417643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＜話者メモ＞</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95" dirty="0">
                <a:solidFill>
                  <a:srgbClr val="231F20"/>
                </a:solidFill>
                <a:latin typeface="+mn-ea"/>
                <a:cs typeface="A-OTF UD新丸ゴ Pr6N R"/>
              </a:rPr>
              <a:t>がんの基礎知識：</a:t>
            </a:r>
            <a:endParaRPr lang="en-US" altLang="ja-JP" sz="1200" b="1"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・がんは高齢になるほど罹患者が増えます。</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・都民の推計がん患者数のうち、約</a:t>
            </a:r>
            <a:r>
              <a:rPr lang="en-US" altLang="ja-JP" sz="1200" b="0" spc="-95" dirty="0">
                <a:solidFill>
                  <a:srgbClr val="231F20"/>
                </a:solidFill>
                <a:latin typeface="+mn-ea"/>
                <a:cs typeface="A-OTF UD新丸ゴ Pr6N R"/>
              </a:rPr>
              <a:t>34%</a:t>
            </a:r>
            <a:r>
              <a:rPr lang="ja-JP" altLang="en-US" sz="1200" b="0" spc="-95" dirty="0">
                <a:solidFill>
                  <a:srgbClr val="231F20"/>
                </a:solidFill>
                <a:latin typeface="+mn-ea"/>
                <a:cs typeface="A-OTF UD新丸ゴ Pr6N R"/>
              </a:rPr>
              <a:t>が</a:t>
            </a:r>
            <a:r>
              <a:rPr lang="en-US" altLang="ja-JP" sz="1200" b="0" spc="-95" dirty="0">
                <a:solidFill>
                  <a:srgbClr val="231F20"/>
                </a:solidFill>
                <a:latin typeface="+mn-ea"/>
                <a:cs typeface="A-OTF UD新丸ゴ Pr6N R"/>
              </a:rPr>
              <a:t>25</a:t>
            </a:r>
            <a:r>
              <a:rPr lang="ja-JP" altLang="en-US" sz="1200" b="0" spc="-95" dirty="0">
                <a:solidFill>
                  <a:srgbClr val="231F20"/>
                </a:solidFill>
                <a:latin typeface="+mn-ea"/>
                <a:cs typeface="A-OTF UD新丸ゴ Pr6N R"/>
              </a:rPr>
              <a:t>歳から</a:t>
            </a:r>
            <a:r>
              <a:rPr lang="en-US" altLang="ja-JP" sz="1200" b="0" spc="-95" dirty="0">
                <a:solidFill>
                  <a:srgbClr val="231F20"/>
                </a:solidFill>
                <a:latin typeface="+mn-ea"/>
                <a:cs typeface="A-OTF UD新丸ゴ Pr6N R"/>
              </a:rPr>
              <a:t>64</a:t>
            </a:r>
            <a:r>
              <a:rPr lang="ja-JP" altLang="en-US" sz="1200" b="0" spc="-95" dirty="0">
                <a:solidFill>
                  <a:srgbClr val="231F20"/>
                </a:solidFill>
                <a:latin typeface="+mn-ea"/>
                <a:cs typeface="A-OTF UD新丸ゴ Pr6N R"/>
              </a:rPr>
              <a:t>歳の働く世代であり、現役世代においてもがんは無関係とは言えません。</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・男性は</a:t>
            </a:r>
            <a:r>
              <a:rPr lang="en-US" altLang="ja-JP" sz="1200" b="0" spc="-95" dirty="0">
                <a:solidFill>
                  <a:srgbClr val="231F20"/>
                </a:solidFill>
                <a:latin typeface="+mn-ea"/>
                <a:cs typeface="A-OTF UD新丸ゴ Pr6N R"/>
              </a:rPr>
              <a:t>45</a:t>
            </a:r>
            <a:r>
              <a:rPr lang="ja-JP" altLang="en-US" sz="1200" b="0" spc="-95" dirty="0">
                <a:solidFill>
                  <a:srgbClr val="231F20"/>
                </a:solidFill>
                <a:latin typeface="+mn-ea"/>
                <a:cs typeface="A-OTF UD新丸ゴ Pr6N R"/>
              </a:rPr>
              <a:t>歳頃、女性は</a:t>
            </a:r>
            <a:r>
              <a:rPr lang="en-US" altLang="ja-JP" sz="1200" b="0" spc="-95" dirty="0">
                <a:solidFill>
                  <a:srgbClr val="231F20"/>
                </a:solidFill>
                <a:latin typeface="+mn-ea"/>
                <a:cs typeface="A-OTF UD新丸ゴ Pr6N R"/>
              </a:rPr>
              <a:t>35</a:t>
            </a:r>
            <a:r>
              <a:rPr lang="ja-JP" altLang="en-US" sz="1200" b="0" spc="-95" dirty="0">
                <a:solidFill>
                  <a:srgbClr val="231F20"/>
                </a:solidFill>
                <a:latin typeface="+mn-ea"/>
                <a:cs typeface="A-OTF UD新丸ゴ Pr6N R"/>
              </a:rPr>
              <a:t>歳頃からがん罹患のリスクが上昇するという特徴もあります。</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・特に</a:t>
            </a:r>
            <a:r>
              <a:rPr lang="en-US" altLang="ja-JP" sz="1200" b="0" spc="-95" dirty="0">
                <a:solidFill>
                  <a:srgbClr val="231F20"/>
                </a:solidFill>
                <a:latin typeface="+mn-ea"/>
                <a:cs typeface="A-OTF UD新丸ゴ Pr6N R"/>
              </a:rPr>
              <a:t>30</a:t>
            </a:r>
            <a:r>
              <a:rPr lang="ja-JP" altLang="en-US" sz="1200" b="0" spc="-95" dirty="0">
                <a:solidFill>
                  <a:srgbClr val="231F20"/>
                </a:solidFill>
                <a:latin typeface="+mn-ea"/>
                <a:cs typeface="A-OTF UD新丸ゴ Pr6N R"/>
              </a:rPr>
              <a:t>～</a:t>
            </a:r>
            <a:r>
              <a:rPr lang="en-US" altLang="ja-JP" sz="1200" b="0" spc="-95" dirty="0">
                <a:solidFill>
                  <a:srgbClr val="231F20"/>
                </a:solidFill>
                <a:latin typeface="+mn-ea"/>
                <a:cs typeface="A-OTF UD新丸ゴ Pr6N R"/>
              </a:rPr>
              <a:t>54</a:t>
            </a:r>
            <a:r>
              <a:rPr lang="ja-JP" altLang="en-US" sz="1200" b="0" spc="-95" dirty="0">
                <a:solidFill>
                  <a:srgbClr val="231F20"/>
                </a:solidFill>
                <a:latin typeface="+mn-ea"/>
                <a:cs typeface="A-OTF UD新丸ゴ Pr6N R"/>
              </a:rPr>
              <a:t>歳は、女性の罹患率が高く、男性は、</a:t>
            </a:r>
            <a:r>
              <a:rPr lang="en-US" altLang="ja-JP" sz="1200" b="0" spc="-95" dirty="0">
                <a:solidFill>
                  <a:srgbClr val="231F20"/>
                </a:solidFill>
                <a:latin typeface="+mn-ea"/>
                <a:cs typeface="A-OTF UD新丸ゴ Pr6N R"/>
              </a:rPr>
              <a:t>55</a:t>
            </a:r>
            <a:r>
              <a:rPr lang="ja-JP" altLang="en-US" sz="1200" b="0" spc="-95" dirty="0">
                <a:solidFill>
                  <a:srgbClr val="231F20"/>
                </a:solidFill>
                <a:latin typeface="+mn-ea"/>
                <a:cs typeface="A-OTF UD新丸ゴ Pr6N R"/>
              </a:rPr>
              <a:t>歳以降、急激にがんにかかりやすくなります。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spc="-95" dirty="0">
              <a:solidFill>
                <a:srgbClr val="231F20"/>
              </a:solidFill>
              <a:latin typeface="+mn-ea"/>
              <a:cs typeface="A-OTF UD新丸ゴ Pr6N R"/>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a:t>
            </a:fld>
            <a:endParaRPr kumimoji="1" lang="ja-JP" altLang="en-US"/>
          </a:p>
        </p:txBody>
      </p:sp>
    </p:spTree>
    <p:extLst>
      <p:ext uri="{BB962C8B-B14F-4D97-AF65-F5344CB8AC3E}">
        <p14:creationId xmlns:p14="http://schemas.microsoft.com/office/powerpoint/2010/main" val="2043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a:t>
            </a:fld>
            <a:endParaRPr kumimoji="1" lang="ja-JP" altLang="en-US"/>
          </a:p>
        </p:txBody>
      </p:sp>
    </p:spTree>
    <p:extLst>
      <p:ext uri="{BB962C8B-B14F-4D97-AF65-F5344CB8AC3E}">
        <p14:creationId xmlns:p14="http://schemas.microsoft.com/office/powerpoint/2010/main" val="42559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spc="-10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95" dirty="0">
                <a:solidFill>
                  <a:srgbClr val="231F20"/>
                </a:solidFill>
                <a:latin typeface="+mn-ea"/>
                <a:cs typeface="A-OTF UD新丸ゴ Pr6N R"/>
              </a:rPr>
              <a:t>がん治療の基礎知識：</a:t>
            </a:r>
            <a:endParaRPr lang="en-US" altLang="ja-JP" sz="1200" b="1"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50" dirty="0">
                <a:solidFill>
                  <a:srgbClr val="231F20"/>
                </a:solidFill>
                <a:latin typeface="+mn-ea"/>
                <a:cs typeface="A-OTF UD新丸ゴ Pr6N R"/>
              </a:rPr>
              <a:t>・がん医療の進歩等を背景に、早期に発見され、適切な治療がなされれば「治る」</a:t>
            </a:r>
            <a:r>
              <a:rPr lang="ja-JP" altLang="en-US" sz="1200" b="0" spc="-60" dirty="0">
                <a:solidFill>
                  <a:srgbClr val="231F20"/>
                </a:solidFill>
                <a:latin typeface="+mn-ea"/>
                <a:cs typeface="A-OTF UD新丸ゴ Pr6N R"/>
              </a:rPr>
              <a:t>ケースやより身体に負担のかからない治療が可能となっています。</a:t>
            </a:r>
            <a:endParaRPr lang="en-US" altLang="ja-JP" sz="1200" b="0" spc="-6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60" dirty="0">
                <a:solidFill>
                  <a:srgbClr val="231F20"/>
                </a:solidFill>
                <a:latin typeface="+mn-ea"/>
                <a:cs typeface="A-OTF UD新丸ゴ Pr6N R"/>
              </a:rPr>
              <a:t>・よって、</a:t>
            </a:r>
            <a:r>
              <a:rPr lang="ja-JP" altLang="en-US" sz="1200" b="0" spc="-130" dirty="0">
                <a:solidFill>
                  <a:srgbClr val="231F20"/>
                </a:solidFill>
                <a:latin typeface="+mn-ea"/>
                <a:cs typeface="A-OTF UD新丸ゴ Pr6N R"/>
              </a:rPr>
              <a:t>「がんと共に生活し、働</a:t>
            </a:r>
            <a:r>
              <a:rPr lang="ja-JP" altLang="en-US" sz="1200" b="0" spc="-105" dirty="0">
                <a:solidFill>
                  <a:srgbClr val="231F20"/>
                </a:solidFill>
                <a:latin typeface="+mn-ea"/>
                <a:cs typeface="A-OTF UD新丸ゴ Pr6N R"/>
              </a:rPr>
              <a:t>くことができる」ケースが増えてきました。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05" dirty="0">
                <a:solidFill>
                  <a:srgbClr val="231F20"/>
                </a:solidFill>
                <a:latin typeface="+mn-ea"/>
                <a:cs typeface="A-OTF UD新丸ゴ Pr6N R"/>
              </a:rPr>
              <a:t>・しかし、依然として企業等で働くがんに罹患した従業員の中には、治療と仕事の両立に悩み、退職を申し出る人もいます。</a:t>
            </a:r>
            <a:endParaRPr kumimoji="1" lang="ja-JP" altLang="en-US" b="0"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3</a:t>
            </a:fld>
            <a:endParaRPr kumimoji="1" lang="ja-JP" altLang="en-US"/>
          </a:p>
        </p:txBody>
      </p:sp>
    </p:spTree>
    <p:extLst>
      <p:ext uri="{BB962C8B-B14F-4D97-AF65-F5344CB8AC3E}">
        <p14:creationId xmlns:p14="http://schemas.microsoft.com/office/powerpoint/2010/main" val="313200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spc="-95" dirty="0">
              <a:solidFill>
                <a:srgbClr val="231F20"/>
              </a:solidFill>
              <a:latin typeface="メイリオ" panose="020B0604030504040204" pitchFamily="50" charset="-128"/>
              <a:ea typeface="メイリオ" panose="020B0604030504040204" pitchFamily="50" charset="-128"/>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95" dirty="0">
                <a:solidFill>
                  <a:srgbClr val="231F20"/>
                </a:solidFill>
                <a:latin typeface="メイリオ" panose="020B0604030504040204" pitchFamily="50" charset="-128"/>
                <a:ea typeface="メイリオ" panose="020B0604030504040204" pitchFamily="50" charset="-128"/>
                <a:cs typeface="A-OTF UD新丸ゴ Pr6N R"/>
              </a:rPr>
              <a:t>治療と仕事の両立支援に取り組む意義：</a:t>
            </a:r>
            <a:endParaRPr lang="en-US" altLang="ja-JP" sz="1200" b="1" spc="-95" dirty="0">
              <a:solidFill>
                <a:srgbClr val="231F20"/>
              </a:solidFill>
              <a:latin typeface="メイリオ" panose="020B0604030504040204" pitchFamily="50" charset="-128"/>
              <a:ea typeface="メイリオ" panose="020B0604030504040204" pitchFamily="50" charset="-128"/>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メイリオ" panose="020B0604030504040204" pitchFamily="50" charset="-128"/>
                <a:ea typeface="メイリオ" panose="020B0604030504040204" pitchFamily="50" charset="-128"/>
                <a:cs typeface="A-OTF UD新丸ゴ Pr6N R"/>
              </a:rPr>
              <a:t>・現在がんに罹患した従業員がいない企業でも、今後、がんに罹患した従業員を抱える可能性は十分にあります。</a:t>
            </a:r>
            <a:endParaRPr lang="en-US" altLang="ja-JP" sz="1200" b="0" spc="-95" dirty="0">
              <a:solidFill>
                <a:srgbClr val="231F20"/>
              </a:solidFill>
              <a:latin typeface="メイリオ" panose="020B0604030504040204" pitchFamily="50" charset="-128"/>
              <a:ea typeface="メイリオ" panose="020B0604030504040204" pitchFamily="50" charset="-128"/>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メイリオ" panose="020B0604030504040204" pitchFamily="50" charset="-128"/>
                <a:ea typeface="メイリオ" panose="020B0604030504040204" pitchFamily="50" charset="-128"/>
                <a:cs typeface="A-OTF UD新丸ゴ Pr6N R"/>
              </a:rPr>
              <a:t>・同時に、少子高齢化の進行、労働力人口の減少が見込まれる中、限られた人材を活用し、生産性を向上させることが重要な課題です。</a:t>
            </a:r>
            <a:endParaRPr lang="en-US" altLang="ja-JP" sz="1200" b="0" spc="-95" dirty="0">
              <a:solidFill>
                <a:srgbClr val="231F20"/>
              </a:solidFill>
              <a:latin typeface="メイリオ" panose="020B0604030504040204" pitchFamily="50" charset="-128"/>
              <a:ea typeface="メイリオ" panose="020B0604030504040204" pitchFamily="50" charset="-128"/>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メイリオ" panose="020B0604030504040204" pitchFamily="50" charset="-128"/>
                <a:ea typeface="メイリオ" panose="020B0604030504040204" pitchFamily="50" charset="-128"/>
                <a:cs typeface="A-OTF UD新丸ゴ Pr6N R"/>
              </a:rPr>
              <a:t>・また、</a:t>
            </a:r>
            <a:r>
              <a:rPr lang="ja-JP" altLang="en-US" sz="1200" b="0" spc="-95" dirty="0">
                <a:solidFill>
                  <a:srgbClr val="231F20"/>
                </a:solidFill>
                <a:latin typeface="+mn-ea"/>
                <a:cs typeface="A-OTF UD新丸ゴ Pr6N R"/>
              </a:rPr>
              <a:t>病気によって従業員が退職することで、その従業員が培った経験・ノウハウを失うことは、企業にとっても大きな損失です。</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・治療と仕事の両立を支援することにより、優秀な人材の確保、生産性の向上につながることも期待できます。</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・傷病を抱える従業員が働きやすい職場・組織は、育児・介護その他諸事情を抱える従業員にとっても働きやすい職場・組織でもあります。</a:t>
            </a:r>
            <a:endParaRPr kumimoji="1" lang="ja-JP" altLang="en-US" b="0"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4</a:t>
            </a:fld>
            <a:endParaRPr kumimoji="1" lang="ja-JP" altLang="en-US"/>
          </a:p>
        </p:txBody>
      </p:sp>
    </p:spTree>
    <p:extLst>
      <p:ext uri="{BB962C8B-B14F-4D97-AF65-F5344CB8AC3E}">
        <p14:creationId xmlns:p14="http://schemas.microsoft.com/office/powerpoint/2010/main" val="52929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＜話者メモ＞</a:t>
            </a: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95" dirty="0">
                <a:solidFill>
                  <a:srgbClr val="231F20"/>
                </a:solidFill>
                <a:latin typeface="+mn-ea"/>
                <a:cs typeface="A-OTF UD新丸ゴ Pr6N R"/>
              </a:rPr>
              <a:t>治療と仕事の両立とは：</a:t>
            </a:r>
            <a:endParaRPr lang="en-US" altLang="ja-JP" sz="1200" b="1"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95" dirty="0">
                <a:solidFill>
                  <a:srgbClr val="231F20"/>
                </a:solidFill>
                <a:latin typeface="+mn-ea"/>
                <a:cs typeface="A-OTF UD新丸ゴ Pr6N R"/>
              </a:rPr>
              <a:t>・「病気を抱えながらも、働く意欲・能力のある従業員が、仕事を理由として治療機会を逃すことなく、また、治療の必要性を理由として職業生活の継続を妨げられることなく、適切な治療を受けながら、いきいきと就労を続けられること」を指します。</a:t>
            </a:r>
            <a:endParaRPr lang="en-US" altLang="ja-JP" sz="1200" b="0" spc="-95" dirty="0">
              <a:solidFill>
                <a:srgbClr val="231F20"/>
              </a:solidFill>
              <a:latin typeface="+mn-ea"/>
              <a:cs typeface="A-OTF UD新丸ゴ Pr6N R"/>
            </a:endParaRP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5</a:t>
            </a:fld>
            <a:endParaRPr kumimoji="1" lang="ja-JP" altLang="en-US"/>
          </a:p>
        </p:txBody>
      </p:sp>
    </p:spTree>
    <p:extLst>
      <p:ext uri="{BB962C8B-B14F-4D97-AF65-F5344CB8AC3E}">
        <p14:creationId xmlns:p14="http://schemas.microsoft.com/office/powerpoint/2010/main" val="299945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cs typeface="A-OTF UD新丸ゴ Pr6N R"/>
              </a:rPr>
              <a:t>治療と仕事の両立に当たり：</a:t>
            </a:r>
            <a:endParaRPr lang="en-US" altLang="ja-JP" sz="1200" b="1" spc="-9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n-ea"/>
                <a:cs typeface="A-OTF UD新丸ゴ Pr6N R"/>
              </a:rPr>
              <a:t>多く</a:t>
            </a:r>
            <a:r>
              <a:rPr lang="ja-JP" altLang="en-US" sz="1200" b="0" dirty="0">
                <a:latin typeface="+mn-ea"/>
                <a:cs typeface="A-OTF UD新丸ゴ Pr6N R"/>
              </a:rPr>
              <a:t>の労働者が挙げた問題</a:t>
            </a:r>
            <a:r>
              <a:rPr lang="ja-JP" altLang="en-US" sz="1200" b="0" dirty="0" smtClean="0">
                <a:latin typeface="+mn-ea"/>
                <a:cs typeface="A-OTF UD新丸ゴ Pr6N R"/>
              </a:rPr>
              <a:t>は</a:t>
            </a:r>
            <a:endParaRPr lang="en-US" altLang="ja-JP" sz="1200" b="0" dirty="0" smtClean="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n-ea"/>
                <a:cs typeface="A-OTF UD新丸ゴ Pr6N R"/>
              </a:rPr>
              <a:t>・治療費</a:t>
            </a:r>
            <a:r>
              <a:rPr lang="ja-JP" altLang="en-US" sz="1200" b="0" dirty="0">
                <a:latin typeface="+mn-ea"/>
                <a:cs typeface="A-OTF UD新丸ゴ Pr6N R"/>
              </a:rPr>
              <a:t>が高いことや収入の減少に伴う「経済的な問題」</a:t>
            </a:r>
            <a:endParaRPr lang="en-US" altLang="ja-JP" sz="1200" b="0"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n-ea"/>
                <a:cs typeface="A-OTF UD新丸ゴ Pr6N R"/>
              </a:rPr>
              <a:t>・体調や治療状況に応じた柔軟な勤務が難しい等の「働き方の問題」</a:t>
            </a:r>
            <a:endParaRPr lang="en-US" altLang="ja-JP" sz="1200" b="0"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n-ea"/>
                <a:cs typeface="A-OTF UD新丸ゴ Pr6N R"/>
              </a:rPr>
              <a:t>・誰に相談すればよいか分からなかった等の「相談先の問題」</a:t>
            </a:r>
            <a:endParaRPr lang="en-US" altLang="ja-JP" sz="1200" b="0"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n-ea"/>
                <a:cs typeface="A-OTF UD新丸ゴ Pr6N R"/>
              </a:rPr>
              <a:t>・職場の理解が得られない等の「職場の理解・風土に関する問題」</a:t>
            </a:r>
            <a:endParaRPr lang="en-US" altLang="ja-JP" sz="1200" b="0"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n-ea"/>
                <a:cs typeface="A-OTF UD新丸ゴ Pr6N R"/>
              </a:rPr>
              <a:t>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6</a:t>
            </a:fld>
            <a:endParaRPr kumimoji="1" lang="ja-JP" altLang="en-US"/>
          </a:p>
        </p:txBody>
      </p:sp>
    </p:spTree>
    <p:extLst>
      <p:ext uri="{BB962C8B-B14F-4D97-AF65-F5344CB8AC3E}">
        <p14:creationId xmlns:p14="http://schemas.microsoft.com/office/powerpoint/2010/main" val="182735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endParaRPr kumimoji="1" lang="en-US" altLang="ja-JP" dirty="0"/>
          </a:p>
          <a:p>
            <a:endParaRPr kumimoji="1" lang="ja-JP"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rgbClr val="231F20"/>
                </a:solidFill>
                <a:latin typeface="+mn-ea"/>
                <a:cs typeface="A-OTF UD新丸ゴ Pr6N R"/>
              </a:rPr>
              <a:t>がんの発見から診断・治療の流れ：</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231F20"/>
                </a:solidFill>
                <a:latin typeface="+mn-ea"/>
                <a:cs typeface="A-OTF UD新丸ゴ Pr6N R"/>
              </a:rPr>
              <a:t>・がんの発見は、職場や自治体でのがん検診の他、不調を感じて医療機関を受診して見つかることもあります。</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50" dirty="0">
                <a:solidFill>
                  <a:srgbClr val="231F20"/>
                </a:solidFill>
                <a:latin typeface="+mn-ea"/>
                <a:cs typeface="A-OTF UD新丸ゴ Pr6N R"/>
              </a:rPr>
              <a:t>・いずれの場合も、精密検査を受けて、がんの疑いが明らかになった後、治療ができる医療機関において詳しい検査を行い、診断が下されます。</a:t>
            </a:r>
            <a:endParaRPr lang="en-US" altLang="ja-JP" sz="1200" spc="-5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231F20"/>
                </a:solidFill>
                <a:latin typeface="+mn-ea"/>
                <a:cs typeface="A-OTF UD新丸ゴ Pr6N R"/>
              </a:rPr>
              <a:t>・がんの診断後は、「手術」「薬物療法（化学療法）」「放射線治療」のような治療が始まります。</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231F20"/>
                </a:solidFill>
                <a:latin typeface="+mn-ea"/>
                <a:cs typeface="A-OTF UD新丸ゴ Pr6N R"/>
              </a:rPr>
              <a:t>・治療方針は、各治療の段階で検査を行いながら決定していくものであり、</a:t>
            </a:r>
            <a:r>
              <a:rPr lang="ja-JP" altLang="en-US" sz="1200" b="0" dirty="0">
                <a:solidFill>
                  <a:srgbClr val="231F20"/>
                </a:solidFill>
                <a:latin typeface="+mn-ea"/>
                <a:cs typeface="A-OTF UD新丸ゴ Pr6N R"/>
              </a:rPr>
              <a:t>診断直後で全てが決まるわけではありません。</a:t>
            </a:r>
            <a:endParaRPr lang="en-US" altLang="ja-JP" sz="1200" b="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50" dirty="0">
                <a:solidFill>
                  <a:srgbClr val="231F20"/>
                </a:solidFill>
                <a:latin typeface="+mn-ea"/>
              </a:rPr>
              <a:t>・</a:t>
            </a:r>
            <a:r>
              <a:rPr lang="ja-JP" altLang="en-US" sz="1200" spc="-15" dirty="0">
                <a:solidFill>
                  <a:srgbClr val="231F20"/>
                </a:solidFill>
                <a:latin typeface="+mn-ea"/>
                <a:cs typeface="A-OTF UD新丸ゴ Pr6N R"/>
              </a:rPr>
              <a:t>一連の治療が終了した後も、経過観察で</a:t>
            </a:r>
            <a:r>
              <a:rPr lang="ja-JP" altLang="en-US" sz="1200" b="0" spc="-15" dirty="0">
                <a:solidFill>
                  <a:srgbClr val="231F20"/>
                </a:solidFill>
                <a:latin typeface="+mn-ea"/>
                <a:cs typeface="A-OTF UD新丸ゴ Pr6N R"/>
              </a:rPr>
              <a:t>定期的に通院が必要と</a:t>
            </a:r>
            <a:r>
              <a:rPr lang="ja-JP" altLang="en-US" sz="1200" spc="-15" dirty="0">
                <a:solidFill>
                  <a:srgbClr val="231F20"/>
                </a:solidFill>
                <a:latin typeface="+mn-ea"/>
                <a:cs typeface="A-OTF UD新丸ゴ Pr6N R"/>
              </a:rPr>
              <a:t>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7</a:t>
            </a:fld>
            <a:endParaRPr kumimoji="1" lang="ja-JP" altLang="en-US"/>
          </a:p>
        </p:txBody>
      </p:sp>
    </p:spTree>
    <p:extLst>
      <p:ext uri="{BB962C8B-B14F-4D97-AF65-F5344CB8AC3E}">
        <p14:creationId xmlns:p14="http://schemas.microsoft.com/office/powerpoint/2010/main" val="2839576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pSp>
        <p:nvGrpSpPr>
          <p:cNvPr id="12" name="object 2">
            <a:extLst>
              <a:ext uri="{FF2B5EF4-FFF2-40B4-BE49-F238E27FC236}">
                <a16:creationId xmlns:a16="http://schemas.microsoft.com/office/drawing/2014/main" id="{0AE1957E-8AD6-B30B-FB0B-CA7BEE7AC00E}"/>
              </a:ext>
            </a:extLst>
          </p:cNvPr>
          <p:cNvGrpSpPr/>
          <p:nvPr userDrawn="1"/>
        </p:nvGrpSpPr>
        <p:grpSpPr>
          <a:xfrm>
            <a:off x="11584" y="12220"/>
            <a:ext cx="12180993" cy="6845934"/>
            <a:chOff x="8686" y="12220"/>
            <a:chExt cx="9135745" cy="6845934"/>
          </a:xfrm>
        </p:grpSpPr>
        <p:pic>
          <p:nvPicPr>
            <p:cNvPr id="13" name="object 3">
              <a:extLst>
                <a:ext uri="{FF2B5EF4-FFF2-40B4-BE49-F238E27FC236}">
                  <a16:creationId xmlns:a16="http://schemas.microsoft.com/office/drawing/2014/main" id="{A061BAA5-4931-D8DB-D606-B71066FD11AC}"/>
                </a:ext>
              </a:extLst>
            </p:cNvPr>
            <p:cNvPicPr/>
            <p:nvPr/>
          </p:nvPicPr>
          <p:blipFill>
            <a:blip r:embed="rId2" cstate="print"/>
            <a:stretch>
              <a:fillRect/>
            </a:stretch>
          </p:blipFill>
          <p:spPr>
            <a:xfrm>
              <a:off x="18771" y="12220"/>
              <a:ext cx="9125228" cy="6845779"/>
            </a:xfrm>
            <a:prstGeom prst="rect">
              <a:avLst/>
            </a:prstGeom>
          </p:spPr>
        </p:pic>
        <p:sp>
          <p:nvSpPr>
            <p:cNvPr id="16" name="object 4">
              <a:extLst>
                <a:ext uri="{FF2B5EF4-FFF2-40B4-BE49-F238E27FC236}">
                  <a16:creationId xmlns:a16="http://schemas.microsoft.com/office/drawing/2014/main" id="{D057DA5C-6A05-6838-9AAD-1F8CE507F7CF}"/>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F2729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327632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82476D64-DBE0-005D-E3ED-0274D32B7F7D}"/>
              </a:ext>
            </a:extLst>
          </p:cNvPr>
          <p:cNvGrpSpPr/>
          <p:nvPr userDrawn="1"/>
        </p:nvGrpSpPr>
        <p:grpSpPr>
          <a:xfrm>
            <a:off x="11009" y="12066"/>
            <a:ext cx="12180417" cy="6845779"/>
            <a:chOff x="8686" y="12220"/>
            <a:chExt cx="9135313" cy="6845779"/>
          </a:xfrm>
        </p:grpSpPr>
        <p:pic>
          <p:nvPicPr>
            <p:cNvPr id="3" name="object 3">
              <a:extLst>
                <a:ext uri="{FF2B5EF4-FFF2-40B4-BE49-F238E27FC236}">
                  <a16:creationId xmlns:a16="http://schemas.microsoft.com/office/drawing/2014/main" id="{6B457DA8-2110-FDA4-BF86-5DD8F7316A81}"/>
                </a:ext>
              </a:extLst>
            </p:cNvPr>
            <p:cNvPicPr/>
            <p:nvPr/>
          </p:nvPicPr>
          <p:blipFill>
            <a:blip r:embed="rId2" cstate="print"/>
            <a:stretch>
              <a:fillRect/>
            </a:stretch>
          </p:blipFill>
          <p:spPr>
            <a:xfrm>
              <a:off x="18771" y="12220"/>
              <a:ext cx="9125228" cy="6845779"/>
            </a:xfrm>
            <a:prstGeom prst="rect">
              <a:avLst/>
            </a:prstGeom>
          </p:spPr>
        </p:pic>
        <p:sp>
          <p:nvSpPr>
            <p:cNvPr id="4" name="object 4">
              <a:extLst>
                <a:ext uri="{FF2B5EF4-FFF2-40B4-BE49-F238E27FC236}">
                  <a16:creationId xmlns:a16="http://schemas.microsoft.com/office/drawing/2014/main" id="{ACB30B1C-E212-3687-0F93-87BDC431A05C}"/>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80C34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Ⅱ</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実践</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91393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7275A903-B554-E531-3295-F2455ED55B8B}"/>
              </a:ext>
            </a:extLst>
          </p:cNvPr>
          <p:cNvGrpSpPr/>
          <p:nvPr userDrawn="1"/>
        </p:nvGrpSpPr>
        <p:grpSpPr>
          <a:xfrm>
            <a:off x="5791" y="12220"/>
            <a:ext cx="12186920" cy="6845934"/>
            <a:chOff x="4343" y="12220"/>
            <a:chExt cx="9140190" cy="6845934"/>
          </a:xfrm>
        </p:grpSpPr>
        <p:pic>
          <p:nvPicPr>
            <p:cNvPr id="7" name="object 3">
              <a:extLst>
                <a:ext uri="{FF2B5EF4-FFF2-40B4-BE49-F238E27FC236}">
                  <a16:creationId xmlns:a16="http://schemas.microsoft.com/office/drawing/2014/main" id="{ED8075FE-553E-142A-E061-AFA01F2C5C63}"/>
                </a:ext>
              </a:extLst>
            </p:cNvPr>
            <p:cNvPicPr/>
            <p:nvPr/>
          </p:nvPicPr>
          <p:blipFill>
            <a:blip r:embed="rId2" cstate="print"/>
            <a:stretch>
              <a:fillRect/>
            </a:stretch>
          </p:blipFill>
          <p:spPr>
            <a:xfrm>
              <a:off x="18771" y="12220"/>
              <a:ext cx="9125228" cy="6845779"/>
            </a:xfrm>
            <a:prstGeom prst="rect">
              <a:avLst/>
            </a:prstGeom>
          </p:spPr>
        </p:pic>
        <p:sp>
          <p:nvSpPr>
            <p:cNvPr id="8" name="object 4">
              <a:extLst>
                <a:ext uri="{FF2B5EF4-FFF2-40B4-BE49-F238E27FC236}">
                  <a16:creationId xmlns:a16="http://schemas.microsoft.com/office/drawing/2014/main" id="{2ECA0A1B-5078-8CDF-CB4E-4CC519365D3C}"/>
                </a:ext>
              </a:extLst>
            </p:cNvPr>
            <p:cNvSpPr/>
            <p:nvPr/>
          </p:nvSpPr>
          <p:spPr>
            <a:xfrm>
              <a:off x="4343" y="708659"/>
              <a:ext cx="1706245" cy="401955"/>
            </a:xfrm>
            <a:custGeom>
              <a:avLst/>
              <a:gdLst/>
              <a:ahLst/>
              <a:cxnLst/>
              <a:rect l="l" t="t" r="r" b="b"/>
              <a:pathLst>
                <a:path w="1706245" h="401955">
                  <a:moveTo>
                    <a:pt x="1705940" y="0"/>
                  </a:moveTo>
                  <a:lnTo>
                    <a:pt x="0" y="0"/>
                  </a:lnTo>
                  <a:lnTo>
                    <a:pt x="0" y="401701"/>
                  </a:lnTo>
                  <a:lnTo>
                    <a:pt x="1705940" y="401701"/>
                  </a:lnTo>
                  <a:lnTo>
                    <a:pt x="1602574" y="200850"/>
                  </a:lnTo>
                  <a:lnTo>
                    <a:pt x="1705940" y="0"/>
                  </a:lnTo>
                  <a:close/>
                </a:path>
              </a:pathLst>
            </a:custGeom>
            <a:solidFill>
              <a:srgbClr val="6993CC"/>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25081" y="728023"/>
            <a:ext cx="286241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Ⅲ</a:t>
            </a:r>
            <a:r>
              <a:rPr lang="en-US" sz="1900" spc="355" dirty="0">
                <a:solidFill>
                  <a:schemeClr val="bg1"/>
                </a:solidFill>
                <a:latin typeface="A-OTF リュウミン Pr6N M-KL"/>
                <a:cs typeface="A-OTF リュウミン Pr6N M-KL"/>
              </a:rPr>
              <a:t> </a:t>
            </a:r>
            <a:r>
              <a:rPr lang="ja-JP" altLang="en-US" sz="1650" spc="-75" baseline="2525" dirty="0">
                <a:solidFill>
                  <a:schemeClr val="bg1"/>
                </a:solidFill>
              </a:rPr>
              <a:t>参考資料編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DD4C3C84-6815-2A04-DA46-88B421F2FB0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dirty="0"/>
          </a:p>
        </p:txBody>
      </p:sp>
    </p:spTree>
    <p:extLst>
      <p:ext uri="{BB962C8B-B14F-4D97-AF65-F5344CB8AC3E}">
        <p14:creationId xmlns:p14="http://schemas.microsoft.com/office/powerpoint/2010/main" val="5831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9376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スライド番号プレースホルダー 8">
            <a:extLst>
              <a:ext uri="{FF2B5EF4-FFF2-40B4-BE49-F238E27FC236}">
                <a16:creationId xmlns:a16="http://schemas.microsoft.com/office/drawing/2014/main" id="{9470B55B-E096-BE1C-F70D-4D85EE6A609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
        <p:nvSpPr>
          <p:cNvPr id="11" name="object 5">
            <a:extLst>
              <a:ext uri="{FF2B5EF4-FFF2-40B4-BE49-F238E27FC236}">
                <a16:creationId xmlns:a16="http://schemas.microsoft.com/office/drawing/2014/main" id="{E2EDCBE4-896C-D975-ABA2-85A501B34EE5}"/>
              </a:ext>
            </a:extLst>
          </p:cNvPr>
          <p:cNvSpPr txBox="1">
            <a:spLocks/>
          </p:cNvSpPr>
          <p:nvPr userDrawn="1"/>
        </p:nvSpPr>
        <p:spPr>
          <a:xfrm>
            <a:off x="-367058" y="755732"/>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Tree>
    <p:extLst>
      <p:ext uri="{BB962C8B-B14F-4D97-AF65-F5344CB8AC3E}">
        <p14:creationId xmlns:p14="http://schemas.microsoft.com/office/powerpoint/2010/main" val="100182251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 id="2147483679"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2">
            <a:extLst>
              <a:ext uri="{FF2B5EF4-FFF2-40B4-BE49-F238E27FC236}">
                <a16:creationId xmlns:a16="http://schemas.microsoft.com/office/drawing/2014/main" id="{6DDBC68C-8B80-5E95-1DA3-3A9B403B37CE}"/>
              </a:ext>
            </a:extLst>
          </p:cNvPr>
          <p:cNvSpPr/>
          <p:nvPr/>
        </p:nvSpPr>
        <p:spPr>
          <a:xfrm>
            <a:off x="10224770" y="4742143"/>
            <a:ext cx="1967230" cy="2115820"/>
          </a:xfrm>
          <a:custGeom>
            <a:avLst/>
            <a:gdLst/>
            <a:ahLst/>
            <a:cxnLst/>
            <a:rect l="l" t="t" r="r" b="b"/>
            <a:pathLst>
              <a:path w="1967229" h="2115820">
                <a:moveTo>
                  <a:pt x="1966939" y="0"/>
                </a:moveTo>
                <a:lnTo>
                  <a:pt x="1911664" y="6112"/>
                </a:lnTo>
                <a:lnTo>
                  <a:pt x="1807809" y="19103"/>
                </a:lnTo>
                <a:lnTo>
                  <a:pt x="1704103" y="33841"/>
                </a:lnTo>
                <a:lnTo>
                  <a:pt x="1600585" y="50125"/>
                </a:lnTo>
                <a:lnTo>
                  <a:pt x="1445740" y="77013"/>
                </a:lnTo>
                <a:lnTo>
                  <a:pt x="1240289" y="116411"/>
                </a:lnTo>
                <a:lnTo>
                  <a:pt x="1198063" y="126867"/>
                </a:lnTo>
                <a:lnTo>
                  <a:pt x="1153861" y="141519"/>
                </a:lnTo>
                <a:lnTo>
                  <a:pt x="1108489" y="159877"/>
                </a:lnTo>
                <a:lnTo>
                  <a:pt x="1062753" y="181452"/>
                </a:lnTo>
                <a:lnTo>
                  <a:pt x="1017461" y="205754"/>
                </a:lnTo>
                <a:lnTo>
                  <a:pt x="973418" y="232295"/>
                </a:lnTo>
                <a:lnTo>
                  <a:pt x="931432" y="260585"/>
                </a:lnTo>
                <a:lnTo>
                  <a:pt x="892308" y="290134"/>
                </a:lnTo>
                <a:lnTo>
                  <a:pt x="856854" y="320455"/>
                </a:lnTo>
                <a:lnTo>
                  <a:pt x="825875" y="351056"/>
                </a:lnTo>
                <a:lnTo>
                  <a:pt x="794878" y="389095"/>
                </a:lnTo>
                <a:lnTo>
                  <a:pt x="769534" y="429915"/>
                </a:lnTo>
                <a:lnTo>
                  <a:pt x="749254" y="473198"/>
                </a:lnTo>
                <a:lnTo>
                  <a:pt x="733450" y="518624"/>
                </a:lnTo>
                <a:lnTo>
                  <a:pt x="721531" y="565873"/>
                </a:lnTo>
                <a:lnTo>
                  <a:pt x="712910" y="614626"/>
                </a:lnTo>
                <a:lnTo>
                  <a:pt x="706996" y="664564"/>
                </a:lnTo>
                <a:lnTo>
                  <a:pt x="703200" y="715366"/>
                </a:lnTo>
                <a:lnTo>
                  <a:pt x="700934" y="766712"/>
                </a:lnTo>
                <a:lnTo>
                  <a:pt x="699609" y="818285"/>
                </a:lnTo>
                <a:lnTo>
                  <a:pt x="698634" y="869763"/>
                </a:lnTo>
                <a:lnTo>
                  <a:pt x="697422" y="920828"/>
                </a:lnTo>
                <a:lnTo>
                  <a:pt x="695383" y="971159"/>
                </a:lnTo>
                <a:lnTo>
                  <a:pt x="691887" y="1019730"/>
                </a:lnTo>
                <a:lnTo>
                  <a:pt x="686591" y="1068075"/>
                </a:lnTo>
                <a:lnTo>
                  <a:pt x="679529" y="1116150"/>
                </a:lnTo>
                <a:lnTo>
                  <a:pt x="670734" y="1163910"/>
                </a:lnTo>
                <a:lnTo>
                  <a:pt x="660238" y="1211311"/>
                </a:lnTo>
                <a:lnTo>
                  <a:pt x="648075" y="1258308"/>
                </a:lnTo>
                <a:lnTo>
                  <a:pt x="634278" y="1304857"/>
                </a:lnTo>
                <a:lnTo>
                  <a:pt x="618880" y="1350911"/>
                </a:lnTo>
                <a:lnTo>
                  <a:pt x="601913" y="1396428"/>
                </a:lnTo>
                <a:lnTo>
                  <a:pt x="583412" y="1441362"/>
                </a:lnTo>
                <a:lnTo>
                  <a:pt x="563409" y="1485669"/>
                </a:lnTo>
                <a:lnTo>
                  <a:pt x="541936" y="1529303"/>
                </a:lnTo>
                <a:lnTo>
                  <a:pt x="519028" y="1572221"/>
                </a:lnTo>
                <a:lnTo>
                  <a:pt x="494717" y="1614377"/>
                </a:lnTo>
                <a:lnTo>
                  <a:pt x="469036" y="1655728"/>
                </a:lnTo>
                <a:lnTo>
                  <a:pt x="442018" y="1696227"/>
                </a:lnTo>
                <a:lnTo>
                  <a:pt x="413697" y="1735831"/>
                </a:lnTo>
                <a:lnTo>
                  <a:pt x="384105" y="1774495"/>
                </a:lnTo>
                <a:lnTo>
                  <a:pt x="353275" y="1812174"/>
                </a:lnTo>
                <a:lnTo>
                  <a:pt x="321241" y="1848823"/>
                </a:lnTo>
                <a:lnTo>
                  <a:pt x="288036" y="1884399"/>
                </a:lnTo>
                <a:lnTo>
                  <a:pt x="253692" y="1918855"/>
                </a:lnTo>
                <a:lnTo>
                  <a:pt x="218243" y="1952148"/>
                </a:lnTo>
                <a:lnTo>
                  <a:pt x="181721" y="1984233"/>
                </a:lnTo>
                <a:lnTo>
                  <a:pt x="144160" y="2015065"/>
                </a:lnTo>
                <a:lnTo>
                  <a:pt x="105593" y="2044599"/>
                </a:lnTo>
                <a:lnTo>
                  <a:pt x="66053" y="2072791"/>
                </a:lnTo>
                <a:lnTo>
                  <a:pt x="25573" y="2099597"/>
                </a:lnTo>
                <a:lnTo>
                  <a:pt x="0" y="2115276"/>
                </a:lnTo>
                <a:lnTo>
                  <a:pt x="1966939" y="2115276"/>
                </a:lnTo>
                <a:lnTo>
                  <a:pt x="1966939" y="0"/>
                </a:lnTo>
                <a:close/>
              </a:path>
            </a:pathLst>
          </a:custGeom>
          <a:solidFill>
            <a:srgbClr val="BDCFEB"/>
          </a:solidFill>
        </p:spPr>
        <p:txBody>
          <a:bodyPr wrap="square" lIns="0" tIns="0" rIns="0" bIns="0" rtlCol="0"/>
          <a:lstStyle/>
          <a:p>
            <a:endParaRPr/>
          </a:p>
        </p:txBody>
      </p:sp>
      <p:sp>
        <p:nvSpPr>
          <p:cNvPr id="42" name="object 3">
            <a:extLst>
              <a:ext uri="{FF2B5EF4-FFF2-40B4-BE49-F238E27FC236}">
                <a16:creationId xmlns:a16="http://schemas.microsoft.com/office/drawing/2014/main" id="{A5D51290-FF67-57CC-9D26-2B73FBA71AB6}"/>
              </a:ext>
            </a:extLst>
          </p:cNvPr>
          <p:cNvSpPr/>
          <p:nvPr/>
        </p:nvSpPr>
        <p:spPr>
          <a:xfrm>
            <a:off x="5474200" y="6083263"/>
            <a:ext cx="323850" cy="323850"/>
          </a:xfrm>
          <a:custGeom>
            <a:avLst/>
            <a:gdLst/>
            <a:ahLst/>
            <a:cxnLst/>
            <a:rect l="l" t="t" r="r" b="b"/>
            <a:pathLst>
              <a:path w="323850" h="323850">
                <a:moveTo>
                  <a:pt x="161734" y="0"/>
                </a:moveTo>
                <a:lnTo>
                  <a:pt x="118736" y="5777"/>
                </a:lnTo>
                <a:lnTo>
                  <a:pt x="80100" y="22082"/>
                </a:lnTo>
                <a:lnTo>
                  <a:pt x="47367" y="47372"/>
                </a:lnTo>
                <a:lnTo>
                  <a:pt x="22079" y="80105"/>
                </a:lnTo>
                <a:lnTo>
                  <a:pt x="5776" y="118740"/>
                </a:lnTo>
                <a:lnTo>
                  <a:pt x="0" y="161734"/>
                </a:lnTo>
                <a:lnTo>
                  <a:pt x="49749" y="171188"/>
                </a:lnTo>
                <a:lnTo>
                  <a:pt x="92833" y="194562"/>
                </a:lnTo>
                <a:lnTo>
                  <a:pt x="126728" y="229412"/>
                </a:lnTo>
                <a:lnTo>
                  <a:pt x="148914" y="273217"/>
                </a:lnTo>
                <a:lnTo>
                  <a:pt x="156870" y="323456"/>
                </a:lnTo>
                <a:lnTo>
                  <a:pt x="166573" y="323456"/>
                </a:lnTo>
                <a:lnTo>
                  <a:pt x="174528" y="273217"/>
                </a:lnTo>
                <a:lnTo>
                  <a:pt x="196715" y="229412"/>
                </a:lnTo>
                <a:lnTo>
                  <a:pt x="230610" y="194562"/>
                </a:lnTo>
                <a:lnTo>
                  <a:pt x="273693" y="171188"/>
                </a:lnTo>
                <a:lnTo>
                  <a:pt x="323443" y="161810"/>
                </a:lnTo>
                <a:lnTo>
                  <a:pt x="317666" y="118740"/>
                </a:lnTo>
                <a:lnTo>
                  <a:pt x="301364" y="80105"/>
                </a:lnTo>
                <a:lnTo>
                  <a:pt x="276078" y="47372"/>
                </a:lnTo>
                <a:lnTo>
                  <a:pt x="243350" y="22082"/>
                </a:lnTo>
                <a:lnTo>
                  <a:pt x="204722" y="5777"/>
                </a:lnTo>
                <a:lnTo>
                  <a:pt x="161734" y="0"/>
                </a:lnTo>
                <a:close/>
              </a:path>
            </a:pathLst>
          </a:custGeom>
          <a:solidFill>
            <a:srgbClr val="00AB4E"/>
          </a:solidFill>
        </p:spPr>
        <p:txBody>
          <a:bodyPr wrap="square" lIns="0" tIns="0" rIns="0" bIns="0" rtlCol="0"/>
          <a:lstStyle/>
          <a:p>
            <a:endParaRPr/>
          </a:p>
        </p:txBody>
      </p:sp>
      <p:grpSp>
        <p:nvGrpSpPr>
          <p:cNvPr id="43" name="object 4">
            <a:extLst>
              <a:ext uri="{FF2B5EF4-FFF2-40B4-BE49-F238E27FC236}">
                <a16:creationId xmlns:a16="http://schemas.microsoft.com/office/drawing/2014/main" id="{7F0189AB-7B88-7F59-033A-523F5AF55562}"/>
              </a:ext>
            </a:extLst>
          </p:cNvPr>
          <p:cNvGrpSpPr/>
          <p:nvPr/>
        </p:nvGrpSpPr>
        <p:grpSpPr>
          <a:xfrm>
            <a:off x="5927334" y="6115621"/>
            <a:ext cx="512445" cy="226060"/>
            <a:chOff x="4403331" y="6115621"/>
            <a:chExt cx="512445" cy="226060"/>
          </a:xfrm>
        </p:grpSpPr>
        <p:pic>
          <p:nvPicPr>
            <p:cNvPr id="44" name="object 5">
              <a:extLst>
                <a:ext uri="{FF2B5EF4-FFF2-40B4-BE49-F238E27FC236}">
                  <a16:creationId xmlns:a16="http://schemas.microsoft.com/office/drawing/2014/main" id="{503B4D57-551D-F5A5-5BB2-F40DD5E9C933}"/>
                </a:ext>
              </a:extLst>
            </p:cNvPr>
            <p:cNvPicPr/>
            <p:nvPr/>
          </p:nvPicPr>
          <p:blipFill>
            <a:blip r:embed="rId3" cstate="print"/>
            <a:stretch>
              <a:fillRect/>
            </a:stretch>
          </p:blipFill>
          <p:spPr>
            <a:xfrm>
              <a:off x="4403331" y="6115621"/>
              <a:ext cx="237223" cy="225755"/>
            </a:xfrm>
            <a:prstGeom prst="rect">
              <a:avLst/>
            </a:prstGeom>
          </p:spPr>
        </p:pic>
        <p:pic>
          <p:nvPicPr>
            <p:cNvPr id="45" name="object 6">
              <a:extLst>
                <a:ext uri="{FF2B5EF4-FFF2-40B4-BE49-F238E27FC236}">
                  <a16:creationId xmlns:a16="http://schemas.microsoft.com/office/drawing/2014/main" id="{FF2D5ACB-A189-C202-EF59-FEF03E951048}"/>
                </a:ext>
              </a:extLst>
            </p:cNvPr>
            <p:cNvPicPr/>
            <p:nvPr/>
          </p:nvPicPr>
          <p:blipFill>
            <a:blip r:embed="rId4" cstate="print"/>
            <a:stretch>
              <a:fillRect/>
            </a:stretch>
          </p:blipFill>
          <p:spPr>
            <a:xfrm>
              <a:off x="4678283" y="6176734"/>
              <a:ext cx="237214" cy="164642"/>
            </a:xfrm>
            <a:prstGeom prst="rect">
              <a:avLst/>
            </a:prstGeom>
          </p:spPr>
        </p:pic>
        <p:sp>
          <p:nvSpPr>
            <p:cNvPr id="46" name="object 7">
              <a:extLst>
                <a:ext uri="{FF2B5EF4-FFF2-40B4-BE49-F238E27FC236}">
                  <a16:creationId xmlns:a16="http://schemas.microsoft.com/office/drawing/2014/main" id="{EA216888-EAC6-DA50-9C05-2A60437CCB08}"/>
                </a:ext>
              </a:extLst>
            </p:cNvPr>
            <p:cNvSpPr/>
            <p:nvPr/>
          </p:nvSpPr>
          <p:spPr>
            <a:xfrm>
              <a:off x="4678288" y="6137200"/>
              <a:ext cx="237490" cy="19050"/>
            </a:xfrm>
            <a:custGeom>
              <a:avLst/>
              <a:gdLst/>
              <a:ahLst/>
              <a:cxnLst/>
              <a:rect l="l" t="t" r="r" b="b"/>
              <a:pathLst>
                <a:path w="237489" h="19050">
                  <a:moveTo>
                    <a:pt x="0" y="19049"/>
                  </a:moveTo>
                  <a:lnTo>
                    <a:pt x="237210" y="19049"/>
                  </a:lnTo>
                  <a:lnTo>
                    <a:pt x="237210" y="0"/>
                  </a:lnTo>
                  <a:lnTo>
                    <a:pt x="0" y="0"/>
                  </a:lnTo>
                  <a:lnTo>
                    <a:pt x="0" y="19049"/>
                  </a:lnTo>
                  <a:close/>
                </a:path>
              </a:pathLst>
            </a:custGeom>
            <a:solidFill>
              <a:srgbClr val="231F20"/>
            </a:solidFill>
          </p:spPr>
          <p:txBody>
            <a:bodyPr wrap="square" lIns="0" tIns="0" rIns="0" bIns="0" rtlCol="0"/>
            <a:lstStyle/>
            <a:p>
              <a:endParaRPr/>
            </a:p>
          </p:txBody>
        </p:sp>
      </p:grpSp>
      <p:sp>
        <p:nvSpPr>
          <p:cNvPr id="47" name="object 8">
            <a:extLst>
              <a:ext uri="{FF2B5EF4-FFF2-40B4-BE49-F238E27FC236}">
                <a16:creationId xmlns:a16="http://schemas.microsoft.com/office/drawing/2014/main" id="{6BCA2DB7-1388-9E20-980D-2F02967449FC}"/>
              </a:ext>
            </a:extLst>
          </p:cNvPr>
          <p:cNvSpPr/>
          <p:nvPr/>
        </p:nvSpPr>
        <p:spPr>
          <a:xfrm>
            <a:off x="6309289" y="6115610"/>
            <a:ext cx="23495" cy="21590"/>
          </a:xfrm>
          <a:custGeom>
            <a:avLst/>
            <a:gdLst/>
            <a:ahLst/>
            <a:cxnLst/>
            <a:rect l="l" t="t" r="r" b="b"/>
            <a:pathLst>
              <a:path w="23495" h="21589">
                <a:moveTo>
                  <a:pt x="0" y="21589"/>
                </a:moveTo>
                <a:lnTo>
                  <a:pt x="23202" y="21589"/>
                </a:lnTo>
                <a:lnTo>
                  <a:pt x="23202" y="0"/>
                </a:lnTo>
                <a:lnTo>
                  <a:pt x="0" y="0"/>
                </a:lnTo>
                <a:lnTo>
                  <a:pt x="0" y="21589"/>
                </a:lnTo>
                <a:close/>
              </a:path>
            </a:pathLst>
          </a:custGeom>
          <a:solidFill>
            <a:srgbClr val="231F20"/>
          </a:solidFill>
        </p:spPr>
        <p:txBody>
          <a:bodyPr wrap="square" lIns="0" tIns="0" rIns="0" bIns="0" rtlCol="0"/>
          <a:lstStyle/>
          <a:p>
            <a:endParaRPr/>
          </a:p>
        </p:txBody>
      </p:sp>
      <p:pic>
        <p:nvPicPr>
          <p:cNvPr id="48" name="object 9">
            <a:extLst>
              <a:ext uri="{FF2B5EF4-FFF2-40B4-BE49-F238E27FC236}">
                <a16:creationId xmlns:a16="http://schemas.microsoft.com/office/drawing/2014/main" id="{D4AA3CE3-392D-6CCD-F0C4-410E5145939D}"/>
              </a:ext>
            </a:extLst>
          </p:cNvPr>
          <p:cNvPicPr/>
          <p:nvPr/>
        </p:nvPicPr>
        <p:blipFill>
          <a:blip r:embed="rId5" cstate="print"/>
          <a:stretch>
            <a:fillRect/>
          </a:stretch>
        </p:blipFill>
        <p:spPr>
          <a:xfrm>
            <a:off x="0" y="4612224"/>
            <a:ext cx="2764041" cy="2245194"/>
          </a:xfrm>
          <a:prstGeom prst="rect">
            <a:avLst/>
          </a:prstGeom>
        </p:spPr>
      </p:pic>
      <p:pic>
        <p:nvPicPr>
          <p:cNvPr id="49" name="object 10">
            <a:extLst>
              <a:ext uri="{FF2B5EF4-FFF2-40B4-BE49-F238E27FC236}">
                <a16:creationId xmlns:a16="http://schemas.microsoft.com/office/drawing/2014/main" id="{80E44DB6-B98F-27B9-5B91-806C58F90DE3}"/>
              </a:ext>
            </a:extLst>
          </p:cNvPr>
          <p:cNvPicPr/>
          <p:nvPr/>
        </p:nvPicPr>
        <p:blipFill>
          <a:blip r:embed="rId6" cstate="print"/>
          <a:stretch>
            <a:fillRect/>
          </a:stretch>
        </p:blipFill>
        <p:spPr>
          <a:xfrm>
            <a:off x="6475453" y="6113814"/>
            <a:ext cx="255992" cy="223109"/>
          </a:xfrm>
          <a:prstGeom prst="rect">
            <a:avLst/>
          </a:prstGeom>
        </p:spPr>
      </p:pic>
      <p:pic>
        <p:nvPicPr>
          <p:cNvPr id="50" name="object 11">
            <a:extLst>
              <a:ext uri="{FF2B5EF4-FFF2-40B4-BE49-F238E27FC236}">
                <a16:creationId xmlns:a16="http://schemas.microsoft.com/office/drawing/2014/main" id="{C298846C-3F5D-69AF-42E5-94832614FBE0}"/>
              </a:ext>
            </a:extLst>
          </p:cNvPr>
          <p:cNvPicPr/>
          <p:nvPr/>
        </p:nvPicPr>
        <p:blipFill>
          <a:blip r:embed="rId7" cstate="print"/>
          <a:stretch>
            <a:fillRect/>
          </a:stretch>
        </p:blipFill>
        <p:spPr>
          <a:xfrm>
            <a:off x="0" y="0"/>
            <a:ext cx="3366961" cy="2315748"/>
          </a:xfrm>
          <a:prstGeom prst="rect">
            <a:avLst/>
          </a:prstGeom>
        </p:spPr>
      </p:pic>
      <p:pic>
        <p:nvPicPr>
          <p:cNvPr id="59" name="object 20">
            <a:extLst>
              <a:ext uri="{FF2B5EF4-FFF2-40B4-BE49-F238E27FC236}">
                <a16:creationId xmlns:a16="http://schemas.microsoft.com/office/drawing/2014/main" id="{11681917-464C-ACA0-A197-95D14D3259D3}"/>
              </a:ext>
            </a:extLst>
          </p:cNvPr>
          <p:cNvPicPr/>
          <p:nvPr/>
        </p:nvPicPr>
        <p:blipFill>
          <a:blip r:embed="rId8" cstate="print"/>
          <a:stretch>
            <a:fillRect/>
          </a:stretch>
        </p:blipFill>
        <p:spPr>
          <a:xfrm>
            <a:off x="9169402" y="3"/>
            <a:ext cx="3022598" cy="2473437"/>
          </a:xfrm>
          <a:prstGeom prst="rect">
            <a:avLst/>
          </a:prstGeom>
        </p:spPr>
      </p:pic>
      <p:pic>
        <p:nvPicPr>
          <p:cNvPr id="70" name="object 31">
            <a:extLst>
              <a:ext uri="{FF2B5EF4-FFF2-40B4-BE49-F238E27FC236}">
                <a16:creationId xmlns:a16="http://schemas.microsoft.com/office/drawing/2014/main" id="{9214D483-20A0-B91B-4752-5B4C6DC68A47}"/>
              </a:ext>
            </a:extLst>
          </p:cNvPr>
          <p:cNvPicPr/>
          <p:nvPr/>
        </p:nvPicPr>
        <p:blipFill>
          <a:blip r:embed="rId9" cstate="print"/>
          <a:stretch>
            <a:fillRect/>
          </a:stretch>
        </p:blipFill>
        <p:spPr>
          <a:xfrm>
            <a:off x="9207152" y="4857756"/>
            <a:ext cx="1062873" cy="732134"/>
          </a:xfrm>
          <a:prstGeom prst="rect">
            <a:avLst/>
          </a:prstGeom>
        </p:spPr>
      </p:pic>
      <p:pic>
        <p:nvPicPr>
          <p:cNvPr id="71" name="object 32">
            <a:extLst>
              <a:ext uri="{FF2B5EF4-FFF2-40B4-BE49-F238E27FC236}">
                <a16:creationId xmlns:a16="http://schemas.microsoft.com/office/drawing/2014/main" id="{57DDA17E-96B3-E520-0B84-CF790A68EB4D}"/>
              </a:ext>
            </a:extLst>
          </p:cNvPr>
          <p:cNvPicPr/>
          <p:nvPr/>
        </p:nvPicPr>
        <p:blipFill>
          <a:blip r:embed="rId10" cstate="print"/>
          <a:stretch>
            <a:fillRect/>
          </a:stretch>
        </p:blipFill>
        <p:spPr>
          <a:xfrm>
            <a:off x="5474200" y="1432701"/>
            <a:ext cx="1325114" cy="755289"/>
          </a:xfrm>
          <a:prstGeom prst="rect">
            <a:avLst/>
          </a:prstGeom>
        </p:spPr>
      </p:pic>
      <p:pic>
        <p:nvPicPr>
          <p:cNvPr id="72" name="object 33">
            <a:extLst>
              <a:ext uri="{FF2B5EF4-FFF2-40B4-BE49-F238E27FC236}">
                <a16:creationId xmlns:a16="http://schemas.microsoft.com/office/drawing/2014/main" id="{468B5DCF-FA47-754E-AFB2-02DA83D12003}"/>
              </a:ext>
            </a:extLst>
          </p:cNvPr>
          <p:cNvPicPr/>
          <p:nvPr/>
        </p:nvPicPr>
        <p:blipFill>
          <a:blip r:embed="rId11" cstate="print"/>
          <a:stretch>
            <a:fillRect/>
          </a:stretch>
        </p:blipFill>
        <p:spPr>
          <a:xfrm>
            <a:off x="4804943" y="4906515"/>
            <a:ext cx="1098143" cy="641370"/>
          </a:xfrm>
          <a:prstGeom prst="rect">
            <a:avLst/>
          </a:prstGeom>
        </p:spPr>
      </p:pic>
      <p:pic>
        <p:nvPicPr>
          <p:cNvPr id="73" name="object 34">
            <a:extLst>
              <a:ext uri="{FF2B5EF4-FFF2-40B4-BE49-F238E27FC236}">
                <a16:creationId xmlns:a16="http://schemas.microsoft.com/office/drawing/2014/main" id="{51DB8B39-F009-B0CA-8C71-8774AF8A119E}"/>
              </a:ext>
            </a:extLst>
          </p:cNvPr>
          <p:cNvPicPr/>
          <p:nvPr/>
        </p:nvPicPr>
        <p:blipFill>
          <a:blip r:embed="rId12" cstate="print"/>
          <a:stretch>
            <a:fillRect/>
          </a:stretch>
        </p:blipFill>
        <p:spPr>
          <a:xfrm>
            <a:off x="2789651" y="5079087"/>
            <a:ext cx="353449" cy="525841"/>
          </a:xfrm>
          <a:prstGeom prst="rect">
            <a:avLst/>
          </a:prstGeom>
        </p:spPr>
      </p:pic>
      <p:pic>
        <p:nvPicPr>
          <p:cNvPr id="74" name="object 35">
            <a:extLst>
              <a:ext uri="{FF2B5EF4-FFF2-40B4-BE49-F238E27FC236}">
                <a16:creationId xmlns:a16="http://schemas.microsoft.com/office/drawing/2014/main" id="{E222E9EA-4E4B-4D3E-73D5-75C9131B8C86}"/>
              </a:ext>
            </a:extLst>
          </p:cNvPr>
          <p:cNvPicPr/>
          <p:nvPr/>
        </p:nvPicPr>
        <p:blipFill>
          <a:blip r:embed="rId13" cstate="print"/>
          <a:stretch>
            <a:fillRect/>
          </a:stretch>
        </p:blipFill>
        <p:spPr>
          <a:xfrm>
            <a:off x="6717396" y="4832041"/>
            <a:ext cx="577303" cy="836872"/>
          </a:xfrm>
          <a:prstGeom prst="rect">
            <a:avLst/>
          </a:prstGeom>
        </p:spPr>
      </p:pic>
      <p:sp>
        <p:nvSpPr>
          <p:cNvPr id="75" name="object 36">
            <a:extLst>
              <a:ext uri="{FF2B5EF4-FFF2-40B4-BE49-F238E27FC236}">
                <a16:creationId xmlns:a16="http://schemas.microsoft.com/office/drawing/2014/main" id="{4C37AAAD-FFFD-3FBF-81ED-256C552807C3}"/>
              </a:ext>
            </a:extLst>
          </p:cNvPr>
          <p:cNvSpPr txBox="1"/>
          <p:nvPr/>
        </p:nvSpPr>
        <p:spPr>
          <a:xfrm>
            <a:off x="2915649" y="2455679"/>
            <a:ext cx="6208032" cy="1490793"/>
          </a:xfrm>
          <a:prstGeom prst="rect">
            <a:avLst/>
          </a:prstGeom>
        </p:spPr>
        <p:txBody>
          <a:bodyPr vert="horz" wrap="square" lIns="0" tIns="125095" rIns="0" bIns="0" rtlCol="0">
            <a:spAutoFit/>
          </a:bodyPr>
          <a:lstStyle/>
          <a:p>
            <a:pPr algn="ctr">
              <a:spcBef>
                <a:spcPts val="985"/>
              </a:spcBef>
            </a:pPr>
            <a:r>
              <a:rPr sz="2400" b="1" spc="229" dirty="0">
                <a:solidFill>
                  <a:srgbClr val="59544E"/>
                </a:solidFill>
                <a:latin typeface="メイリオ" panose="020B0604030504040204" pitchFamily="50" charset="-128"/>
                <a:ea typeface="メイリオ" panose="020B0604030504040204" pitchFamily="50" charset="-128"/>
                <a:cs typeface="メイリオ"/>
              </a:rPr>
              <a:t>がんに</a:t>
            </a:r>
            <a:r>
              <a:rPr lang="ja-JP" altLang="en-US" sz="2400" b="1" spc="229" dirty="0">
                <a:solidFill>
                  <a:srgbClr val="59544E"/>
                </a:solidFill>
                <a:latin typeface="メイリオ" panose="020B0604030504040204" pitchFamily="50" charset="-128"/>
                <a:ea typeface="メイリオ" panose="020B0604030504040204" pitchFamily="50" charset="-128"/>
                <a:cs typeface="メイリオ"/>
              </a:rPr>
              <a:t>なっ</a:t>
            </a:r>
            <a:r>
              <a:rPr sz="2400" b="1" spc="229" dirty="0">
                <a:solidFill>
                  <a:srgbClr val="59544E"/>
                </a:solidFill>
                <a:latin typeface="メイリオ" panose="020B0604030504040204" pitchFamily="50" charset="-128"/>
                <a:ea typeface="メイリオ" panose="020B0604030504040204" pitchFamily="50" charset="-128"/>
                <a:cs typeface="メイリオ"/>
              </a:rPr>
              <a:t>た</a:t>
            </a:r>
            <a:r>
              <a:rPr lang="ja-JP" altLang="en-US" sz="2400" b="1" spc="229" dirty="0">
                <a:solidFill>
                  <a:srgbClr val="59544E"/>
                </a:solidFill>
                <a:latin typeface="メイリオ" panose="020B0604030504040204" pitchFamily="50" charset="-128"/>
                <a:ea typeface="メイリオ" panose="020B0604030504040204" pitchFamily="50" charset="-128"/>
                <a:cs typeface="メイリオ"/>
              </a:rPr>
              <a:t>従業員の</a:t>
            </a:r>
            <a:endParaRPr lang="en-US" altLang="ja-JP" sz="2400" b="1" spc="229" dirty="0">
              <a:solidFill>
                <a:srgbClr val="59544E"/>
              </a:solidFill>
              <a:latin typeface="メイリオ" panose="020B0604030504040204" pitchFamily="50" charset="-128"/>
              <a:ea typeface="メイリオ" panose="020B0604030504040204" pitchFamily="50" charset="-128"/>
              <a:cs typeface="メイリオ"/>
            </a:endParaRPr>
          </a:p>
          <a:p>
            <a:pPr algn="ctr">
              <a:spcBef>
                <a:spcPts val="985"/>
              </a:spcBef>
            </a:pPr>
            <a:r>
              <a:rPr lang="ja-JP" altLang="en-US" sz="2400" b="1" spc="229" dirty="0">
                <a:solidFill>
                  <a:srgbClr val="59544E"/>
                </a:solidFill>
                <a:latin typeface="メイリオ" panose="020B0604030504040204" pitchFamily="50" charset="-128"/>
                <a:ea typeface="メイリオ" panose="020B0604030504040204" pitchFamily="50" charset="-128"/>
                <a:cs typeface="メイリオ"/>
              </a:rPr>
              <a:t>治療と仕事の両立を可能にする</a:t>
            </a:r>
            <a:endParaRPr lang="en-US" altLang="ja-JP" sz="2400" b="1" spc="229" dirty="0">
              <a:solidFill>
                <a:srgbClr val="59544E"/>
              </a:solidFill>
              <a:latin typeface="メイリオ" panose="020B0604030504040204" pitchFamily="50" charset="-128"/>
              <a:ea typeface="メイリオ" panose="020B0604030504040204" pitchFamily="50" charset="-128"/>
              <a:cs typeface="メイリオ"/>
            </a:endParaRPr>
          </a:p>
          <a:p>
            <a:pPr algn="ctr">
              <a:spcBef>
                <a:spcPts val="985"/>
              </a:spcBef>
            </a:pPr>
            <a:r>
              <a:rPr lang="ja-JP" altLang="en-US" sz="2400" b="1" spc="229" dirty="0">
                <a:solidFill>
                  <a:srgbClr val="59544E"/>
                </a:solidFill>
                <a:latin typeface="メイリオ" panose="020B0604030504040204" pitchFamily="50" charset="-128"/>
                <a:ea typeface="メイリオ" panose="020B0604030504040204" pitchFamily="50" charset="-128"/>
                <a:cs typeface="メイリオ"/>
              </a:rPr>
              <a:t>職場づくりに向けて</a:t>
            </a:r>
            <a:endParaRPr lang="ja-JP" altLang="en-US" sz="2400" b="1" dirty="0">
              <a:latin typeface="メイリオ" panose="020B0604030504040204" pitchFamily="50" charset="-128"/>
              <a:ea typeface="メイリオ" panose="020B0604030504040204" pitchFamily="50" charset="-128"/>
              <a:cs typeface="メイリオ"/>
            </a:endParaRPr>
          </a:p>
        </p:txBody>
      </p:sp>
      <p:pic>
        <p:nvPicPr>
          <p:cNvPr id="3" name="図 2">
            <a:extLst>
              <a:ext uri="{FF2B5EF4-FFF2-40B4-BE49-F238E27FC236}">
                <a16:creationId xmlns:a16="http://schemas.microsoft.com/office/drawing/2014/main" id="{D1B22F01-8847-7ABB-E037-CA9511BD747A}"/>
              </a:ext>
            </a:extLst>
          </p:cNvPr>
          <p:cNvPicPr>
            <a:picLocks noChangeAspect="1"/>
          </p:cNvPicPr>
          <p:nvPr/>
        </p:nvPicPr>
        <p:blipFill>
          <a:blip r:embed="rId14"/>
          <a:stretch>
            <a:fillRect/>
          </a:stretch>
        </p:blipFill>
        <p:spPr>
          <a:xfrm>
            <a:off x="4222344" y="4051378"/>
            <a:ext cx="3894638" cy="364064"/>
          </a:xfrm>
          <a:prstGeom prst="rect">
            <a:avLst/>
          </a:prstGeom>
        </p:spPr>
      </p:pic>
    </p:spTree>
    <p:extLst>
      <p:ext uri="{BB962C8B-B14F-4D97-AF65-F5344CB8AC3E}">
        <p14:creationId xmlns:p14="http://schemas.microsoft.com/office/powerpoint/2010/main" val="158003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46C7A56-7079-7D15-B8CD-07D1E8A812D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61340" y="2226528"/>
            <a:ext cx="8430812" cy="4392000"/>
          </a:xfrm>
          <a:prstGeom prst="rect">
            <a:avLst/>
          </a:prstGeom>
        </p:spPr>
      </p:pic>
      <p:sp>
        <p:nvSpPr>
          <p:cNvPr id="7" name="object 29">
            <a:extLst>
              <a:ext uri="{FF2B5EF4-FFF2-40B4-BE49-F238E27FC236}">
                <a16:creationId xmlns:a16="http://schemas.microsoft.com/office/drawing/2014/main" id="{501CD1B9-6F18-0972-1CCB-C2C1FAE4A50E}"/>
              </a:ext>
            </a:extLst>
          </p:cNvPr>
          <p:cNvSpPr txBox="1"/>
          <p:nvPr/>
        </p:nvSpPr>
        <p:spPr>
          <a:xfrm>
            <a:off x="2376539" y="1733124"/>
            <a:ext cx="7438922" cy="320601"/>
          </a:xfrm>
          <a:prstGeom prst="rect">
            <a:avLst/>
          </a:prstGeom>
        </p:spPr>
        <p:txBody>
          <a:bodyPr vert="horz" wrap="square" lIns="0" tIns="12700" rIns="0" bIns="0" rtlCol="0">
            <a:spAutoFit/>
          </a:bodyPr>
          <a:lstStyle/>
          <a:p>
            <a:pPr marL="20955" algn="ctr">
              <a:spcBef>
                <a:spcPts val="1030"/>
              </a:spcBef>
            </a:pPr>
            <a:r>
              <a:rPr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国民の２人に１人が『がん』に罹患する時代です。」</a:t>
            </a:r>
            <a:endParaRPr sz="2000"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61" name="グループ化 60">
            <a:extLst>
              <a:ext uri="{FF2B5EF4-FFF2-40B4-BE49-F238E27FC236}">
                <a16:creationId xmlns:a16="http://schemas.microsoft.com/office/drawing/2014/main" id="{4E71B71E-5BE7-6D1A-7F8C-529AA7964A29}"/>
              </a:ext>
            </a:extLst>
          </p:cNvPr>
          <p:cNvGrpSpPr/>
          <p:nvPr/>
        </p:nvGrpSpPr>
        <p:grpSpPr>
          <a:xfrm>
            <a:off x="1996999" y="2019103"/>
            <a:ext cx="5307295" cy="307777"/>
            <a:chOff x="1357723" y="3539990"/>
            <a:chExt cx="5307295" cy="307777"/>
          </a:xfrm>
        </p:grpSpPr>
        <p:sp>
          <p:nvSpPr>
            <p:cNvPr id="3" name="object 28">
              <a:extLst>
                <a:ext uri="{FF2B5EF4-FFF2-40B4-BE49-F238E27FC236}">
                  <a16:creationId xmlns:a16="http://schemas.microsoft.com/office/drawing/2014/main" id="{6364C4D1-9798-CE0C-D231-C8CAFF174275}"/>
                </a:ext>
              </a:extLst>
            </p:cNvPr>
            <p:cNvSpPr/>
            <p:nvPr/>
          </p:nvSpPr>
          <p:spPr>
            <a:xfrm>
              <a:off x="1357723" y="3563325"/>
              <a:ext cx="692951" cy="220955"/>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t>図表</a:t>
              </a:r>
              <a:r>
                <a:rPr lang="en-US" altLang="ja-JP" sz="1400" dirty="0"/>
                <a:t>1</a:t>
              </a:r>
              <a:endParaRPr sz="1400" dirty="0"/>
            </a:p>
          </p:txBody>
        </p:sp>
        <p:sp>
          <p:nvSpPr>
            <p:cNvPr id="59" name="テキスト ボックス 58">
              <a:extLst>
                <a:ext uri="{FF2B5EF4-FFF2-40B4-BE49-F238E27FC236}">
                  <a16:creationId xmlns:a16="http://schemas.microsoft.com/office/drawing/2014/main" id="{E838EFCF-FAA9-488A-AEE2-C1F51FDF6CBE}"/>
                </a:ext>
              </a:extLst>
            </p:cNvPr>
            <p:cNvSpPr txBox="1"/>
            <p:nvPr/>
          </p:nvSpPr>
          <p:spPr>
            <a:xfrm>
              <a:off x="2067475" y="3539990"/>
              <a:ext cx="4597543"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性・年齢階級別がん罹患率（人口</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万対、</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a:t>
              </a:r>
            </a:p>
          </p:txBody>
        </p:sp>
      </p:grpSp>
      <p:sp>
        <p:nvSpPr>
          <p:cNvPr id="13" name="object 4">
            <a:extLst>
              <a:ext uri="{FF2B5EF4-FFF2-40B4-BE49-F238E27FC236}">
                <a16:creationId xmlns:a16="http://schemas.microsoft.com/office/drawing/2014/main" id="{7515C0D1-DEE3-92FF-856E-47A5BE995E8F}"/>
              </a:ext>
            </a:extLst>
          </p:cNvPr>
          <p:cNvSpPr/>
          <p:nvPr/>
        </p:nvSpPr>
        <p:spPr>
          <a:xfrm>
            <a:off x="605934" y="1319600"/>
            <a:ext cx="4004774" cy="282575"/>
          </a:xfrm>
          <a:custGeom>
            <a:avLst/>
            <a:gdLst/>
            <a:ahLst/>
            <a:cxnLst/>
            <a:rect l="l" t="t" r="r" b="b"/>
            <a:pathLst>
              <a:path w="4278630" h="282575">
                <a:moveTo>
                  <a:pt x="4136974" y="0"/>
                </a:moveTo>
                <a:lnTo>
                  <a:pt x="141211" y="0"/>
                </a:lnTo>
                <a:lnTo>
                  <a:pt x="96576" y="7200"/>
                </a:lnTo>
                <a:lnTo>
                  <a:pt x="57812" y="27249"/>
                </a:lnTo>
                <a:lnTo>
                  <a:pt x="27245" y="57821"/>
                </a:lnTo>
                <a:lnTo>
                  <a:pt x="7198" y="96588"/>
                </a:lnTo>
                <a:lnTo>
                  <a:pt x="0" y="141224"/>
                </a:lnTo>
                <a:lnTo>
                  <a:pt x="7198" y="185859"/>
                </a:lnTo>
                <a:lnTo>
                  <a:pt x="27245" y="224626"/>
                </a:lnTo>
                <a:lnTo>
                  <a:pt x="57812" y="255198"/>
                </a:lnTo>
                <a:lnTo>
                  <a:pt x="96576" y="275247"/>
                </a:lnTo>
                <a:lnTo>
                  <a:pt x="141211" y="282448"/>
                </a:lnTo>
                <a:lnTo>
                  <a:pt x="4136974" y="282448"/>
                </a:lnTo>
                <a:lnTo>
                  <a:pt x="4181609" y="275247"/>
                </a:lnTo>
                <a:lnTo>
                  <a:pt x="4220377" y="255198"/>
                </a:lnTo>
                <a:lnTo>
                  <a:pt x="4250948" y="224626"/>
                </a:lnTo>
                <a:lnTo>
                  <a:pt x="4270998" y="185859"/>
                </a:lnTo>
                <a:lnTo>
                  <a:pt x="4278198" y="141224"/>
                </a:lnTo>
                <a:lnTo>
                  <a:pt x="4270998" y="96588"/>
                </a:lnTo>
                <a:lnTo>
                  <a:pt x="4250948" y="57821"/>
                </a:lnTo>
                <a:lnTo>
                  <a:pt x="4220377" y="27249"/>
                </a:lnTo>
                <a:lnTo>
                  <a:pt x="4181609" y="7200"/>
                </a:lnTo>
                <a:lnTo>
                  <a:pt x="4136974" y="0"/>
                </a:lnTo>
                <a:close/>
              </a:path>
            </a:pathLst>
          </a:custGeom>
          <a:solidFill>
            <a:schemeClr val="accent5">
              <a:lumMod val="20000"/>
              <a:lumOff val="80000"/>
            </a:schemeClr>
          </a:solidFill>
        </p:spPr>
        <p:txBody>
          <a:bodyPr wrap="square" lIns="0" tIns="0" rIns="0" bIns="0" rtlCol="0"/>
          <a:lstStyle/>
          <a:p>
            <a:endParaRPr sz="2000" dirty="0">
              <a:latin typeface="メイリオ" panose="020B0604030504040204" pitchFamily="50" charset="-128"/>
              <a:ea typeface="メイリオ" panose="020B0604030504040204" pitchFamily="50" charset="-128"/>
            </a:endParaRPr>
          </a:p>
        </p:txBody>
      </p:sp>
      <p:sp>
        <p:nvSpPr>
          <p:cNvPr id="4" name="object 29">
            <a:extLst>
              <a:ext uri="{FF2B5EF4-FFF2-40B4-BE49-F238E27FC236}">
                <a16:creationId xmlns:a16="http://schemas.microsoft.com/office/drawing/2014/main" id="{1A6A6039-F59B-D7B6-BD27-6E29EA497266}"/>
              </a:ext>
            </a:extLst>
          </p:cNvPr>
          <p:cNvSpPr txBox="1"/>
          <p:nvPr/>
        </p:nvSpPr>
        <p:spPr>
          <a:xfrm>
            <a:off x="787697" y="1362541"/>
            <a:ext cx="3398004" cy="228268"/>
          </a:xfrm>
          <a:prstGeom prst="rect">
            <a:avLst/>
          </a:prstGeom>
        </p:spPr>
        <p:txBody>
          <a:bodyPr vert="horz" wrap="square" lIns="0" tIns="12700" rIns="0" bIns="0" rtlCol="0">
            <a:spAutoFit/>
          </a:bodyPr>
          <a:lstStyle/>
          <a:p>
            <a:pPr marL="87630">
              <a:spcBef>
                <a:spcPts val="100"/>
              </a:spcBef>
            </a:pPr>
            <a:r>
              <a:rPr lang="ja-JP" altLang="en-US" sz="1400" b="1" spc="-25" dirty="0">
                <a:solidFill>
                  <a:srgbClr val="231F20"/>
                </a:solidFill>
                <a:latin typeface="メイリオ" panose="020B0604030504040204" pitchFamily="50" charset="-128"/>
                <a:ea typeface="メイリオ" panose="020B0604030504040204" pitchFamily="50" charset="-128"/>
                <a:cs typeface="A-OTF UD新丸ゴ Pr6N B"/>
              </a:rPr>
              <a:t>１</a:t>
            </a:r>
            <a:r>
              <a:rPr sz="1400" b="1" spc="-25" dirty="0">
                <a:solidFill>
                  <a:srgbClr val="231F20"/>
                </a:solidFill>
                <a:latin typeface="メイリオ" panose="020B0604030504040204" pitchFamily="50" charset="-128"/>
                <a:ea typeface="メイリオ" panose="020B0604030504040204" pitchFamily="50" charset="-128"/>
                <a:cs typeface="A-OTF UD新丸ゴ Pr6N B"/>
              </a:rPr>
              <a:t>．治療と仕事の両立支援の必要性</a:t>
            </a:r>
            <a:endParaRPr sz="1400" dirty="0">
              <a:latin typeface="メイリオ" panose="020B0604030504040204" pitchFamily="50" charset="-128"/>
              <a:ea typeface="メイリオ" panose="020B0604030504040204" pitchFamily="50" charset="-128"/>
              <a:cs typeface="A-OTF UD新丸ゴ Pr6N R"/>
            </a:endParaRPr>
          </a:p>
        </p:txBody>
      </p:sp>
      <p:sp>
        <p:nvSpPr>
          <p:cNvPr id="15" name="吹き出し: 線 14">
            <a:extLst>
              <a:ext uri="{FF2B5EF4-FFF2-40B4-BE49-F238E27FC236}">
                <a16:creationId xmlns:a16="http://schemas.microsoft.com/office/drawing/2014/main" id="{07A7EB39-95F1-18AF-980E-65278D72143B}"/>
              </a:ext>
            </a:extLst>
          </p:cNvPr>
          <p:cNvSpPr/>
          <p:nvPr/>
        </p:nvSpPr>
        <p:spPr>
          <a:xfrm>
            <a:off x="8110547" y="2712190"/>
            <a:ext cx="2655536" cy="876929"/>
          </a:xfrm>
          <a:prstGeom prst="borderCallout1">
            <a:avLst>
              <a:gd name="adj1" fmla="val 68069"/>
              <a:gd name="adj2" fmla="val -3215"/>
              <a:gd name="adj3" fmla="val 281278"/>
              <a:gd name="adj4" fmla="val -117944"/>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男女ともに</a:t>
            </a:r>
            <a:endParaRPr kumimoji="1" lang="en-US" altLang="ja-JP" b="1" dirty="0">
              <a:latin typeface="メイリオ" panose="020B0604030504040204" pitchFamily="50" charset="-128"/>
              <a:ea typeface="メイリオ" panose="020B0604030504040204" pitchFamily="50" charset="-128"/>
            </a:endParaRPr>
          </a:p>
          <a:p>
            <a:pPr algn="ctr"/>
            <a:r>
              <a:rPr kumimoji="1" lang="en-US" altLang="ja-JP" b="1" dirty="0">
                <a:latin typeface="メイリオ" panose="020B0604030504040204" pitchFamily="50" charset="-128"/>
                <a:ea typeface="メイリオ" panose="020B0604030504040204" pitchFamily="50" charset="-128"/>
              </a:rPr>
              <a:t>50</a:t>
            </a:r>
            <a:r>
              <a:rPr kumimoji="1" lang="ja-JP" altLang="en-US" b="1" dirty="0">
                <a:latin typeface="メイリオ" panose="020B0604030504040204" pitchFamily="50" charset="-128"/>
                <a:ea typeface="メイリオ" panose="020B0604030504040204" pitchFamily="50" charset="-128"/>
              </a:rPr>
              <a:t>歳代から増加</a:t>
            </a:r>
          </a:p>
        </p:txBody>
      </p:sp>
      <p:sp>
        <p:nvSpPr>
          <p:cNvPr id="16" name="楕円 15">
            <a:extLst>
              <a:ext uri="{FF2B5EF4-FFF2-40B4-BE49-F238E27FC236}">
                <a16:creationId xmlns:a16="http://schemas.microsoft.com/office/drawing/2014/main" id="{255935F5-B570-FD22-92DF-3EC2A7617097}"/>
              </a:ext>
            </a:extLst>
          </p:cNvPr>
          <p:cNvSpPr/>
          <p:nvPr/>
        </p:nvSpPr>
        <p:spPr>
          <a:xfrm>
            <a:off x="4549749" y="5174461"/>
            <a:ext cx="306733" cy="331660"/>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中かっこ 17">
            <a:extLst>
              <a:ext uri="{FF2B5EF4-FFF2-40B4-BE49-F238E27FC236}">
                <a16:creationId xmlns:a16="http://schemas.microsoft.com/office/drawing/2014/main" id="{EC4CB300-68D3-7BCB-8A1A-1B0C73C40403}"/>
              </a:ext>
            </a:extLst>
          </p:cNvPr>
          <p:cNvSpPr/>
          <p:nvPr/>
        </p:nvSpPr>
        <p:spPr>
          <a:xfrm rot="5400000">
            <a:off x="3571021" y="3747569"/>
            <a:ext cx="424830" cy="1980000"/>
          </a:xfrm>
          <a:prstGeom prst="lef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CCE6499-02F4-BC4E-3197-49E4C8AE6712}"/>
              </a:ext>
            </a:extLst>
          </p:cNvPr>
          <p:cNvSpPr/>
          <p:nvPr/>
        </p:nvSpPr>
        <p:spPr>
          <a:xfrm>
            <a:off x="2475395" y="3589119"/>
            <a:ext cx="2689731" cy="813583"/>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rPr>
              <a:t>30</a:t>
            </a:r>
            <a:r>
              <a:rPr kumimoji="1" lang="ja-JP" altLang="en-US"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54</a:t>
            </a:r>
            <a:r>
              <a:rPr kumimoji="1" lang="ja-JP" altLang="en-US" b="1" dirty="0">
                <a:latin typeface="メイリオ" panose="020B0604030504040204" pitchFamily="50" charset="-128"/>
                <a:ea typeface="メイリオ" panose="020B0604030504040204" pitchFamily="50" charset="-128"/>
              </a:rPr>
              <a:t>歳では、</a:t>
            </a:r>
          </a:p>
          <a:p>
            <a:pPr algn="ctr"/>
            <a:r>
              <a:rPr kumimoji="1" lang="ja-JP" altLang="en-US" b="1" dirty="0">
                <a:latin typeface="メイリオ" panose="020B0604030504040204" pitchFamily="50" charset="-128"/>
                <a:ea typeface="メイリオ" panose="020B0604030504040204" pitchFamily="50" charset="-128"/>
              </a:rPr>
              <a:t>女性の罹患率が高い</a:t>
            </a:r>
          </a:p>
        </p:txBody>
      </p:sp>
      <p:pic>
        <p:nvPicPr>
          <p:cNvPr id="2" name="図 1">
            <a:extLst>
              <a:ext uri="{FF2B5EF4-FFF2-40B4-BE49-F238E27FC236}">
                <a16:creationId xmlns:a16="http://schemas.microsoft.com/office/drawing/2014/main" id="{7F50059F-71B8-DF3E-F66B-B93C7F9AF85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7674814" y="5972747"/>
            <a:ext cx="3931920" cy="516753"/>
          </a:xfrm>
          <a:prstGeom prst="rect">
            <a:avLst/>
          </a:prstGeom>
        </p:spPr>
      </p:pic>
    </p:spTree>
    <p:extLst>
      <p:ext uri="{BB962C8B-B14F-4D97-AF65-F5344CB8AC3E}">
        <p14:creationId xmlns:p14="http://schemas.microsoft.com/office/powerpoint/2010/main" val="80558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9">
            <a:extLst>
              <a:ext uri="{FF2B5EF4-FFF2-40B4-BE49-F238E27FC236}">
                <a16:creationId xmlns:a16="http://schemas.microsoft.com/office/drawing/2014/main" id="{501CD1B9-6F18-0972-1CCB-C2C1FAE4A50E}"/>
              </a:ext>
            </a:extLst>
          </p:cNvPr>
          <p:cNvSpPr txBox="1"/>
          <p:nvPr/>
        </p:nvSpPr>
        <p:spPr>
          <a:xfrm>
            <a:off x="852616" y="1683162"/>
            <a:ext cx="10725665" cy="320601"/>
          </a:xfrm>
          <a:prstGeom prst="rect">
            <a:avLst/>
          </a:prstGeom>
        </p:spPr>
        <p:txBody>
          <a:bodyPr vert="horz" wrap="square" lIns="0" tIns="12700" rIns="0" bIns="0" rtlCol="0">
            <a:spAutoFit/>
          </a:bodyPr>
          <a:lstStyle/>
          <a:p>
            <a:pPr marL="20955" algn="ctr">
              <a:spcBef>
                <a:spcPts val="1030"/>
              </a:spcBef>
            </a:pPr>
            <a:r>
              <a:rPr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a:t>
            </a:r>
            <a:r>
              <a:rPr lang="ja-JP" altLang="en-US"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がんに罹患した従業員の就労支援が、企業の努力義務とされる時代へ。」</a:t>
            </a:r>
            <a:endParaRPr sz="2000" b="1"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19" name="正方形/長方形 18">
            <a:extLst>
              <a:ext uri="{FF2B5EF4-FFF2-40B4-BE49-F238E27FC236}">
                <a16:creationId xmlns:a16="http://schemas.microsoft.com/office/drawing/2014/main" id="{3A3FE81D-0183-65A4-E086-8B5811367E29}"/>
              </a:ext>
            </a:extLst>
          </p:cNvPr>
          <p:cNvSpPr/>
          <p:nvPr/>
        </p:nvSpPr>
        <p:spPr>
          <a:xfrm>
            <a:off x="3667594" y="2559864"/>
            <a:ext cx="4856811" cy="5134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がん対策基本法 施行（平成</a:t>
            </a:r>
            <a:r>
              <a:rPr kumimoji="1" lang="ja-JP" altLang="en-US" sz="2000" b="1" dirty="0">
                <a:solidFill>
                  <a:schemeClr val="bg1"/>
                </a:solidFill>
                <a:latin typeface="メイリオ" panose="020B0604030504040204" pitchFamily="50" charset="-128"/>
                <a:ea typeface="メイリオ" panose="020B0604030504040204" pitchFamily="50" charset="-128"/>
              </a:rPr>
              <a:t>１９年</a:t>
            </a:r>
            <a:r>
              <a:rPr kumimoji="1" lang="ja-JP" altLang="en-US" sz="2000" b="1" dirty="0">
                <a:latin typeface="メイリオ" panose="020B0604030504040204" pitchFamily="50" charset="-128"/>
                <a:ea typeface="メイリオ" panose="020B0604030504040204" pitchFamily="50" charset="-128"/>
              </a:rPr>
              <a:t>）</a:t>
            </a:r>
          </a:p>
        </p:txBody>
      </p:sp>
      <p:sp>
        <p:nvSpPr>
          <p:cNvPr id="20" name="正方形/長方形 19">
            <a:extLst>
              <a:ext uri="{FF2B5EF4-FFF2-40B4-BE49-F238E27FC236}">
                <a16:creationId xmlns:a16="http://schemas.microsoft.com/office/drawing/2014/main" id="{9B791646-60CE-9D02-50CE-22393B45DE21}"/>
              </a:ext>
            </a:extLst>
          </p:cNvPr>
          <p:cNvSpPr/>
          <p:nvPr/>
        </p:nvSpPr>
        <p:spPr>
          <a:xfrm>
            <a:off x="3667593" y="3720273"/>
            <a:ext cx="4856811" cy="5134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改正 がん対策基本法 成立（平成</a:t>
            </a:r>
            <a:r>
              <a:rPr kumimoji="1" lang="en-US" altLang="ja-JP" sz="2000" b="1" dirty="0">
                <a:latin typeface="メイリオ" panose="020B0604030504040204" pitchFamily="50" charset="-128"/>
                <a:ea typeface="メイリオ" panose="020B0604030504040204" pitchFamily="50" charset="-128"/>
              </a:rPr>
              <a:t>28</a:t>
            </a:r>
            <a:r>
              <a:rPr kumimoji="1" lang="ja-JP" altLang="en-US" sz="2000" b="1" dirty="0">
                <a:latin typeface="メイリオ" panose="020B0604030504040204" pitchFamily="50" charset="-128"/>
                <a:ea typeface="メイリオ" panose="020B0604030504040204" pitchFamily="50" charset="-128"/>
              </a:rPr>
              <a:t>年）</a:t>
            </a:r>
          </a:p>
        </p:txBody>
      </p:sp>
      <p:sp>
        <p:nvSpPr>
          <p:cNvPr id="21" name="正方形/長方形 20">
            <a:extLst>
              <a:ext uri="{FF2B5EF4-FFF2-40B4-BE49-F238E27FC236}">
                <a16:creationId xmlns:a16="http://schemas.microsoft.com/office/drawing/2014/main" id="{D68A1CFE-9E04-35C6-A664-6BD16D26EC4C}"/>
              </a:ext>
            </a:extLst>
          </p:cNvPr>
          <p:cNvSpPr/>
          <p:nvPr/>
        </p:nvSpPr>
        <p:spPr>
          <a:xfrm>
            <a:off x="2024448" y="4854238"/>
            <a:ext cx="8143103" cy="1194666"/>
          </a:xfrm>
          <a:prstGeom prst="rect">
            <a:avLst/>
          </a:prstGeom>
          <a:solidFill>
            <a:schemeClr val="accent5">
              <a:lumMod val="20000"/>
              <a:lumOff val="8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「事業者はがんに罹患した労働者の雇用継続に努めなければならない」</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dirty="0">
                <a:solidFill>
                  <a:schemeClr val="tx1"/>
                </a:solidFill>
                <a:latin typeface="メイリオ" panose="020B0604030504040204" pitchFamily="50" charset="-128"/>
                <a:ea typeface="メイリオ" panose="020B0604030504040204" pitchFamily="50" charset="-128"/>
              </a:rPr>
              <a:t>ことが明記され、がんに罹患した従業員の就労支援が</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企業の努力義務</a:t>
            </a:r>
            <a:r>
              <a:rPr kumimoji="1" lang="ja-JP" altLang="en-US" dirty="0">
                <a:solidFill>
                  <a:schemeClr val="tx1"/>
                </a:solidFill>
                <a:latin typeface="メイリオ" panose="020B0604030504040204" pitchFamily="50" charset="-128"/>
                <a:ea typeface="メイリオ" panose="020B0604030504040204" pitchFamily="50" charset="-128"/>
              </a:rPr>
              <a:t>と定められました。</a:t>
            </a:r>
          </a:p>
        </p:txBody>
      </p:sp>
      <p:sp>
        <p:nvSpPr>
          <p:cNvPr id="22" name="二等辺三角形 21">
            <a:extLst>
              <a:ext uri="{FF2B5EF4-FFF2-40B4-BE49-F238E27FC236}">
                <a16:creationId xmlns:a16="http://schemas.microsoft.com/office/drawing/2014/main" id="{5128C2B0-D59B-6863-D7B3-29511A287690}"/>
              </a:ext>
            </a:extLst>
          </p:cNvPr>
          <p:cNvSpPr/>
          <p:nvPr/>
        </p:nvSpPr>
        <p:spPr>
          <a:xfrm rot="10800000">
            <a:off x="5655866" y="3193353"/>
            <a:ext cx="880263" cy="38910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26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B2A7FE4A-0577-1DA8-ADD2-336CFAC97E27}"/>
              </a:ext>
            </a:extLst>
          </p:cNvPr>
          <p:cNvSpPr txBox="1"/>
          <p:nvPr/>
        </p:nvSpPr>
        <p:spPr>
          <a:xfrm>
            <a:off x="1598839" y="1168747"/>
            <a:ext cx="8994321" cy="320601"/>
          </a:xfrm>
          <a:prstGeom prst="rect">
            <a:avLst/>
          </a:prstGeom>
        </p:spPr>
        <p:txBody>
          <a:bodyPr vert="horz" wrap="square" lIns="0" tIns="12700" rIns="0" bIns="0" rtlCol="0">
            <a:spAutoFit/>
          </a:bodyPr>
          <a:lstStyle/>
          <a:p>
            <a:pPr marL="12700" algn="ctr">
              <a:spcBef>
                <a:spcPts val="100"/>
              </a:spcBef>
            </a:pPr>
            <a:r>
              <a:rPr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がんを抱えながら働くことが</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sz="2000" b="1" spc="-114" dirty="0" err="1">
                <a:solidFill>
                  <a:schemeClr val="accent1">
                    <a:lumMod val="75000"/>
                  </a:schemeClr>
                </a:solidFill>
                <a:latin typeface="メイリオ" panose="020B0604030504040204" pitchFamily="50" charset="-128"/>
                <a:ea typeface="メイリオ" panose="020B0604030504040204" pitchFamily="50" charset="-128"/>
                <a:cs typeface="A-OTF UD新丸ゴ Pr6N DB"/>
              </a:rPr>
              <a:t>当たり前にな</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っ</a:t>
            </a:r>
            <a:r>
              <a:rPr sz="2000" b="1" spc="-114" dirty="0" err="1">
                <a:solidFill>
                  <a:schemeClr val="accent1">
                    <a:lumMod val="75000"/>
                  </a:schemeClr>
                </a:solidFill>
                <a:latin typeface="メイリオ" panose="020B0604030504040204" pitchFamily="50" charset="-128"/>
                <a:ea typeface="メイリオ" panose="020B0604030504040204" pitchFamily="50" charset="-128"/>
                <a:cs typeface="A-OTF UD新丸ゴ Pr6N DB"/>
              </a:rPr>
              <a:t>てきました</a:t>
            </a:r>
            <a:r>
              <a:rPr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13" name="グループ化 12">
            <a:extLst>
              <a:ext uri="{FF2B5EF4-FFF2-40B4-BE49-F238E27FC236}">
                <a16:creationId xmlns:a16="http://schemas.microsoft.com/office/drawing/2014/main" id="{F55D1720-9B71-0214-1CE4-5E496A2AFD1C}"/>
              </a:ext>
            </a:extLst>
          </p:cNvPr>
          <p:cNvGrpSpPr/>
          <p:nvPr/>
        </p:nvGrpSpPr>
        <p:grpSpPr>
          <a:xfrm>
            <a:off x="3357457" y="1549445"/>
            <a:ext cx="5423931" cy="307777"/>
            <a:chOff x="4365975" y="6528249"/>
            <a:chExt cx="5423931" cy="307777"/>
          </a:xfrm>
        </p:grpSpPr>
        <p:sp>
          <p:nvSpPr>
            <p:cNvPr id="5" name="object 28">
              <a:extLst>
                <a:ext uri="{FF2B5EF4-FFF2-40B4-BE49-F238E27FC236}">
                  <a16:creationId xmlns:a16="http://schemas.microsoft.com/office/drawing/2014/main" id="{4FC4F74C-FFD1-0B36-7E9F-C04A4B1F8B50}"/>
                </a:ext>
              </a:extLst>
            </p:cNvPr>
            <p:cNvSpPr/>
            <p:nvPr/>
          </p:nvSpPr>
          <p:spPr>
            <a:xfrm>
              <a:off x="4365975" y="6583219"/>
              <a:ext cx="715927" cy="197837"/>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2</a:t>
              </a:r>
              <a:endParaRPr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C8FE778-2C78-D159-426D-73F4A5442FD6}"/>
                </a:ext>
              </a:extLst>
            </p:cNvPr>
            <p:cNvSpPr txBox="1"/>
            <p:nvPr/>
          </p:nvSpPr>
          <p:spPr>
            <a:xfrm>
              <a:off x="5081902" y="6528249"/>
              <a:ext cx="4708004"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仕事を持ちながら悪性新生物で通院している者（万人）</a:t>
              </a:r>
            </a:p>
          </p:txBody>
        </p:sp>
      </p:grpSp>
      <p:pic>
        <p:nvPicPr>
          <p:cNvPr id="7" name="図 6">
            <a:extLst>
              <a:ext uri="{FF2B5EF4-FFF2-40B4-BE49-F238E27FC236}">
                <a16:creationId xmlns:a16="http://schemas.microsoft.com/office/drawing/2014/main" id="{F4BEA76E-759A-2B4D-24E3-701B0607F75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572263" y="1857222"/>
            <a:ext cx="9047472" cy="3978055"/>
          </a:xfrm>
          <a:prstGeom prst="rect">
            <a:avLst/>
          </a:prstGeom>
        </p:spPr>
      </p:pic>
      <p:sp>
        <p:nvSpPr>
          <p:cNvPr id="4" name="正方形/長方形 3"/>
          <p:cNvSpPr/>
          <p:nvPr/>
        </p:nvSpPr>
        <p:spPr>
          <a:xfrm>
            <a:off x="1409617" y="5756825"/>
            <a:ext cx="9319613" cy="830997"/>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入院者は含まない。</a:t>
            </a: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「仕事あり」とは調査の前月に収入を伴う仕事を少しでもしていたことをいい、被雇用者のほか、自営業主、家族従事者等を含む。</a:t>
            </a:r>
            <a:r>
              <a:rPr lang="en-US" altLang="ja-JP" sz="1200" dirty="0">
                <a:latin typeface="メイリオ" panose="020B0604030504040204" pitchFamily="50" charset="-128"/>
                <a:ea typeface="メイリオ" panose="020B0604030504040204" pitchFamily="50" charset="-128"/>
              </a:rPr>
              <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なお、無給で自家営業の手伝いをした場合や育児休業や介護休業のため、一時的には仕事を休んでいる場合も「仕事あり」とする。</a:t>
            </a: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厚生労働省「</a:t>
            </a:r>
            <a:r>
              <a:rPr lang="en-US" altLang="ja-JP" sz="1200" dirty="0">
                <a:latin typeface="メイリオ" panose="020B0604030504040204" pitchFamily="50" charset="-128"/>
                <a:ea typeface="メイリオ" panose="020B0604030504040204" pitchFamily="50" charset="-128"/>
              </a:rPr>
              <a:t>2019</a:t>
            </a:r>
            <a:r>
              <a:rPr lang="ja-JP" altLang="en-US" sz="1200" dirty="0">
                <a:latin typeface="メイリオ" panose="020B0604030504040204" pitchFamily="50" charset="-128"/>
                <a:ea typeface="メイリオ" panose="020B0604030504040204" pitchFamily="50" charset="-128"/>
              </a:rPr>
              <a:t>年国民生活基礎調査」をもとに同省健康局にて特別集計した</a:t>
            </a:r>
            <a:r>
              <a:rPr lang="ja-JP" altLang="en-US" sz="1200" dirty="0" smtClean="0">
                <a:latin typeface="メイリオ" panose="020B0604030504040204" pitchFamily="50" charset="-128"/>
                <a:ea typeface="メイリオ" panose="020B0604030504040204" pitchFamily="50" charset="-128"/>
              </a:rPr>
              <a:t>もの。</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0398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92C96A7-539E-D221-89E4-6127B8F20F9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75305" y="2756191"/>
            <a:ext cx="11268566" cy="3744989"/>
          </a:xfrm>
          <a:prstGeom prst="rect">
            <a:avLst/>
          </a:prstGeom>
        </p:spPr>
      </p:pic>
      <p:grpSp>
        <p:nvGrpSpPr>
          <p:cNvPr id="18" name="グループ化 17">
            <a:extLst>
              <a:ext uri="{FF2B5EF4-FFF2-40B4-BE49-F238E27FC236}">
                <a16:creationId xmlns:a16="http://schemas.microsoft.com/office/drawing/2014/main" id="{AE65CB44-3DDE-BC17-C858-42A32BDAB916}"/>
              </a:ext>
            </a:extLst>
          </p:cNvPr>
          <p:cNvGrpSpPr/>
          <p:nvPr/>
        </p:nvGrpSpPr>
        <p:grpSpPr>
          <a:xfrm>
            <a:off x="3899227" y="1167460"/>
            <a:ext cx="4109189" cy="368137"/>
            <a:chOff x="1804539" y="1428644"/>
            <a:chExt cx="4004774" cy="304843"/>
          </a:xfrm>
        </p:grpSpPr>
        <p:sp>
          <p:nvSpPr>
            <p:cNvPr id="2" name="object 4">
              <a:extLst>
                <a:ext uri="{FF2B5EF4-FFF2-40B4-BE49-F238E27FC236}">
                  <a16:creationId xmlns:a16="http://schemas.microsoft.com/office/drawing/2014/main" id="{4CC225B0-CAC4-302B-9E63-254B1F597F5E}"/>
                </a:ext>
              </a:extLst>
            </p:cNvPr>
            <p:cNvSpPr/>
            <p:nvPr/>
          </p:nvSpPr>
          <p:spPr>
            <a:xfrm>
              <a:off x="1804539" y="1428644"/>
              <a:ext cx="4004774" cy="282575"/>
            </a:xfrm>
            <a:prstGeom prst="rect">
              <a:avLst/>
            </a:prstGeom>
            <a:solidFill>
              <a:schemeClr val="accent1">
                <a:lumMod val="75000"/>
              </a:schemeClr>
            </a:solidFill>
          </p:spPr>
          <p:txBody>
            <a:bodyPr wrap="square" lIns="0" tIns="0" rIns="0" bIns="0" rtlCol="0"/>
            <a:lstStyle/>
            <a:p>
              <a:endParaRPr sz="2000" dirty="0">
                <a:solidFill>
                  <a:schemeClr val="bg1"/>
                </a:solidFill>
                <a:latin typeface="メイリオ" panose="020B0604030504040204" pitchFamily="50" charset="-128"/>
                <a:ea typeface="メイリオ" panose="020B0604030504040204" pitchFamily="50" charset="-128"/>
              </a:endParaRPr>
            </a:p>
          </p:txBody>
        </p:sp>
        <p:sp>
          <p:nvSpPr>
            <p:cNvPr id="4" name="object 29">
              <a:extLst>
                <a:ext uri="{FF2B5EF4-FFF2-40B4-BE49-F238E27FC236}">
                  <a16:creationId xmlns:a16="http://schemas.microsoft.com/office/drawing/2014/main" id="{1A6A6039-F59B-D7B6-BD27-6E29EA497266}"/>
                </a:ext>
              </a:extLst>
            </p:cNvPr>
            <p:cNvSpPr txBox="1"/>
            <p:nvPr/>
          </p:nvSpPr>
          <p:spPr>
            <a:xfrm>
              <a:off x="2231183" y="1474442"/>
              <a:ext cx="3398004" cy="259045"/>
            </a:xfrm>
            <a:prstGeom prst="rect">
              <a:avLst/>
            </a:prstGeom>
          </p:spPr>
          <p:txBody>
            <a:bodyPr vert="horz" wrap="square" lIns="0" tIns="12700" rIns="0" bIns="0" rtlCol="0">
              <a:spAutoFit/>
            </a:bodyPr>
            <a:lstStyle/>
            <a:p>
              <a:pPr marL="87630">
                <a:spcBef>
                  <a:spcPts val="100"/>
                </a:spcBef>
              </a:pPr>
              <a:r>
                <a:rPr lang="ja-JP" altLang="en-US" sz="1600" b="1" spc="-25" dirty="0">
                  <a:solidFill>
                    <a:schemeClr val="bg1"/>
                  </a:solidFill>
                  <a:latin typeface="メイリオ" panose="020B0604030504040204" pitchFamily="50" charset="-128"/>
                  <a:ea typeface="メイリオ" panose="020B0604030504040204" pitchFamily="50" charset="-128"/>
                  <a:cs typeface="A-OTF UD新丸ゴ Pr6N R"/>
                </a:rPr>
                <a:t>企業が働きやすい職場を目指す意義</a:t>
              </a:r>
              <a:endParaRPr sz="1600" b="1" dirty="0">
                <a:solidFill>
                  <a:schemeClr val="bg1"/>
                </a:solidFill>
                <a:latin typeface="メイリオ" panose="020B0604030504040204" pitchFamily="50" charset="-128"/>
                <a:ea typeface="メイリオ" panose="020B0604030504040204" pitchFamily="50" charset="-128"/>
                <a:cs typeface="A-OTF UD新丸ゴ Pr6N R"/>
              </a:endParaRPr>
            </a:p>
          </p:txBody>
        </p:sp>
      </p:grpSp>
      <p:sp>
        <p:nvSpPr>
          <p:cNvPr id="7" name="object 29">
            <a:extLst>
              <a:ext uri="{FF2B5EF4-FFF2-40B4-BE49-F238E27FC236}">
                <a16:creationId xmlns:a16="http://schemas.microsoft.com/office/drawing/2014/main" id="{501CD1B9-6F18-0972-1CCB-C2C1FAE4A50E}"/>
              </a:ext>
            </a:extLst>
          </p:cNvPr>
          <p:cNvSpPr txBox="1"/>
          <p:nvPr/>
        </p:nvSpPr>
        <p:spPr>
          <a:xfrm>
            <a:off x="163773" y="1690256"/>
            <a:ext cx="11580098" cy="756617"/>
          </a:xfrm>
          <a:prstGeom prst="rect">
            <a:avLst/>
          </a:prstGeom>
        </p:spPr>
        <p:txBody>
          <a:bodyPr vert="horz" wrap="square" lIns="0" tIns="12700" rIns="0" bIns="0" rtlCol="0">
            <a:spAutoFit/>
          </a:bodyPr>
          <a:lstStyle/>
          <a:p>
            <a:pPr marL="20955" algn="ctr">
              <a:spcBef>
                <a:spcPts val="1030"/>
              </a:spcBef>
            </a:pPr>
            <a:r>
              <a:rPr lang="ja-JP" altLang="en-US" sz="2000" b="1" spc="-12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「定年</a:t>
            </a:r>
            <a:r>
              <a:rPr lang="ja-JP" altLang="en-US"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の延長等を背景に、がんに罹患する従業員が増えることが見込まれます</a:t>
            </a:r>
            <a:r>
              <a:rPr lang="ja-JP" altLang="en-US" sz="2000" b="1" spc="-12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lang="en-US" altLang="ja-JP"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20955" algn="ctr">
              <a:spcBef>
                <a:spcPts val="1030"/>
              </a:spcBef>
            </a:pPr>
            <a:r>
              <a:rPr lang="ja-JP" altLang="en-US" sz="2000" b="1" spc="-12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「治療</a:t>
            </a:r>
            <a:r>
              <a:rPr lang="ja-JP" altLang="en-US"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と仕事の両立を可能にすることは、誰にとっても働きやすい職場づくりに向けた重要な課題です</a:t>
            </a:r>
            <a:r>
              <a:rPr lang="ja-JP" altLang="en-US" sz="2000" b="1" spc="-12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sz="2000"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19" name="グループ化 18">
            <a:extLst>
              <a:ext uri="{FF2B5EF4-FFF2-40B4-BE49-F238E27FC236}">
                <a16:creationId xmlns:a16="http://schemas.microsoft.com/office/drawing/2014/main" id="{2495348C-9A1B-B8DA-A9AE-4B10EC349290}"/>
              </a:ext>
            </a:extLst>
          </p:cNvPr>
          <p:cNvGrpSpPr/>
          <p:nvPr/>
        </p:nvGrpSpPr>
        <p:grpSpPr>
          <a:xfrm>
            <a:off x="2896537" y="2523242"/>
            <a:ext cx="6426101" cy="307777"/>
            <a:chOff x="3162742" y="6265332"/>
            <a:chExt cx="6426101" cy="307777"/>
          </a:xfrm>
        </p:grpSpPr>
        <p:sp>
          <p:nvSpPr>
            <p:cNvPr id="3" name="object 28">
              <a:extLst>
                <a:ext uri="{FF2B5EF4-FFF2-40B4-BE49-F238E27FC236}">
                  <a16:creationId xmlns:a16="http://schemas.microsoft.com/office/drawing/2014/main" id="{9D563B36-C3B5-71EB-B898-59DE1A9A1170}"/>
                </a:ext>
              </a:extLst>
            </p:cNvPr>
            <p:cNvSpPr/>
            <p:nvPr/>
          </p:nvSpPr>
          <p:spPr>
            <a:xfrm>
              <a:off x="3162742" y="6292816"/>
              <a:ext cx="842618" cy="252808"/>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3</a:t>
              </a:r>
              <a:endParaRPr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32DF2E8-FB67-0519-42A8-593605699897}"/>
                </a:ext>
              </a:extLst>
            </p:cNvPr>
            <p:cNvSpPr txBox="1"/>
            <p:nvPr/>
          </p:nvSpPr>
          <p:spPr>
            <a:xfrm>
              <a:off x="4005359" y="6265332"/>
              <a:ext cx="5583484"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　過去</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年間にがんに罹患した従業員がいた法人の割合</a:t>
              </a:r>
            </a:p>
          </p:txBody>
        </p:sp>
      </p:grpSp>
      <p:pic>
        <p:nvPicPr>
          <p:cNvPr id="10" name="図 9">
            <a:extLst>
              <a:ext uri="{FF2B5EF4-FFF2-40B4-BE49-F238E27FC236}">
                <a16:creationId xmlns:a16="http://schemas.microsoft.com/office/drawing/2014/main" id="{E9769836-F574-89F7-6FB8-CDBD07E0D2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604583" y="6272126"/>
            <a:ext cx="6949281" cy="307777"/>
          </a:xfrm>
          <a:prstGeom prst="rect">
            <a:avLst/>
          </a:prstGeom>
        </p:spPr>
      </p:pic>
    </p:spTree>
    <p:extLst>
      <p:ext uri="{BB962C8B-B14F-4D97-AF65-F5344CB8AC3E}">
        <p14:creationId xmlns:p14="http://schemas.microsoft.com/office/powerpoint/2010/main" val="186815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9">
            <a:extLst>
              <a:ext uri="{FF2B5EF4-FFF2-40B4-BE49-F238E27FC236}">
                <a16:creationId xmlns:a16="http://schemas.microsoft.com/office/drawing/2014/main" id="{D68B5CA2-FC6A-F6C2-0C54-44F78BDD26C4}"/>
              </a:ext>
            </a:extLst>
          </p:cNvPr>
          <p:cNvSpPr txBox="1"/>
          <p:nvPr/>
        </p:nvSpPr>
        <p:spPr>
          <a:xfrm>
            <a:off x="285749" y="1611378"/>
            <a:ext cx="11620500" cy="320601"/>
          </a:xfrm>
          <a:prstGeom prst="rect">
            <a:avLst/>
          </a:prstGeom>
        </p:spPr>
        <p:txBody>
          <a:bodyPr vert="horz" wrap="square" lIns="0" tIns="12700" rIns="0" bIns="0" rtlCol="0">
            <a:spAutoFit/>
          </a:bodyPr>
          <a:lstStyle/>
          <a:p>
            <a:pPr marL="20955" algn="ctr">
              <a:spcBef>
                <a:spcPts val="1030"/>
              </a:spcBef>
            </a:pPr>
            <a:r>
              <a:rPr lang="ja-JP" altLang="en-US" sz="2000" b="1" spc="-12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治療と仕事の両立を実現することで、企業にとっても、従業員にとっても様々な効果が期待できます。」</a:t>
            </a:r>
            <a:endParaRPr sz="2000"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2" name="正方形/長方形 1">
            <a:extLst>
              <a:ext uri="{FF2B5EF4-FFF2-40B4-BE49-F238E27FC236}">
                <a16:creationId xmlns:a16="http://schemas.microsoft.com/office/drawing/2014/main" id="{4982B793-AF3C-9FFE-1213-8E7341B1419C}"/>
              </a:ext>
            </a:extLst>
          </p:cNvPr>
          <p:cNvSpPr/>
          <p:nvPr/>
        </p:nvSpPr>
        <p:spPr>
          <a:xfrm>
            <a:off x="2172729" y="2186761"/>
            <a:ext cx="7846539" cy="38215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「両立支援に取り組むメリット（効果）」</a:t>
            </a:r>
          </a:p>
        </p:txBody>
      </p:sp>
      <p:graphicFrame>
        <p:nvGraphicFramePr>
          <p:cNvPr id="5" name="表 4"/>
          <p:cNvGraphicFramePr>
            <a:graphicFrameLocks noGrp="1"/>
          </p:cNvGraphicFramePr>
          <p:nvPr>
            <p:extLst>
              <p:ext uri="{D42A27DB-BD31-4B8C-83A1-F6EECF244321}">
                <p14:modId xmlns:p14="http://schemas.microsoft.com/office/powerpoint/2010/main" val="133397754"/>
              </p:ext>
            </p:extLst>
          </p:nvPr>
        </p:nvGraphicFramePr>
        <p:xfrm>
          <a:off x="2172728" y="2751497"/>
          <a:ext cx="7846539" cy="2651760"/>
        </p:xfrm>
        <a:graphic>
          <a:graphicData uri="http://schemas.openxmlformats.org/drawingml/2006/table">
            <a:tbl>
              <a:tblPr firstRow="1" bandRow="1">
                <a:tableStyleId>{5C22544A-7EE6-4342-B048-85BDC9FD1C3A}</a:tableStyleId>
              </a:tblPr>
              <a:tblGrid>
                <a:gridCol w="1586846">
                  <a:extLst>
                    <a:ext uri="{9D8B030D-6E8A-4147-A177-3AD203B41FA5}">
                      <a16:colId xmlns:a16="http://schemas.microsoft.com/office/drawing/2014/main" val="928411175"/>
                    </a:ext>
                  </a:extLst>
                </a:gridCol>
                <a:gridCol w="6259693">
                  <a:extLst>
                    <a:ext uri="{9D8B030D-6E8A-4147-A177-3AD203B41FA5}">
                      <a16:colId xmlns:a16="http://schemas.microsoft.com/office/drawing/2014/main" val="395481163"/>
                    </a:ext>
                  </a:extLst>
                </a:gridCol>
              </a:tblGrid>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直接的な効果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メイリオ" panose="020B0604030504040204" pitchFamily="50" charset="-128"/>
                          <a:ea typeface="メイリオ" panose="020B0604030504040204" pitchFamily="50" charset="-128"/>
                        </a:rPr>
                        <a:t>●がん患者の就労継続とそれに伴う労働損失の回避</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●がんをカミングアウトしやすい風土の醸成</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●がん検診に対する従業員の意識の高まり</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●がんの早期発見・治療による支援コストの低減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3314"/>
                  </a:ext>
                </a:extLst>
              </a:tr>
              <a:tr h="370840">
                <a:tc>
                  <a:txBody>
                    <a:bodyPr/>
                    <a:lstStyle/>
                    <a:p>
                      <a:r>
                        <a:rPr kumimoji="1" lang="ja-JP" altLang="en-US" b="1" dirty="0">
                          <a:solidFill>
                            <a:schemeClr val="tx1"/>
                          </a:solidFill>
                          <a:latin typeface="メイリオ" panose="020B0604030504040204" pitchFamily="50" charset="-128"/>
                          <a:ea typeface="メイリオ" panose="020B0604030504040204" pitchFamily="50" charset="-128"/>
                        </a:rPr>
                        <a:t>波及的な効果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メイリオ" panose="020B0604030504040204" pitchFamily="50" charset="-128"/>
                          <a:ea typeface="メイリオ" panose="020B0604030504040204" pitchFamily="50" charset="-128"/>
                        </a:rPr>
                        <a:t>●他の</a:t>
                      </a:r>
                      <a:r>
                        <a:rPr kumimoji="1" lang="ja-JP" altLang="en-US" b="0" dirty="0" smtClean="0">
                          <a:solidFill>
                            <a:schemeClr val="tx1"/>
                          </a:solidFill>
                          <a:latin typeface="メイリオ" panose="020B0604030504040204" pitchFamily="50" charset="-128"/>
                          <a:ea typeface="メイリオ" panose="020B0604030504040204" pitchFamily="50" charset="-128"/>
                        </a:rPr>
                        <a:t>疾患での</a:t>
                      </a:r>
                      <a:r>
                        <a:rPr kumimoji="1" lang="ja-JP" altLang="en-US" b="0" dirty="0">
                          <a:solidFill>
                            <a:schemeClr val="tx1"/>
                          </a:solidFill>
                          <a:latin typeface="メイリオ" panose="020B0604030504040204" pitchFamily="50" charset="-128"/>
                          <a:ea typeface="メイリオ" panose="020B0604030504040204" pitchFamily="50" charset="-128"/>
                        </a:rPr>
                        <a:t>治療と仕事の両立</a:t>
                      </a:r>
                      <a:r>
                        <a:rPr kumimoji="1" lang="ja-JP" altLang="en-US" b="0" dirty="0" smtClean="0">
                          <a:solidFill>
                            <a:schemeClr val="tx1"/>
                          </a:solidFill>
                          <a:latin typeface="メイリオ" panose="020B0604030504040204" pitchFamily="50" charset="-128"/>
                          <a:ea typeface="メイリオ" panose="020B0604030504040204" pitchFamily="50" charset="-128"/>
                        </a:rPr>
                        <a:t>支援の促進</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●生産性の向上</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●従業員満足度の向上、やりがいの創出</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●優秀な人材の定着</a:t>
                      </a:r>
                      <a:endParaRPr kumimoji="1" lang="en-US" altLang="ja-JP" b="0" dirty="0">
                        <a:solidFill>
                          <a:schemeClr val="tx1"/>
                        </a:solidFill>
                        <a:latin typeface="メイリオ" panose="020B0604030504040204" pitchFamily="50" charset="-128"/>
                        <a:ea typeface="メイリオ" panose="020B0604030504040204" pitchFamily="50" charset="-128"/>
                      </a:endParaRPr>
                    </a:p>
                    <a:p>
                      <a:r>
                        <a:rPr kumimoji="1" lang="ja-JP" altLang="en-US" b="0" dirty="0">
                          <a:solidFill>
                            <a:schemeClr val="tx1"/>
                          </a:solidFill>
                          <a:latin typeface="メイリオ" panose="020B0604030504040204" pitchFamily="50" charset="-128"/>
                          <a:ea typeface="メイリオ" panose="020B0604030504040204" pitchFamily="50" charset="-128"/>
                        </a:rPr>
                        <a:t>●社会的認知度の高まり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9700818"/>
                  </a:ext>
                </a:extLst>
              </a:tr>
            </a:tbl>
          </a:graphicData>
        </a:graphic>
      </p:graphicFrame>
    </p:spTree>
    <p:extLst>
      <p:ext uri="{BB962C8B-B14F-4D97-AF65-F5344CB8AC3E}">
        <p14:creationId xmlns:p14="http://schemas.microsoft.com/office/powerpoint/2010/main" val="4274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AED05CA9-E97E-07CA-81C7-59CC0754C5A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349592" y="1568917"/>
            <a:ext cx="8448708" cy="5037151"/>
          </a:xfrm>
          <a:prstGeom prst="rect">
            <a:avLst/>
          </a:prstGeom>
        </p:spPr>
      </p:pic>
      <p:sp>
        <p:nvSpPr>
          <p:cNvPr id="60" name="object 23">
            <a:extLst>
              <a:ext uri="{FF2B5EF4-FFF2-40B4-BE49-F238E27FC236}">
                <a16:creationId xmlns:a16="http://schemas.microsoft.com/office/drawing/2014/main" id="{CCDB5110-3ABE-4769-E5EB-FD471BB26472}"/>
              </a:ext>
            </a:extLst>
          </p:cNvPr>
          <p:cNvSpPr txBox="1"/>
          <p:nvPr/>
        </p:nvSpPr>
        <p:spPr>
          <a:xfrm>
            <a:off x="2032622" y="791993"/>
            <a:ext cx="9683790" cy="320601"/>
          </a:xfrm>
          <a:prstGeom prst="rect">
            <a:avLst/>
          </a:prstGeom>
        </p:spPr>
        <p:txBody>
          <a:bodyPr vert="horz" wrap="square" lIns="0" tIns="12700" rIns="0" bIns="0" rtlCol="0">
            <a:spAutoFit/>
          </a:bodyPr>
          <a:lstStyle/>
          <a:p>
            <a:pPr marL="12700" algn="ctr">
              <a:spcBef>
                <a:spcPts val="100"/>
              </a:spcBef>
            </a:pPr>
            <a:r>
              <a:rPr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治療と仕事の両立を進める上で直面する”</a:t>
            </a:r>
            <a:r>
              <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4</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つ”の問題の解決が必要とされて</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います。」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11" name="グループ化 10">
            <a:extLst>
              <a:ext uri="{FF2B5EF4-FFF2-40B4-BE49-F238E27FC236}">
                <a16:creationId xmlns:a16="http://schemas.microsoft.com/office/drawing/2014/main" id="{6FF461CE-1E28-6E63-165B-AD034B6A0737}"/>
              </a:ext>
            </a:extLst>
          </p:cNvPr>
          <p:cNvGrpSpPr/>
          <p:nvPr/>
        </p:nvGrpSpPr>
        <p:grpSpPr>
          <a:xfrm>
            <a:off x="4953370" y="1187898"/>
            <a:ext cx="6054809" cy="307777"/>
            <a:chOff x="-3991231" y="5186085"/>
            <a:chExt cx="6054809" cy="307777"/>
          </a:xfrm>
        </p:grpSpPr>
        <p:sp>
          <p:nvSpPr>
            <p:cNvPr id="6" name="object 28">
              <a:extLst>
                <a:ext uri="{FF2B5EF4-FFF2-40B4-BE49-F238E27FC236}">
                  <a16:creationId xmlns:a16="http://schemas.microsoft.com/office/drawing/2014/main" id="{FB3B698A-9FD2-7EBC-3400-5563F4BCDC63}"/>
                </a:ext>
              </a:extLst>
            </p:cNvPr>
            <p:cNvSpPr/>
            <p:nvPr/>
          </p:nvSpPr>
          <p:spPr>
            <a:xfrm>
              <a:off x="-3991231" y="5212833"/>
              <a:ext cx="730142" cy="254280"/>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t>図表</a:t>
              </a:r>
              <a:r>
                <a:rPr lang="en-US" altLang="ja-JP" sz="1400" dirty="0"/>
                <a:t>4</a:t>
              </a:r>
              <a:endParaRPr sz="1400" dirty="0"/>
            </a:p>
          </p:txBody>
        </p:sp>
        <p:sp>
          <p:nvSpPr>
            <p:cNvPr id="7" name="テキスト ボックス 6">
              <a:extLst>
                <a:ext uri="{FF2B5EF4-FFF2-40B4-BE49-F238E27FC236}">
                  <a16:creationId xmlns:a16="http://schemas.microsoft.com/office/drawing/2014/main" id="{E6A9D83F-50A3-AE0D-9FCA-1BC802064D35}"/>
                </a:ext>
              </a:extLst>
            </p:cNvPr>
            <p:cNvSpPr txBox="1"/>
            <p:nvPr/>
          </p:nvSpPr>
          <p:spPr>
            <a:xfrm>
              <a:off x="-3261091" y="5186085"/>
              <a:ext cx="5324669"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治療と仕事を両立する上で困難であったこと（複数回答）</a:t>
              </a:r>
            </a:p>
          </p:txBody>
        </p:sp>
      </p:grpSp>
      <p:grpSp>
        <p:nvGrpSpPr>
          <p:cNvPr id="28" name="グループ化 27"/>
          <p:cNvGrpSpPr/>
          <p:nvPr/>
        </p:nvGrpSpPr>
        <p:grpSpPr>
          <a:xfrm>
            <a:off x="192738" y="1979984"/>
            <a:ext cx="2713033" cy="382156"/>
            <a:chOff x="192738" y="1979984"/>
            <a:chExt cx="2713033" cy="382156"/>
          </a:xfrm>
        </p:grpSpPr>
        <p:sp>
          <p:nvSpPr>
            <p:cNvPr id="13" name="正方形/長方形 12">
              <a:extLst>
                <a:ext uri="{FF2B5EF4-FFF2-40B4-BE49-F238E27FC236}">
                  <a16:creationId xmlns:a16="http://schemas.microsoft.com/office/drawing/2014/main" id="{58CFA1EA-2723-7B99-B2A4-4EE6C16AA53B}"/>
                </a:ext>
              </a:extLst>
            </p:cNvPr>
            <p:cNvSpPr/>
            <p:nvPr/>
          </p:nvSpPr>
          <p:spPr>
            <a:xfrm>
              <a:off x="580623" y="1979984"/>
              <a:ext cx="2051806" cy="3821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経済的な問題</a:t>
              </a:r>
            </a:p>
          </p:txBody>
        </p:sp>
        <p:sp>
          <p:nvSpPr>
            <p:cNvPr id="20" name="正方形/長方形 19">
              <a:extLst>
                <a:ext uri="{FF2B5EF4-FFF2-40B4-BE49-F238E27FC236}">
                  <a16:creationId xmlns:a16="http://schemas.microsoft.com/office/drawing/2014/main" id="{A5D773CF-F78B-7B01-0133-39AB06AD5F59}"/>
                </a:ext>
              </a:extLst>
            </p:cNvPr>
            <p:cNvSpPr/>
            <p:nvPr/>
          </p:nvSpPr>
          <p:spPr>
            <a:xfrm>
              <a:off x="192738" y="1979984"/>
              <a:ext cx="339589" cy="3821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latin typeface="メイリオ" panose="020B0604030504040204" pitchFamily="50" charset="-128"/>
                  <a:ea typeface="メイリオ" panose="020B0604030504040204" pitchFamily="50" charset="-128"/>
                </a:rPr>
                <a:t>1</a:t>
              </a:r>
              <a:endParaRPr kumimoji="1" lang="ja-JP" altLang="en-US" b="1" dirty="0">
                <a:latin typeface="メイリオ" panose="020B0604030504040204" pitchFamily="50" charset="-128"/>
                <a:ea typeface="メイリオ" panose="020B0604030504040204" pitchFamily="50" charset="-128"/>
              </a:endParaRPr>
            </a:p>
          </p:txBody>
        </p:sp>
        <p:sp>
          <p:nvSpPr>
            <p:cNvPr id="15" name="二等辺三角形 14">
              <a:extLst>
                <a:ext uri="{FF2B5EF4-FFF2-40B4-BE49-F238E27FC236}">
                  <a16:creationId xmlns:a16="http://schemas.microsoft.com/office/drawing/2014/main" id="{ED75F6D0-C1E6-A1AD-84B7-8FEC5499F187}"/>
                </a:ext>
              </a:extLst>
            </p:cNvPr>
            <p:cNvSpPr/>
            <p:nvPr/>
          </p:nvSpPr>
          <p:spPr>
            <a:xfrm rot="5400000">
              <a:off x="2664773" y="2040726"/>
              <a:ext cx="246888" cy="235109"/>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192738" y="2819604"/>
            <a:ext cx="2709355" cy="382156"/>
            <a:chOff x="192738" y="2819604"/>
            <a:chExt cx="2709355" cy="382156"/>
          </a:xfrm>
        </p:grpSpPr>
        <p:sp>
          <p:nvSpPr>
            <p:cNvPr id="17" name="正方形/長方形 16">
              <a:extLst>
                <a:ext uri="{FF2B5EF4-FFF2-40B4-BE49-F238E27FC236}">
                  <a16:creationId xmlns:a16="http://schemas.microsoft.com/office/drawing/2014/main" id="{3086F5A6-35ED-C16B-7C85-1886C141EA5D}"/>
                </a:ext>
              </a:extLst>
            </p:cNvPr>
            <p:cNvSpPr/>
            <p:nvPr/>
          </p:nvSpPr>
          <p:spPr>
            <a:xfrm>
              <a:off x="580623" y="2819604"/>
              <a:ext cx="2051806" cy="38215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働き方の問題</a:t>
              </a:r>
            </a:p>
          </p:txBody>
        </p:sp>
        <p:sp>
          <p:nvSpPr>
            <p:cNvPr id="21" name="正方形/長方形 20">
              <a:extLst>
                <a:ext uri="{FF2B5EF4-FFF2-40B4-BE49-F238E27FC236}">
                  <a16:creationId xmlns:a16="http://schemas.microsoft.com/office/drawing/2014/main" id="{3D8B60DA-9EB8-394A-4F84-56BCBD5376A3}"/>
                </a:ext>
              </a:extLst>
            </p:cNvPr>
            <p:cNvSpPr/>
            <p:nvPr/>
          </p:nvSpPr>
          <p:spPr>
            <a:xfrm>
              <a:off x="192738" y="2819604"/>
              <a:ext cx="339589" cy="38215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rPr>
                <a:t>2</a:t>
              </a:r>
              <a:endParaRPr kumimoji="1" lang="ja-JP" altLang="en-US" b="1" dirty="0">
                <a:latin typeface="メイリオ" panose="020B0604030504040204" pitchFamily="50" charset="-128"/>
                <a:ea typeface="メイリオ" panose="020B0604030504040204" pitchFamily="50" charset="-128"/>
              </a:endParaRPr>
            </a:p>
          </p:txBody>
        </p:sp>
        <p:sp>
          <p:nvSpPr>
            <p:cNvPr id="16" name="二等辺三角形 15">
              <a:extLst>
                <a:ext uri="{FF2B5EF4-FFF2-40B4-BE49-F238E27FC236}">
                  <a16:creationId xmlns:a16="http://schemas.microsoft.com/office/drawing/2014/main" id="{28AC4AC3-D11A-95C2-7AC2-0E89AA16431C}"/>
                </a:ext>
              </a:extLst>
            </p:cNvPr>
            <p:cNvSpPr/>
            <p:nvPr/>
          </p:nvSpPr>
          <p:spPr>
            <a:xfrm rot="5400000">
              <a:off x="2661095" y="2893128"/>
              <a:ext cx="246888" cy="235109"/>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191115" y="3659224"/>
            <a:ext cx="2721153" cy="397959"/>
            <a:chOff x="191115" y="3659224"/>
            <a:chExt cx="2721153" cy="397959"/>
          </a:xfrm>
        </p:grpSpPr>
        <p:sp>
          <p:nvSpPr>
            <p:cNvPr id="18" name="正方形/長方形 17">
              <a:extLst>
                <a:ext uri="{FF2B5EF4-FFF2-40B4-BE49-F238E27FC236}">
                  <a16:creationId xmlns:a16="http://schemas.microsoft.com/office/drawing/2014/main" id="{7B09DA59-567F-D6DC-ED2D-ABE42B2EEDB8}"/>
                </a:ext>
              </a:extLst>
            </p:cNvPr>
            <p:cNvSpPr/>
            <p:nvPr/>
          </p:nvSpPr>
          <p:spPr>
            <a:xfrm>
              <a:off x="580623" y="3659224"/>
              <a:ext cx="2051806" cy="38215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latin typeface="メイリオ" panose="020B0604030504040204" pitchFamily="50" charset="-128"/>
                  <a:ea typeface="メイリオ" panose="020B0604030504040204" pitchFamily="50" charset="-128"/>
                  <a:cs typeface="A-OTF UD新丸ゴ Pr6N R"/>
                </a:rPr>
                <a:t>相談先の問題</a:t>
              </a:r>
              <a:endParaRPr kumimoji="1" lang="ja-JP" altLang="en-US"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C6737C33-DCFA-8C44-854C-54C28814CA97}"/>
                </a:ext>
              </a:extLst>
            </p:cNvPr>
            <p:cNvSpPr/>
            <p:nvPr/>
          </p:nvSpPr>
          <p:spPr>
            <a:xfrm>
              <a:off x="191115" y="3675027"/>
              <a:ext cx="339589" cy="38215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rPr>
                <a:t>3</a:t>
              </a:r>
              <a:endParaRPr kumimoji="1" lang="ja-JP" altLang="en-US" b="1" dirty="0">
                <a:latin typeface="メイリオ" panose="020B0604030504040204" pitchFamily="50" charset="-128"/>
                <a:ea typeface="メイリオ" panose="020B0604030504040204" pitchFamily="50" charset="-128"/>
              </a:endParaRPr>
            </a:p>
          </p:txBody>
        </p:sp>
        <p:sp>
          <p:nvSpPr>
            <p:cNvPr id="27" name="二等辺三角形 26">
              <a:extLst>
                <a:ext uri="{FF2B5EF4-FFF2-40B4-BE49-F238E27FC236}">
                  <a16:creationId xmlns:a16="http://schemas.microsoft.com/office/drawing/2014/main" id="{AFCD3F04-F3CF-F8D7-8A85-C16C8331D25B}"/>
                </a:ext>
              </a:extLst>
            </p:cNvPr>
            <p:cNvSpPr/>
            <p:nvPr/>
          </p:nvSpPr>
          <p:spPr>
            <a:xfrm rot="5400000">
              <a:off x="2671270" y="3744521"/>
              <a:ext cx="246888" cy="235109"/>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199426" y="4514647"/>
            <a:ext cx="2712841" cy="679337"/>
            <a:chOff x="199426" y="4514647"/>
            <a:chExt cx="2712841" cy="679337"/>
          </a:xfrm>
        </p:grpSpPr>
        <p:sp>
          <p:nvSpPr>
            <p:cNvPr id="19" name="正方形/長方形 18">
              <a:extLst>
                <a:ext uri="{FF2B5EF4-FFF2-40B4-BE49-F238E27FC236}">
                  <a16:creationId xmlns:a16="http://schemas.microsoft.com/office/drawing/2014/main" id="{24F2E3F9-2498-3BD0-35E9-1F6D62169443}"/>
                </a:ext>
              </a:extLst>
            </p:cNvPr>
            <p:cNvSpPr/>
            <p:nvPr/>
          </p:nvSpPr>
          <p:spPr>
            <a:xfrm>
              <a:off x="580623" y="4514647"/>
              <a:ext cx="2051806" cy="6793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latin typeface="メイリオ" panose="020B0604030504040204" pitchFamily="50" charset="-128"/>
                  <a:ea typeface="メイリオ" panose="020B0604030504040204" pitchFamily="50" charset="-128"/>
                  <a:cs typeface="A-OTF UD新丸ゴ Pr6N R"/>
                </a:rPr>
                <a:t>職場の理解・風土に関する問題</a:t>
              </a:r>
              <a:endParaRPr kumimoji="1" lang="ja-JP" altLang="en-US" b="1"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AF97E87D-4D14-B4AF-617C-B5E1E73020DE}"/>
                </a:ext>
              </a:extLst>
            </p:cNvPr>
            <p:cNvSpPr/>
            <p:nvPr/>
          </p:nvSpPr>
          <p:spPr>
            <a:xfrm>
              <a:off x="199426" y="4514647"/>
              <a:ext cx="339589" cy="6793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rPr>
                <a:t>4</a:t>
              </a:r>
              <a:endParaRPr kumimoji="1" lang="ja-JP" altLang="en-US" b="1" dirty="0">
                <a:latin typeface="メイリオ" panose="020B0604030504040204" pitchFamily="50" charset="-128"/>
                <a:ea typeface="メイリオ" panose="020B0604030504040204" pitchFamily="50" charset="-128"/>
              </a:endParaRPr>
            </a:p>
          </p:txBody>
        </p:sp>
        <p:sp>
          <p:nvSpPr>
            <p:cNvPr id="29" name="二等辺三角形 28">
              <a:extLst>
                <a:ext uri="{FF2B5EF4-FFF2-40B4-BE49-F238E27FC236}">
                  <a16:creationId xmlns:a16="http://schemas.microsoft.com/office/drawing/2014/main" id="{D99B8DF5-B184-286C-D0B0-6FE9CF3E83BA}"/>
                </a:ext>
              </a:extLst>
            </p:cNvPr>
            <p:cNvSpPr/>
            <p:nvPr/>
          </p:nvSpPr>
          <p:spPr>
            <a:xfrm rot="5400000">
              <a:off x="2671269" y="4792652"/>
              <a:ext cx="246888" cy="23510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p:cNvSpPr/>
          <p:nvPr/>
        </p:nvSpPr>
        <p:spPr>
          <a:xfrm>
            <a:off x="5325270" y="1467451"/>
            <a:ext cx="756954" cy="93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E9769836-F574-89F7-6FB8-CDBD07E0D2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91115" y="6200780"/>
            <a:ext cx="6949281" cy="307777"/>
          </a:xfrm>
          <a:prstGeom prst="rect">
            <a:avLst/>
          </a:prstGeom>
        </p:spPr>
      </p:pic>
      <p:sp>
        <p:nvSpPr>
          <p:cNvPr id="14" name="テキスト ボックス 13"/>
          <p:cNvSpPr txBox="1"/>
          <p:nvPr/>
        </p:nvSpPr>
        <p:spPr>
          <a:xfrm>
            <a:off x="199426" y="5915903"/>
            <a:ext cx="1605259" cy="369332"/>
          </a:xfrm>
          <a:prstGeom prst="rect">
            <a:avLst/>
          </a:prstGeom>
          <a:noFill/>
        </p:spPr>
        <p:txBody>
          <a:bodyPr wrap="square" rtlCol="0">
            <a:spAutoFit/>
          </a:bodyPr>
          <a:lstStyle/>
          <a:p>
            <a:r>
              <a:rPr kumimoji="1" lang="ja-JP" altLang="en-US" dirty="0" smtClean="0"/>
              <a:t>全体 </a:t>
            </a:r>
            <a:r>
              <a:rPr kumimoji="1" lang="en-US" altLang="ja-JP" dirty="0" smtClean="0"/>
              <a:t>(n = 425)</a:t>
            </a:r>
            <a:endParaRPr kumimoji="1" lang="ja-JP" altLang="en-US" dirty="0"/>
          </a:p>
        </p:txBody>
      </p:sp>
      <p:sp>
        <p:nvSpPr>
          <p:cNvPr id="24" name="楕円 23">
            <a:extLst>
              <a:ext uri="{FF2B5EF4-FFF2-40B4-BE49-F238E27FC236}">
                <a16:creationId xmlns:a16="http://schemas.microsoft.com/office/drawing/2014/main" id="{44C832A9-D1DC-65FE-7ED7-2A60C25C3A70}"/>
              </a:ext>
            </a:extLst>
          </p:cNvPr>
          <p:cNvSpPr/>
          <p:nvPr/>
        </p:nvSpPr>
        <p:spPr>
          <a:xfrm>
            <a:off x="2993132" y="2462909"/>
            <a:ext cx="206194" cy="20399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DAFBA74-2D21-9DD7-BC1B-B2CE3EE1DA44}"/>
              </a:ext>
            </a:extLst>
          </p:cNvPr>
          <p:cNvSpPr/>
          <p:nvPr/>
        </p:nvSpPr>
        <p:spPr>
          <a:xfrm>
            <a:off x="2993132" y="2761999"/>
            <a:ext cx="206194" cy="20399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503F0287-D18D-4301-4BDA-FBC865E61835}"/>
              </a:ext>
            </a:extLst>
          </p:cNvPr>
          <p:cNvSpPr/>
          <p:nvPr/>
        </p:nvSpPr>
        <p:spPr>
          <a:xfrm>
            <a:off x="2995500" y="3636636"/>
            <a:ext cx="206194" cy="20399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21A91EC4-62EF-116C-D6EE-E6D38BD890C3}"/>
              </a:ext>
            </a:extLst>
          </p:cNvPr>
          <p:cNvSpPr/>
          <p:nvPr/>
        </p:nvSpPr>
        <p:spPr>
          <a:xfrm>
            <a:off x="2993132" y="3354798"/>
            <a:ext cx="206194" cy="20399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楕円 50">
            <a:extLst>
              <a:ext uri="{FF2B5EF4-FFF2-40B4-BE49-F238E27FC236}">
                <a16:creationId xmlns:a16="http://schemas.microsoft.com/office/drawing/2014/main" id="{6AE58A08-2567-4BA8-AEA8-FC8DAABC016D}"/>
              </a:ext>
            </a:extLst>
          </p:cNvPr>
          <p:cNvSpPr/>
          <p:nvPr/>
        </p:nvSpPr>
        <p:spPr>
          <a:xfrm>
            <a:off x="2995500" y="5109409"/>
            <a:ext cx="206194" cy="20399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DCDD269-77C3-10D2-F826-395D178E1F96}"/>
              </a:ext>
            </a:extLst>
          </p:cNvPr>
          <p:cNvSpPr/>
          <p:nvPr/>
        </p:nvSpPr>
        <p:spPr>
          <a:xfrm>
            <a:off x="2995500" y="5388121"/>
            <a:ext cx="206194" cy="20399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78844D2E-10BC-E322-4F3F-0EEEA90BF735}"/>
              </a:ext>
            </a:extLst>
          </p:cNvPr>
          <p:cNvSpPr/>
          <p:nvPr/>
        </p:nvSpPr>
        <p:spPr>
          <a:xfrm>
            <a:off x="2993132" y="1882760"/>
            <a:ext cx="206194" cy="20399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2597683-532C-9F3C-5FD0-A6EA8E4C7AC7}"/>
              </a:ext>
            </a:extLst>
          </p:cNvPr>
          <p:cNvSpPr/>
          <p:nvPr/>
        </p:nvSpPr>
        <p:spPr>
          <a:xfrm>
            <a:off x="2993132" y="2164405"/>
            <a:ext cx="206194" cy="20399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8508C7EA-ADA8-581A-43EF-0C619AB73905}"/>
              </a:ext>
            </a:extLst>
          </p:cNvPr>
          <p:cNvSpPr/>
          <p:nvPr/>
        </p:nvSpPr>
        <p:spPr>
          <a:xfrm>
            <a:off x="2995500" y="4231217"/>
            <a:ext cx="206194" cy="20399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474172E4-ACF3-69F6-1476-85E747CA52D2}"/>
              </a:ext>
            </a:extLst>
          </p:cNvPr>
          <p:cNvSpPr/>
          <p:nvPr/>
        </p:nvSpPr>
        <p:spPr>
          <a:xfrm>
            <a:off x="2995500" y="4518874"/>
            <a:ext cx="206194" cy="20399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F3C6F302-E5E3-6E7C-95EC-9189AFF81DB2}"/>
              </a:ext>
            </a:extLst>
          </p:cNvPr>
          <p:cNvSpPr/>
          <p:nvPr/>
        </p:nvSpPr>
        <p:spPr>
          <a:xfrm>
            <a:off x="2995500" y="3939385"/>
            <a:ext cx="206194" cy="20399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a:extLst>
              <a:ext uri="{FF2B5EF4-FFF2-40B4-BE49-F238E27FC236}">
                <a16:creationId xmlns:a16="http://schemas.microsoft.com/office/drawing/2014/main" id="{F3C6F302-E5E3-6E7C-95EC-9189AFF81DB2}"/>
              </a:ext>
            </a:extLst>
          </p:cNvPr>
          <p:cNvSpPr/>
          <p:nvPr/>
        </p:nvSpPr>
        <p:spPr>
          <a:xfrm>
            <a:off x="2995500" y="4808211"/>
            <a:ext cx="206194" cy="20399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EDAFBA74-2D21-9DD7-BC1B-B2CE3EE1DA44}"/>
              </a:ext>
            </a:extLst>
          </p:cNvPr>
          <p:cNvSpPr/>
          <p:nvPr/>
        </p:nvSpPr>
        <p:spPr>
          <a:xfrm>
            <a:off x="2993306" y="3059917"/>
            <a:ext cx="206194" cy="20399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79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3">
            <a:extLst>
              <a:ext uri="{FF2B5EF4-FFF2-40B4-BE49-F238E27FC236}">
                <a16:creationId xmlns:a16="http://schemas.microsoft.com/office/drawing/2014/main" id="{CF5B60B0-9B29-6DF0-ADD8-ED913FB1C179}"/>
              </a:ext>
            </a:extLst>
          </p:cNvPr>
          <p:cNvSpPr txBox="1"/>
          <p:nvPr/>
        </p:nvSpPr>
        <p:spPr>
          <a:xfrm>
            <a:off x="136404" y="1845992"/>
            <a:ext cx="11881518" cy="436017"/>
          </a:xfrm>
          <a:prstGeom prst="rect">
            <a:avLst/>
          </a:prstGeom>
        </p:spPr>
        <p:txBody>
          <a:bodyPr vert="horz" wrap="square" lIns="0" tIns="12700" rIns="0" bIns="0" rtlCol="0">
            <a:spAutoFit/>
          </a:body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「がんの発見から診断へと至る段階で、多くの人は、職場にどのように伝えるべきか、非常に悩みます。」</a:t>
            </a:r>
            <a:endParaRPr 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p:txBody>
      </p:sp>
      <p:sp>
        <p:nvSpPr>
          <p:cNvPr id="16" name="object 4">
            <a:extLst>
              <a:ext uri="{FF2B5EF4-FFF2-40B4-BE49-F238E27FC236}">
                <a16:creationId xmlns:a16="http://schemas.microsoft.com/office/drawing/2014/main" id="{32CE31F6-14A9-3FC8-1276-3444E2252AE3}"/>
              </a:ext>
            </a:extLst>
          </p:cNvPr>
          <p:cNvSpPr/>
          <p:nvPr/>
        </p:nvSpPr>
        <p:spPr>
          <a:xfrm>
            <a:off x="605934" y="1319600"/>
            <a:ext cx="4004774" cy="282575"/>
          </a:xfrm>
          <a:custGeom>
            <a:avLst/>
            <a:gdLst/>
            <a:ahLst/>
            <a:cxnLst/>
            <a:rect l="l" t="t" r="r" b="b"/>
            <a:pathLst>
              <a:path w="4278630" h="282575">
                <a:moveTo>
                  <a:pt x="4136974" y="0"/>
                </a:moveTo>
                <a:lnTo>
                  <a:pt x="141211" y="0"/>
                </a:lnTo>
                <a:lnTo>
                  <a:pt x="96576" y="7200"/>
                </a:lnTo>
                <a:lnTo>
                  <a:pt x="57812" y="27249"/>
                </a:lnTo>
                <a:lnTo>
                  <a:pt x="27245" y="57821"/>
                </a:lnTo>
                <a:lnTo>
                  <a:pt x="7198" y="96588"/>
                </a:lnTo>
                <a:lnTo>
                  <a:pt x="0" y="141224"/>
                </a:lnTo>
                <a:lnTo>
                  <a:pt x="7198" y="185859"/>
                </a:lnTo>
                <a:lnTo>
                  <a:pt x="27245" y="224626"/>
                </a:lnTo>
                <a:lnTo>
                  <a:pt x="57812" y="255198"/>
                </a:lnTo>
                <a:lnTo>
                  <a:pt x="96576" y="275247"/>
                </a:lnTo>
                <a:lnTo>
                  <a:pt x="141211" y="282448"/>
                </a:lnTo>
                <a:lnTo>
                  <a:pt x="4136974" y="282448"/>
                </a:lnTo>
                <a:lnTo>
                  <a:pt x="4181609" y="275247"/>
                </a:lnTo>
                <a:lnTo>
                  <a:pt x="4220377" y="255198"/>
                </a:lnTo>
                <a:lnTo>
                  <a:pt x="4250948" y="224626"/>
                </a:lnTo>
                <a:lnTo>
                  <a:pt x="4270998" y="185859"/>
                </a:lnTo>
                <a:lnTo>
                  <a:pt x="4278198" y="141224"/>
                </a:lnTo>
                <a:lnTo>
                  <a:pt x="4270998" y="96588"/>
                </a:lnTo>
                <a:lnTo>
                  <a:pt x="4250948" y="57821"/>
                </a:lnTo>
                <a:lnTo>
                  <a:pt x="4220377" y="27249"/>
                </a:lnTo>
                <a:lnTo>
                  <a:pt x="4181609" y="7200"/>
                </a:lnTo>
                <a:lnTo>
                  <a:pt x="4136974" y="0"/>
                </a:lnTo>
                <a:close/>
              </a:path>
            </a:pathLst>
          </a:custGeom>
          <a:solidFill>
            <a:schemeClr val="accent5">
              <a:lumMod val="20000"/>
              <a:lumOff val="80000"/>
            </a:schemeClr>
          </a:solidFill>
        </p:spPr>
        <p:txBody>
          <a:bodyPr wrap="square" lIns="0" tIns="0" rIns="0" bIns="0" rtlCol="0"/>
          <a:lstStyle/>
          <a:p>
            <a:endParaRPr sz="2000" dirty="0">
              <a:latin typeface="メイリオ" panose="020B0604030504040204" pitchFamily="50" charset="-128"/>
              <a:ea typeface="メイリオ" panose="020B0604030504040204" pitchFamily="50" charset="-128"/>
            </a:endParaRPr>
          </a:p>
        </p:txBody>
      </p:sp>
      <p:sp>
        <p:nvSpPr>
          <p:cNvPr id="17" name="object 29">
            <a:extLst>
              <a:ext uri="{FF2B5EF4-FFF2-40B4-BE49-F238E27FC236}">
                <a16:creationId xmlns:a16="http://schemas.microsoft.com/office/drawing/2014/main" id="{AE304D5C-FD2C-8204-4C39-A230CB5511E6}"/>
              </a:ext>
            </a:extLst>
          </p:cNvPr>
          <p:cNvSpPr txBox="1"/>
          <p:nvPr/>
        </p:nvSpPr>
        <p:spPr>
          <a:xfrm>
            <a:off x="787696" y="1362541"/>
            <a:ext cx="3823011" cy="228268"/>
          </a:xfrm>
          <a:prstGeom prst="rect">
            <a:avLst/>
          </a:prstGeom>
        </p:spPr>
        <p:txBody>
          <a:bodyPr vert="horz" wrap="square" lIns="0" tIns="12700" rIns="0" bIns="0" rtlCol="0">
            <a:spAutoFit/>
          </a:bodyPr>
          <a:lstStyle/>
          <a:p>
            <a:pPr marL="87630">
              <a:spcBef>
                <a:spcPts val="100"/>
              </a:spcBef>
            </a:pPr>
            <a:r>
              <a:rPr lang="ja-JP" altLang="en-US" sz="1400" b="1" spc="-25" dirty="0">
                <a:solidFill>
                  <a:srgbClr val="231F20"/>
                </a:solidFill>
                <a:latin typeface="メイリオ" panose="020B0604030504040204" pitchFamily="50" charset="-128"/>
                <a:ea typeface="メイリオ" panose="020B0604030504040204" pitchFamily="50" charset="-128"/>
                <a:cs typeface="A-OTF UD新丸ゴ Pr6N B"/>
              </a:rPr>
              <a:t>２．押さえておきたいがんに関する基礎知識</a:t>
            </a:r>
          </a:p>
        </p:txBody>
      </p:sp>
      <p:sp>
        <p:nvSpPr>
          <p:cNvPr id="30" name="正方形/長方形 29">
            <a:extLst>
              <a:ext uri="{FF2B5EF4-FFF2-40B4-BE49-F238E27FC236}">
                <a16:creationId xmlns:a16="http://schemas.microsoft.com/office/drawing/2014/main" id="{E82FB115-F4B8-69CC-02E9-332618CE9565}"/>
              </a:ext>
            </a:extLst>
          </p:cNvPr>
          <p:cNvSpPr/>
          <p:nvPr/>
        </p:nvSpPr>
        <p:spPr>
          <a:xfrm>
            <a:off x="987158" y="2569027"/>
            <a:ext cx="10258425" cy="3918857"/>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lumMod val="20000"/>
                  <a:lumOff val="80000"/>
                </a:schemeClr>
              </a:solidFill>
            </a:endParaRPr>
          </a:p>
        </p:txBody>
      </p:sp>
      <p:sp>
        <p:nvSpPr>
          <p:cNvPr id="31" name="正方形/長方形 30">
            <a:extLst>
              <a:ext uri="{FF2B5EF4-FFF2-40B4-BE49-F238E27FC236}">
                <a16:creationId xmlns:a16="http://schemas.microsoft.com/office/drawing/2014/main" id="{EB2E09D6-741F-8A84-437E-D7205A01789D}"/>
              </a:ext>
            </a:extLst>
          </p:cNvPr>
          <p:cNvSpPr/>
          <p:nvPr/>
        </p:nvSpPr>
        <p:spPr>
          <a:xfrm>
            <a:off x="1788192" y="2720448"/>
            <a:ext cx="8577942" cy="47209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治療と仕事の両立を実現する職場づくりに向けた心構え</a:t>
            </a:r>
            <a:r>
              <a:rPr kumimoji="1" lang="en-US" altLang="ja-JP" sz="2000" b="1" dirty="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grpSp>
        <p:nvGrpSpPr>
          <p:cNvPr id="33" name="グループ化 32">
            <a:extLst>
              <a:ext uri="{FF2B5EF4-FFF2-40B4-BE49-F238E27FC236}">
                <a16:creationId xmlns:a16="http://schemas.microsoft.com/office/drawing/2014/main" id="{7D2382EF-819E-DBDA-445C-A4A065785B0B}"/>
              </a:ext>
            </a:extLst>
          </p:cNvPr>
          <p:cNvGrpSpPr/>
          <p:nvPr/>
        </p:nvGrpSpPr>
        <p:grpSpPr>
          <a:xfrm>
            <a:off x="1590934" y="4296981"/>
            <a:ext cx="9050876" cy="1314027"/>
            <a:chOff x="1333755" y="2572279"/>
            <a:chExt cx="9050876" cy="1314027"/>
          </a:xfrm>
        </p:grpSpPr>
        <p:sp>
          <p:nvSpPr>
            <p:cNvPr id="46" name="四角形: 角を丸くする 45">
              <a:extLst>
                <a:ext uri="{FF2B5EF4-FFF2-40B4-BE49-F238E27FC236}">
                  <a16:creationId xmlns:a16="http://schemas.microsoft.com/office/drawing/2014/main" id="{27C77A4E-9A0A-3F79-32A0-641280EEA6AB}"/>
                </a:ext>
              </a:extLst>
            </p:cNvPr>
            <p:cNvSpPr/>
            <p:nvPr/>
          </p:nvSpPr>
          <p:spPr>
            <a:xfrm>
              <a:off x="1333755" y="2572279"/>
              <a:ext cx="9050876" cy="1314027"/>
            </a:xfrm>
            <a:prstGeom prst="roundRect">
              <a:avLst>
                <a:gd name="adj" fmla="val 83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　　　従業員がいつ疾病を抱えて治療のために仕事を休むかは誰にも分かりません。</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en-US" altLang="ja-JP" b="1" dirty="0">
                  <a:solidFill>
                    <a:schemeClr val="tx1"/>
                  </a:solidFill>
                  <a:latin typeface="メイリオ" panose="020B0604030504040204" pitchFamily="50" charset="-128"/>
                  <a:ea typeface="メイリオ" panose="020B0604030504040204" pitchFamily="50" charset="-128"/>
                </a:rPr>
                <a:t>	</a:t>
              </a:r>
              <a:r>
                <a:rPr kumimoji="1" lang="ja-JP" altLang="en-US" b="1" dirty="0">
                  <a:solidFill>
                    <a:schemeClr val="tx1"/>
                  </a:solidFill>
                  <a:latin typeface="メイリオ" panose="020B0604030504040204" pitchFamily="50" charset="-128"/>
                  <a:ea typeface="メイリオ" panose="020B0604030504040204" pitchFamily="50" charset="-128"/>
                </a:rPr>
                <a:t>　治療と仕事の両立を希望する従業員が現れた際に、円滑に進めるためにも、</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en-US" altLang="ja-JP" b="1" dirty="0">
                  <a:solidFill>
                    <a:schemeClr val="tx1"/>
                  </a:solidFill>
                  <a:latin typeface="メイリオ" panose="020B0604030504040204" pitchFamily="50" charset="-128"/>
                  <a:ea typeface="メイリオ" panose="020B0604030504040204" pitchFamily="50" charset="-128"/>
                </a:rPr>
                <a:t>	</a:t>
              </a:r>
              <a:r>
                <a:rPr kumimoji="1" lang="ja-JP" altLang="en-US" b="1" dirty="0">
                  <a:solidFill>
                    <a:schemeClr val="tx1"/>
                  </a:solidFill>
                  <a:latin typeface="メイリオ" panose="020B0604030504040204" pitchFamily="50" charset="-128"/>
                  <a:ea typeface="メイリオ" panose="020B0604030504040204" pitchFamily="50" charset="-128"/>
                </a:rPr>
                <a:t>　今日から職場環境整備に取り組むことが重要です。</a:t>
              </a:r>
            </a:p>
          </p:txBody>
        </p:sp>
        <p:sp>
          <p:nvSpPr>
            <p:cNvPr id="47" name="四角形: 角を丸くする 46">
              <a:extLst>
                <a:ext uri="{FF2B5EF4-FFF2-40B4-BE49-F238E27FC236}">
                  <a16:creationId xmlns:a16="http://schemas.microsoft.com/office/drawing/2014/main" id="{2ABDCA1D-5C2B-9701-9875-027642248AE8}"/>
                </a:ext>
              </a:extLst>
            </p:cNvPr>
            <p:cNvSpPr/>
            <p:nvPr/>
          </p:nvSpPr>
          <p:spPr>
            <a:xfrm>
              <a:off x="1457806" y="2763965"/>
              <a:ext cx="305475" cy="930655"/>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600" b="1" dirty="0">
                  <a:solidFill>
                    <a:schemeClr val="bg1"/>
                  </a:solidFill>
                  <a:latin typeface="メイリオ" panose="020B0604030504040204" pitchFamily="50" charset="-128"/>
                  <a:ea typeface="メイリオ" panose="020B0604030504040204" pitchFamily="50" charset="-128"/>
                </a:rPr>
                <a:t>２</a:t>
              </a:r>
            </a:p>
          </p:txBody>
        </p:sp>
      </p:grpSp>
      <p:grpSp>
        <p:nvGrpSpPr>
          <p:cNvPr id="35" name="グループ化 34">
            <a:extLst>
              <a:ext uri="{FF2B5EF4-FFF2-40B4-BE49-F238E27FC236}">
                <a16:creationId xmlns:a16="http://schemas.microsoft.com/office/drawing/2014/main" id="{8615BDC1-6C53-2484-7F60-C23AE43EE6B8}"/>
              </a:ext>
            </a:extLst>
          </p:cNvPr>
          <p:cNvGrpSpPr/>
          <p:nvPr/>
        </p:nvGrpSpPr>
        <p:grpSpPr>
          <a:xfrm>
            <a:off x="1590934" y="5722955"/>
            <a:ext cx="9050876" cy="656598"/>
            <a:chOff x="1333756" y="4162772"/>
            <a:chExt cx="9050876" cy="656598"/>
          </a:xfrm>
        </p:grpSpPr>
        <p:sp>
          <p:nvSpPr>
            <p:cNvPr id="42" name="四角形: 角を丸くする 41">
              <a:extLst>
                <a:ext uri="{FF2B5EF4-FFF2-40B4-BE49-F238E27FC236}">
                  <a16:creationId xmlns:a16="http://schemas.microsoft.com/office/drawing/2014/main" id="{6FB9EE1E-0C14-2657-5118-FDDC5E5C80AC}"/>
                </a:ext>
              </a:extLst>
            </p:cNvPr>
            <p:cNvSpPr/>
            <p:nvPr/>
          </p:nvSpPr>
          <p:spPr>
            <a:xfrm>
              <a:off x="1333756" y="4162772"/>
              <a:ext cx="9050876" cy="6565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　　　企業の実情に応じて、優先度を決めながら、治療と仕事の両立支援について、</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en-US" altLang="ja-JP" b="1" dirty="0">
                  <a:solidFill>
                    <a:schemeClr val="tx1"/>
                  </a:solidFill>
                  <a:latin typeface="メイリオ" panose="020B0604030504040204" pitchFamily="50" charset="-128"/>
                  <a:ea typeface="メイリオ" panose="020B0604030504040204" pitchFamily="50" charset="-128"/>
                </a:rPr>
                <a:t>	</a:t>
              </a:r>
              <a:r>
                <a:rPr kumimoji="1" lang="ja-JP" altLang="en-US" b="1" dirty="0">
                  <a:solidFill>
                    <a:schemeClr val="tx1"/>
                  </a:solidFill>
                  <a:latin typeface="メイリオ" panose="020B0604030504040204" pitchFamily="50" charset="-128"/>
                  <a:ea typeface="メイリオ" panose="020B0604030504040204" pitchFamily="50" charset="-128"/>
                </a:rPr>
                <a:t>　取り組みやすい内容から始めることが大切です。</a:t>
              </a:r>
            </a:p>
          </p:txBody>
        </p:sp>
        <p:sp>
          <p:nvSpPr>
            <p:cNvPr id="43" name="四角形: 角を丸くする 42">
              <a:extLst>
                <a:ext uri="{FF2B5EF4-FFF2-40B4-BE49-F238E27FC236}">
                  <a16:creationId xmlns:a16="http://schemas.microsoft.com/office/drawing/2014/main" id="{846E1BFE-1977-1857-9ADD-D3CB3856ADED}"/>
                </a:ext>
              </a:extLst>
            </p:cNvPr>
            <p:cNvSpPr/>
            <p:nvPr/>
          </p:nvSpPr>
          <p:spPr>
            <a:xfrm>
              <a:off x="1457806" y="4238786"/>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600" b="1" dirty="0">
                  <a:solidFill>
                    <a:schemeClr val="bg1"/>
                  </a:solidFill>
                  <a:latin typeface="メイリオ" panose="020B0604030504040204" pitchFamily="50" charset="-128"/>
                  <a:ea typeface="メイリオ" panose="020B0604030504040204" pitchFamily="50" charset="-128"/>
                </a:rPr>
                <a:t>３</a:t>
              </a:r>
            </a:p>
          </p:txBody>
        </p:sp>
      </p:grpSp>
      <p:grpSp>
        <p:nvGrpSpPr>
          <p:cNvPr id="37" name="グループ化 36">
            <a:extLst>
              <a:ext uri="{FF2B5EF4-FFF2-40B4-BE49-F238E27FC236}">
                <a16:creationId xmlns:a16="http://schemas.microsoft.com/office/drawing/2014/main" id="{4D019618-9DA3-5D4C-028A-F7DAC65E6679}"/>
              </a:ext>
            </a:extLst>
          </p:cNvPr>
          <p:cNvGrpSpPr/>
          <p:nvPr/>
        </p:nvGrpSpPr>
        <p:grpSpPr>
          <a:xfrm>
            <a:off x="1590935" y="3358813"/>
            <a:ext cx="9050875" cy="771899"/>
            <a:chOff x="5143499" y="4954766"/>
            <a:chExt cx="9050875" cy="771899"/>
          </a:xfrm>
        </p:grpSpPr>
        <p:sp>
          <p:nvSpPr>
            <p:cNvPr id="38" name="四角形: 角を丸くする 37">
              <a:extLst>
                <a:ext uri="{FF2B5EF4-FFF2-40B4-BE49-F238E27FC236}">
                  <a16:creationId xmlns:a16="http://schemas.microsoft.com/office/drawing/2014/main" id="{C9DAEE3C-3ACB-F994-E4BE-649CCEE714B4}"/>
                </a:ext>
              </a:extLst>
            </p:cNvPr>
            <p:cNvSpPr/>
            <p:nvPr/>
          </p:nvSpPr>
          <p:spPr>
            <a:xfrm>
              <a:off x="5143499" y="4954766"/>
              <a:ext cx="9050875" cy="771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　　　治療と仕事の両立支援は、従業員本人から支援を求める申し出により始める為、</a:t>
              </a:r>
              <a:r>
                <a:rPr kumimoji="1" lang="en-US" altLang="ja-JP" b="1" dirty="0">
                  <a:solidFill>
                    <a:schemeClr val="tx1"/>
                  </a:solidFill>
                  <a:latin typeface="メイリオ" panose="020B0604030504040204" pitchFamily="50" charset="-128"/>
                  <a:ea typeface="メイリオ" panose="020B0604030504040204" pitchFamily="50" charset="-128"/>
                </a:rPr>
                <a:t>	</a:t>
              </a:r>
              <a:r>
                <a:rPr kumimoji="1" lang="ja-JP" altLang="en-US" b="1" dirty="0">
                  <a:solidFill>
                    <a:schemeClr val="tx1"/>
                  </a:solidFill>
                  <a:latin typeface="メイリオ" panose="020B0604030504040204" pitchFamily="50" charset="-128"/>
                  <a:ea typeface="メイリオ" panose="020B0604030504040204" pitchFamily="50" charset="-128"/>
                </a:rPr>
                <a:t>　日ごろから従業員が相談しやすい職場風土が求められます。</a:t>
              </a:r>
            </a:p>
          </p:txBody>
        </p:sp>
        <p:sp>
          <p:nvSpPr>
            <p:cNvPr id="39" name="四角形: 角を丸くする 38">
              <a:extLst>
                <a:ext uri="{FF2B5EF4-FFF2-40B4-BE49-F238E27FC236}">
                  <a16:creationId xmlns:a16="http://schemas.microsoft.com/office/drawing/2014/main" id="{13E455FD-09F4-F569-F0CC-6DBF6ED1373D}"/>
                </a:ext>
              </a:extLst>
            </p:cNvPr>
            <p:cNvSpPr/>
            <p:nvPr/>
          </p:nvSpPr>
          <p:spPr>
            <a:xfrm>
              <a:off x="5268262" y="5027553"/>
              <a:ext cx="304763" cy="611719"/>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600" b="1" dirty="0">
                  <a:solidFill>
                    <a:schemeClr val="bg1"/>
                  </a:solidFill>
                  <a:latin typeface="メイリオ" panose="020B0604030504040204" pitchFamily="50" charset="-128"/>
                  <a:ea typeface="メイリオ" panose="020B0604030504040204" pitchFamily="50" charset="-128"/>
                </a:rPr>
                <a:t>１</a:t>
              </a:r>
            </a:p>
          </p:txBody>
        </p:sp>
      </p:grpSp>
    </p:spTree>
    <p:extLst>
      <p:ext uri="{BB962C8B-B14F-4D97-AF65-F5344CB8AC3E}">
        <p14:creationId xmlns:p14="http://schemas.microsoft.com/office/powerpoint/2010/main" val="3091349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1560</Words>
  <Application>Microsoft Office PowerPoint</Application>
  <PresentationFormat>ワイド画面</PresentationFormat>
  <Paragraphs>133</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vt:i4>
      </vt:variant>
    </vt:vector>
  </HeadingPairs>
  <TitlesOfParts>
    <vt:vector size="21" baseType="lpstr">
      <vt:lpstr>A-OTF UD新丸ゴ Pr6N B</vt:lpstr>
      <vt:lpstr>A-OTF UD新丸ゴ Pr6N DB</vt:lpstr>
      <vt:lpstr>A-OTF UD新丸ゴ Pr6N R</vt:lpstr>
      <vt:lpstr>A-OTF リュウミン Pr6N M-KL</vt:lpstr>
      <vt:lpstr>ＭＳ Ｐ明朝</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2023-03-22T00:54:11Z</dcterms:created>
  <dcterms:modified xsi:type="dcterms:W3CDTF">2023-03-22T11:40:32Z</dcterms:modified>
</cp:coreProperties>
</file>