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713" r:id="rId1"/>
  </p:sldMasterIdLst>
  <p:notesMasterIdLst>
    <p:notesMasterId r:id="rId52"/>
  </p:notesMasterIdLst>
  <p:sldIdLst>
    <p:sldId id="263" r:id="rId2"/>
    <p:sldId id="258" r:id="rId3"/>
    <p:sldId id="275" r:id="rId4"/>
    <p:sldId id="274" r:id="rId5"/>
    <p:sldId id="277" r:id="rId6"/>
    <p:sldId id="327" r:id="rId7"/>
    <p:sldId id="289" r:id="rId8"/>
    <p:sldId id="290" r:id="rId9"/>
    <p:sldId id="278" r:id="rId10"/>
    <p:sldId id="328" r:id="rId11"/>
    <p:sldId id="291" r:id="rId12"/>
    <p:sldId id="292" r:id="rId13"/>
    <p:sldId id="279" r:id="rId14"/>
    <p:sldId id="329" r:id="rId15"/>
    <p:sldId id="293" r:id="rId16"/>
    <p:sldId id="294" r:id="rId17"/>
    <p:sldId id="280" r:id="rId18"/>
    <p:sldId id="330" r:id="rId19"/>
    <p:sldId id="295" r:id="rId20"/>
    <p:sldId id="296" r:id="rId21"/>
    <p:sldId id="317" r:id="rId22"/>
    <p:sldId id="331" r:id="rId23"/>
    <p:sldId id="297" r:id="rId24"/>
    <p:sldId id="298" r:id="rId25"/>
    <p:sldId id="318" r:id="rId26"/>
    <p:sldId id="332" r:id="rId27"/>
    <p:sldId id="299" r:id="rId28"/>
    <p:sldId id="300" r:id="rId29"/>
    <p:sldId id="319" r:id="rId30"/>
    <p:sldId id="333" r:id="rId31"/>
    <p:sldId id="301" r:id="rId32"/>
    <p:sldId id="302" r:id="rId33"/>
    <p:sldId id="320" r:id="rId34"/>
    <p:sldId id="334" r:id="rId35"/>
    <p:sldId id="303" r:id="rId36"/>
    <p:sldId id="304" r:id="rId37"/>
    <p:sldId id="321" r:id="rId38"/>
    <p:sldId id="338" r:id="rId39"/>
    <p:sldId id="305" r:id="rId40"/>
    <p:sldId id="306" r:id="rId41"/>
    <p:sldId id="322" r:id="rId42"/>
    <p:sldId id="335" r:id="rId43"/>
    <p:sldId id="307" r:id="rId44"/>
    <p:sldId id="308" r:id="rId45"/>
    <p:sldId id="323" r:id="rId46"/>
    <p:sldId id="336" r:id="rId47"/>
    <p:sldId id="309" r:id="rId48"/>
    <p:sldId id="310" r:id="rId49"/>
    <p:sldId id="324" r:id="rId50"/>
    <p:sldId id="337" r:id="rId51"/>
  </p:sldIdLst>
  <p:sldSz cx="9906000" cy="6858000" type="A4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C078A5C8-B28F-4654-A65F-9BF7F4F738A1}">
          <p14:sldIdLst>
            <p14:sldId id="263"/>
            <p14:sldId id="258"/>
          </p14:sldIdLst>
        </p14:section>
        <p14:section name="タイトルなしのセクション" id="{A90E785A-97F1-4B02-B3CF-05B14C8A58D6}">
          <p14:sldIdLst>
            <p14:sldId id="275"/>
            <p14:sldId id="274"/>
            <p14:sldId id="277"/>
            <p14:sldId id="327"/>
            <p14:sldId id="289"/>
            <p14:sldId id="290"/>
            <p14:sldId id="278"/>
            <p14:sldId id="328"/>
            <p14:sldId id="291"/>
            <p14:sldId id="292"/>
            <p14:sldId id="279"/>
            <p14:sldId id="329"/>
            <p14:sldId id="293"/>
            <p14:sldId id="294"/>
            <p14:sldId id="280"/>
            <p14:sldId id="330"/>
            <p14:sldId id="295"/>
            <p14:sldId id="296"/>
            <p14:sldId id="317"/>
            <p14:sldId id="331"/>
            <p14:sldId id="297"/>
            <p14:sldId id="298"/>
            <p14:sldId id="318"/>
            <p14:sldId id="332"/>
            <p14:sldId id="299"/>
            <p14:sldId id="300"/>
            <p14:sldId id="319"/>
            <p14:sldId id="333"/>
            <p14:sldId id="301"/>
            <p14:sldId id="302"/>
            <p14:sldId id="320"/>
            <p14:sldId id="334"/>
            <p14:sldId id="303"/>
            <p14:sldId id="304"/>
            <p14:sldId id="321"/>
            <p14:sldId id="338"/>
            <p14:sldId id="305"/>
            <p14:sldId id="306"/>
            <p14:sldId id="322"/>
            <p14:sldId id="335"/>
            <p14:sldId id="307"/>
            <p14:sldId id="308"/>
            <p14:sldId id="323"/>
            <p14:sldId id="336"/>
            <p14:sldId id="309"/>
            <p14:sldId id="310"/>
            <p14:sldId id="324"/>
            <p14:sldId id="337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スタイル (淡色)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B4B98B0-60AC-42C2-AFA5-B58CD77FA1E5}" styleName="淡色スタイル 1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98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306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6038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EEC63AF-D58B-41F3-873A-B40F146E6238}" type="datetimeFigureOut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81075" y="1243013"/>
            <a:ext cx="4845050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1038" y="4783138"/>
            <a:ext cx="5445125" cy="39131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6038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331FF0-800E-4F79-BDAF-94DD9DF290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44574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238250" y="1122363"/>
            <a:ext cx="7429500" cy="2387600"/>
          </a:xfrm>
        </p:spPr>
        <p:txBody>
          <a:bodyPr anchor="b"/>
          <a:lstStyle>
            <a:lvl1pPr algn="ctr">
              <a:defRPr sz="4875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1950"/>
            </a:lvl1pPr>
            <a:lvl2pPr marL="371475" indent="0" algn="ctr">
              <a:buNone/>
              <a:defRPr sz="1625"/>
            </a:lvl2pPr>
            <a:lvl3pPr marL="742950" indent="0" algn="ctr">
              <a:buNone/>
              <a:defRPr sz="1463"/>
            </a:lvl3pPr>
            <a:lvl4pPr marL="1114425" indent="0" algn="ctr">
              <a:buNone/>
              <a:defRPr sz="1300"/>
            </a:lvl4pPr>
            <a:lvl5pPr marL="1485900" indent="0" algn="ctr">
              <a:buNone/>
              <a:defRPr sz="1300"/>
            </a:lvl5pPr>
            <a:lvl6pPr marL="1857375" indent="0" algn="ctr">
              <a:buNone/>
              <a:defRPr sz="1300"/>
            </a:lvl6pPr>
            <a:lvl7pPr marL="2228850" indent="0" algn="ctr">
              <a:buNone/>
              <a:defRPr sz="1300"/>
            </a:lvl7pPr>
            <a:lvl8pPr marL="2600325" indent="0" algn="ctr">
              <a:buNone/>
              <a:defRPr sz="1300"/>
            </a:lvl8pPr>
            <a:lvl9pPr marL="2971800" indent="0" algn="ctr">
              <a:buNone/>
              <a:defRPr sz="13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736DFB-65D1-415D-9765-B024470C895B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28639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CEF855-83BE-47BA-8F6D-B5E44C70CCED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766117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88981" y="365125"/>
            <a:ext cx="2135981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81037" y="365125"/>
            <a:ext cx="6284119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E56F9F-1990-4CB4-84FE-035A530933CF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18633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CEC342-3054-4783-9102-38C47B6B3C95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37164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75878" y="1709739"/>
            <a:ext cx="8543925" cy="2852737"/>
          </a:xfrm>
        </p:spPr>
        <p:txBody>
          <a:bodyPr anchor="b"/>
          <a:lstStyle>
            <a:lvl1pPr>
              <a:defRPr sz="4875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75878" y="4589464"/>
            <a:ext cx="8543925" cy="1500187"/>
          </a:xfrm>
        </p:spPr>
        <p:txBody>
          <a:bodyPr/>
          <a:lstStyle>
            <a:lvl1pPr marL="0" indent="0">
              <a:buNone/>
              <a:defRPr sz="1950">
                <a:solidFill>
                  <a:schemeClr val="tx1">
                    <a:tint val="75000"/>
                  </a:schemeClr>
                </a:solidFill>
              </a:defRPr>
            </a:lvl1pPr>
            <a:lvl2pPr marL="371475" indent="0">
              <a:buNone/>
              <a:defRPr sz="1625">
                <a:solidFill>
                  <a:schemeClr val="tx1">
                    <a:tint val="75000"/>
                  </a:schemeClr>
                </a:solidFill>
              </a:defRPr>
            </a:lvl2pPr>
            <a:lvl3pPr marL="742950" indent="0">
              <a:buNone/>
              <a:defRPr sz="1463">
                <a:solidFill>
                  <a:schemeClr val="tx1">
                    <a:tint val="75000"/>
                  </a:schemeClr>
                </a:solidFill>
              </a:defRPr>
            </a:lvl3pPr>
            <a:lvl4pPr marL="111442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4pPr>
            <a:lvl5pPr marL="148590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5pPr>
            <a:lvl6pPr marL="185737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6pPr>
            <a:lvl7pPr marL="222885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7pPr>
            <a:lvl8pPr marL="260032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8pPr>
            <a:lvl9pPr marL="297180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B61A9A-E984-417B-8BA6-73C1A8ABFCE4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48489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C10B92-E6A8-4B3B-9403-7BB0C2F7F6B1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53286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2328" y="365126"/>
            <a:ext cx="8543925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82328" y="1681163"/>
            <a:ext cx="4190702" cy="823912"/>
          </a:xfrm>
        </p:spPr>
        <p:txBody>
          <a:bodyPr anchor="b"/>
          <a:lstStyle>
            <a:lvl1pPr marL="0" indent="0">
              <a:buNone/>
              <a:defRPr sz="1950" b="1"/>
            </a:lvl1pPr>
            <a:lvl2pPr marL="371475" indent="0">
              <a:buNone/>
              <a:defRPr sz="1625" b="1"/>
            </a:lvl2pPr>
            <a:lvl3pPr marL="742950" indent="0">
              <a:buNone/>
              <a:defRPr sz="1463" b="1"/>
            </a:lvl3pPr>
            <a:lvl4pPr marL="1114425" indent="0">
              <a:buNone/>
              <a:defRPr sz="1300" b="1"/>
            </a:lvl4pPr>
            <a:lvl5pPr marL="1485900" indent="0">
              <a:buNone/>
              <a:defRPr sz="1300" b="1"/>
            </a:lvl5pPr>
            <a:lvl6pPr marL="1857375" indent="0">
              <a:buNone/>
              <a:defRPr sz="1300" b="1"/>
            </a:lvl6pPr>
            <a:lvl7pPr marL="2228850" indent="0">
              <a:buNone/>
              <a:defRPr sz="1300" b="1"/>
            </a:lvl7pPr>
            <a:lvl8pPr marL="2600325" indent="0">
              <a:buNone/>
              <a:defRPr sz="1300" b="1"/>
            </a:lvl8pPr>
            <a:lvl9pPr marL="2971800" indent="0">
              <a:buNone/>
              <a:defRPr sz="13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82328" y="2505075"/>
            <a:ext cx="4190702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1950" b="1"/>
            </a:lvl1pPr>
            <a:lvl2pPr marL="371475" indent="0">
              <a:buNone/>
              <a:defRPr sz="1625" b="1"/>
            </a:lvl2pPr>
            <a:lvl3pPr marL="742950" indent="0">
              <a:buNone/>
              <a:defRPr sz="1463" b="1"/>
            </a:lvl3pPr>
            <a:lvl4pPr marL="1114425" indent="0">
              <a:buNone/>
              <a:defRPr sz="1300" b="1"/>
            </a:lvl4pPr>
            <a:lvl5pPr marL="1485900" indent="0">
              <a:buNone/>
              <a:defRPr sz="1300" b="1"/>
            </a:lvl5pPr>
            <a:lvl6pPr marL="1857375" indent="0">
              <a:buNone/>
              <a:defRPr sz="1300" b="1"/>
            </a:lvl6pPr>
            <a:lvl7pPr marL="2228850" indent="0">
              <a:buNone/>
              <a:defRPr sz="1300" b="1"/>
            </a:lvl7pPr>
            <a:lvl8pPr marL="2600325" indent="0">
              <a:buNone/>
              <a:defRPr sz="1300" b="1"/>
            </a:lvl8pPr>
            <a:lvl9pPr marL="2971800" indent="0">
              <a:buNone/>
              <a:defRPr sz="13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32BCC-98DC-406D-B293-64ED52415DD4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22685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0D851-7B1B-47A0-8B79-888C18AAE2C7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3369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ADE0E4-2939-458F-81FD-DE2134E13C1E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889328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211340" y="987426"/>
            <a:ext cx="5014913" cy="4873625"/>
          </a:xfrm>
        </p:spPr>
        <p:txBody>
          <a:bodyPr/>
          <a:lstStyle>
            <a:lvl1pPr>
              <a:defRPr sz="2600"/>
            </a:lvl1pPr>
            <a:lvl2pPr>
              <a:defRPr sz="2275"/>
            </a:lvl2pPr>
            <a:lvl3pPr>
              <a:defRPr sz="1950"/>
            </a:lvl3pPr>
            <a:lvl4pPr>
              <a:defRPr sz="1625"/>
            </a:lvl4pPr>
            <a:lvl5pPr>
              <a:defRPr sz="1625"/>
            </a:lvl5pPr>
            <a:lvl6pPr>
              <a:defRPr sz="1625"/>
            </a:lvl6pPr>
            <a:lvl7pPr>
              <a:defRPr sz="1625"/>
            </a:lvl7pPr>
            <a:lvl8pPr>
              <a:defRPr sz="1625"/>
            </a:lvl8pPr>
            <a:lvl9pPr>
              <a:defRPr sz="1625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300"/>
            </a:lvl1pPr>
            <a:lvl2pPr marL="371475" indent="0">
              <a:buNone/>
              <a:defRPr sz="1138"/>
            </a:lvl2pPr>
            <a:lvl3pPr marL="742950" indent="0">
              <a:buNone/>
              <a:defRPr sz="975"/>
            </a:lvl3pPr>
            <a:lvl4pPr marL="1114425" indent="0">
              <a:buNone/>
              <a:defRPr sz="813"/>
            </a:lvl4pPr>
            <a:lvl5pPr marL="1485900" indent="0">
              <a:buNone/>
              <a:defRPr sz="813"/>
            </a:lvl5pPr>
            <a:lvl6pPr marL="1857375" indent="0">
              <a:buNone/>
              <a:defRPr sz="813"/>
            </a:lvl6pPr>
            <a:lvl7pPr marL="2228850" indent="0">
              <a:buNone/>
              <a:defRPr sz="813"/>
            </a:lvl7pPr>
            <a:lvl8pPr marL="2600325" indent="0">
              <a:buNone/>
              <a:defRPr sz="813"/>
            </a:lvl8pPr>
            <a:lvl9pPr marL="2971800" indent="0">
              <a:buNone/>
              <a:defRPr sz="813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1E6F3-0D4E-4D35-A063-E07DDA2E0884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66718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211340" y="987426"/>
            <a:ext cx="5014913" cy="4873625"/>
          </a:xfrm>
        </p:spPr>
        <p:txBody>
          <a:bodyPr/>
          <a:lstStyle>
            <a:lvl1pPr marL="0" indent="0">
              <a:buNone/>
              <a:defRPr sz="2600"/>
            </a:lvl1pPr>
            <a:lvl2pPr marL="371475" indent="0">
              <a:buNone/>
              <a:defRPr sz="2275"/>
            </a:lvl2pPr>
            <a:lvl3pPr marL="742950" indent="0">
              <a:buNone/>
              <a:defRPr sz="1950"/>
            </a:lvl3pPr>
            <a:lvl4pPr marL="1114425" indent="0">
              <a:buNone/>
              <a:defRPr sz="1625"/>
            </a:lvl4pPr>
            <a:lvl5pPr marL="1485900" indent="0">
              <a:buNone/>
              <a:defRPr sz="1625"/>
            </a:lvl5pPr>
            <a:lvl6pPr marL="1857375" indent="0">
              <a:buNone/>
              <a:defRPr sz="1625"/>
            </a:lvl6pPr>
            <a:lvl7pPr marL="2228850" indent="0">
              <a:buNone/>
              <a:defRPr sz="1625"/>
            </a:lvl7pPr>
            <a:lvl8pPr marL="2600325" indent="0">
              <a:buNone/>
              <a:defRPr sz="1625"/>
            </a:lvl8pPr>
            <a:lvl9pPr marL="2971800" indent="0">
              <a:buNone/>
              <a:defRPr sz="1625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300"/>
            </a:lvl1pPr>
            <a:lvl2pPr marL="371475" indent="0">
              <a:buNone/>
              <a:defRPr sz="1138"/>
            </a:lvl2pPr>
            <a:lvl3pPr marL="742950" indent="0">
              <a:buNone/>
              <a:defRPr sz="975"/>
            </a:lvl3pPr>
            <a:lvl4pPr marL="1114425" indent="0">
              <a:buNone/>
              <a:defRPr sz="813"/>
            </a:lvl4pPr>
            <a:lvl5pPr marL="1485900" indent="0">
              <a:buNone/>
              <a:defRPr sz="813"/>
            </a:lvl5pPr>
            <a:lvl6pPr marL="1857375" indent="0">
              <a:buNone/>
              <a:defRPr sz="813"/>
            </a:lvl6pPr>
            <a:lvl7pPr marL="2228850" indent="0">
              <a:buNone/>
              <a:defRPr sz="813"/>
            </a:lvl7pPr>
            <a:lvl8pPr marL="2600325" indent="0">
              <a:buNone/>
              <a:defRPr sz="813"/>
            </a:lvl8pPr>
            <a:lvl9pPr marL="2971800" indent="0">
              <a:buNone/>
              <a:defRPr sz="813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65603C-8332-4E1B-B514-41E35B26CEE9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6388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6561FE-39EB-4A35-936D-3F855019E43B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3474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hf hdr="0" ftr="0" dt="0"/>
  <p:txStyles>
    <p:titleStyle>
      <a:lvl1pPr algn="l" defTabSz="742950" rtl="0" eaLnBrk="1" latinLnBrk="0" hangingPunct="1">
        <a:lnSpc>
          <a:spcPct val="90000"/>
        </a:lnSpc>
        <a:spcBef>
          <a:spcPct val="0"/>
        </a:spcBef>
        <a:buNone/>
        <a:defRPr kumimoji="1" sz="35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5738" indent="-185738" algn="l" defTabSz="742950" rtl="0" eaLnBrk="1" latinLnBrk="0" hangingPunct="1">
        <a:lnSpc>
          <a:spcPct val="90000"/>
        </a:lnSpc>
        <a:spcBef>
          <a:spcPts val="813"/>
        </a:spcBef>
        <a:buFont typeface="Arial" panose="020B0604020202020204" pitchFamily="34" charset="0"/>
        <a:buChar char="•"/>
        <a:defRPr kumimoji="1" sz="2275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2pPr>
      <a:lvl3pPr marL="92868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625" kern="1200">
          <a:solidFill>
            <a:schemeClr val="tx1"/>
          </a:solidFill>
          <a:latin typeface="+mn-lt"/>
          <a:ea typeface="+mn-ea"/>
          <a:cs typeface="+mn-cs"/>
        </a:defRPr>
      </a:lvl3pPr>
      <a:lvl4pPr marL="130016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4pPr>
      <a:lvl5pPr marL="167163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5pPr>
      <a:lvl6pPr marL="204311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6pPr>
      <a:lvl7pPr marL="241458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7pPr>
      <a:lvl8pPr marL="278606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8pPr>
      <a:lvl9pPr marL="315753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1pPr>
      <a:lvl2pPr marL="37147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2pPr>
      <a:lvl3pPr marL="74295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3pPr>
      <a:lvl4pPr marL="111442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4pPr>
      <a:lvl5pPr marL="148590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5pPr>
      <a:lvl6pPr marL="185737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7pPr>
      <a:lvl8pPr marL="260032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8pPr>
      <a:lvl9pPr marL="297180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0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13.emf"/><Relationship Id="rId5" Type="http://schemas.openxmlformats.org/officeDocument/2006/relationships/image" Target="../media/image12.emf"/><Relationship Id="rId4" Type="http://schemas.openxmlformats.org/officeDocument/2006/relationships/image" Target="../media/image11.emf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4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5.em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6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19.emf"/><Relationship Id="rId5" Type="http://schemas.openxmlformats.org/officeDocument/2006/relationships/image" Target="../media/image18.emf"/><Relationship Id="rId4" Type="http://schemas.openxmlformats.org/officeDocument/2006/relationships/image" Target="../media/image17.emf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0.emf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1.emf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2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25.emf"/><Relationship Id="rId5" Type="http://schemas.openxmlformats.org/officeDocument/2006/relationships/image" Target="../media/image24.emf"/><Relationship Id="rId4" Type="http://schemas.openxmlformats.org/officeDocument/2006/relationships/image" Target="../media/image23.emf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6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7.emf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8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31.emf"/><Relationship Id="rId5" Type="http://schemas.openxmlformats.org/officeDocument/2006/relationships/image" Target="../media/image30.emf"/><Relationship Id="rId4" Type="http://schemas.openxmlformats.org/officeDocument/2006/relationships/image" Target="../media/image29.emf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2.emf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3.emf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4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37.emf"/><Relationship Id="rId5" Type="http://schemas.openxmlformats.org/officeDocument/2006/relationships/image" Target="../media/image36.emf"/><Relationship Id="rId4" Type="http://schemas.openxmlformats.org/officeDocument/2006/relationships/image" Target="../media/image35.emf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8.emf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9.emf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image" Target="../media/image40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43.emf"/><Relationship Id="rId5" Type="http://schemas.openxmlformats.org/officeDocument/2006/relationships/image" Target="../media/image42.emf"/><Relationship Id="rId4" Type="http://schemas.openxmlformats.org/officeDocument/2006/relationships/image" Target="../media/image41.emf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44.emf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5.emf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6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49.emf"/><Relationship Id="rId5" Type="http://schemas.openxmlformats.org/officeDocument/2006/relationships/image" Target="../media/image48.emf"/><Relationship Id="rId4" Type="http://schemas.openxmlformats.org/officeDocument/2006/relationships/image" Target="../media/image47.emf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0.emf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51.emf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image" Target="../media/image52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55.emf"/><Relationship Id="rId5" Type="http://schemas.openxmlformats.org/officeDocument/2006/relationships/image" Target="../media/image54.emf"/><Relationship Id="rId4" Type="http://schemas.openxmlformats.org/officeDocument/2006/relationships/image" Target="../media/image53.emf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56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57.emf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8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61.emf"/><Relationship Id="rId5" Type="http://schemas.openxmlformats.org/officeDocument/2006/relationships/image" Target="../media/image60.emf"/><Relationship Id="rId4" Type="http://schemas.openxmlformats.org/officeDocument/2006/relationships/image" Target="../media/image59.emf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62.emf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63.emf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image" Target="../media/image64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67.emf"/><Relationship Id="rId5" Type="http://schemas.openxmlformats.org/officeDocument/2006/relationships/image" Target="../media/image66.emf"/><Relationship Id="rId4" Type="http://schemas.openxmlformats.org/officeDocument/2006/relationships/image" Target="../media/image65.emf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68.emf"/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69.emf"/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3" Type="http://schemas.openxmlformats.org/officeDocument/2006/relationships/image" Target="../media/image70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73.emf"/><Relationship Id="rId5" Type="http://schemas.openxmlformats.org/officeDocument/2006/relationships/image" Target="../media/image72.emf"/><Relationship Id="rId4" Type="http://schemas.openxmlformats.org/officeDocument/2006/relationships/image" Target="../media/image71.emf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7.emf"/><Relationship Id="rId5" Type="http://schemas.openxmlformats.org/officeDocument/2006/relationships/image" Target="../media/image6.emf"/><Relationship Id="rId4" Type="http://schemas.openxmlformats.org/officeDocument/2006/relationships/image" Target="../media/image5.emf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83475" y="1790361"/>
            <a:ext cx="8490857" cy="2102370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kumimoji="1" lang="en-US" altLang="ja-JP" sz="2800" b="1" dirty="0" smtClean="0"/>
              <a:t>2025</a:t>
            </a:r>
            <a:r>
              <a:rPr kumimoji="1" lang="ja-JP" altLang="en-US" sz="2800" b="1" dirty="0" smtClean="0"/>
              <a:t>年に向けた対応方針に係る検討の進め方</a:t>
            </a:r>
            <a:r>
              <a:rPr kumimoji="1" lang="en-US" altLang="ja-JP" sz="2800" b="1" dirty="0" smtClean="0"/>
              <a:t>【</a:t>
            </a:r>
            <a:r>
              <a:rPr kumimoji="1" lang="ja-JP" altLang="en-US" sz="2800" b="1" dirty="0" smtClean="0"/>
              <a:t>案</a:t>
            </a:r>
            <a:r>
              <a:rPr kumimoji="1" lang="en-US" altLang="ja-JP" sz="2800" b="1" dirty="0" smtClean="0"/>
              <a:t>】</a:t>
            </a:r>
            <a:br>
              <a:rPr kumimoji="1" lang="en-US" altLang="ja-JP" sz="2800" b="1" dirty="0" smtClean="0"/>
            </a:br>
            <a:r>
              <a:rPr kumimoji="1" lang="ja-JP" altLang="en-US" sz="2800" b="1" dirty="0" smtClean="0"/>
              <a:t>参考資料（圏域別）</a:t>
            </a:r>
            <a:r>
              <a:rPr kumimoji="1" lang="en-US" altLang="ja-JP" sz="2800" b="1" dirty="0" smtClean="0"/>
              <a:t/>
            </a:r>
            <a:br>
              <a:rPr kumimoji="1" lang="en-US" altLang="ja-JP" sz="2800" b="1" dirty="0" smtClean="0"/>
            </a:br>
            <a:r>
              <a:rPr lang="ja-JP" altLang="en-US" sz="700" b="1" dirty="0"/>
              <a:t>　</a:t>
            </a:r>
            <a:r>
              <a:rPr kumimoji="1" lang="en-US" altLang="ja-JP" sz="2800" b="1" dirty="0" smtClean="0"/>
              <a:t/>
            </a:r>
            <a:br>
              <a:rPr kumimoji="1" lang="en-US" altLang="ja-JP" sz="2800" b="1" dirty="0" smtClean="0"/>
            </a:br>
            <a:r>
              <a:rPr kumimoji="1" lang="ja-JP" altLang="en-US" sz="2000" dirty="0" smtClean="0"/>
              <a:t>～各医療機関の対応方針の策定・検証・見直し～</a:t>
            </a:r>
            <a:endParaRPr kumimoji="1" lang="ja-JP" altLang="en-US" sz="2800" b="1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47256" y="5030244"/>
            <a:ext cx="7429500" cy="1655762"/>
          </a:xfrm>
        </p:spPr>
        <p:txBody>
          <a:bodyPr/>
          <a:lstStyle/>
          <a:p>
            <a:r>
              <a:rPr lang="ja-JP" altLang="en-US" dirty="0" smtClean="0"/>
              <a:t>東京都福祉保健局医療政策</a:t>
            </a:r>
            <a:r>
              <a:rPr lang="ja-JP" altLang="en-US" dirty="0"/>
              <a:t>部</a:t>
            </a:r>
            <a:endParaRPr kumimoji="1" lang="ja-JP" altLang="en-US" dirty="0"/>
          </a:p>
        </p:txBody>
      </p:sp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4637328"/>
              </p:ext>
            </p:extLst>
          </p:nvPr>
        </p:nvGraphicFramePr>
        <p:xfrm>
          <a:off x="6781800" y="303989"/>
          <a:ext cx="2937934" cy="437760"/>
        </p:xfrm>
        <a:graphic>
          <a:graphicData uri="http://schemas.openxmlformats.org/drawingml/2006/table">
            <a:tbl>
              <a:tblPr firstRow="1" bandRow="1">
                <a:tableStyleId>{616DA210-FB5B-4158-B5E0-FEB733F419BA}</a:tableStyleId>
              </a:tblPr>
              <a:tblGrid>
                <a:gridCol w="2082800">
                  <a:extLst>
                    <a:ext uri="{9D8B030D-6E8A-4147-A177-3AD203B41FA5}">
                      <a16:colId xmlns:a16="http://schemas.microsoft.com/office/drawing/2014/main" val="1179863284"/>
                    </a:ext>
                  </a:extLst>
                </a:gridCol>
                <a:gridCol w="855134">
                  <a:extLst>
                    <a:ext uri="{9D8B030D-6E8A-4147-A177-3AD203B41FA5}">
                      <a16:colId xmlns:a16="http://schemas.microsoft.com/office/drawing/2014/main" val="3424816602"/>
                    </a:ext>
                  </a:extLst>
                </a:gridCol>
              </a:tblGrid>
              <a:tr h="379326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200" b="0" dirty="0" smtClean="0"/>
                        <a:t>令和４年度第２回東京都</a:t>
                      </a:r>
                      <a:endParaRPr kumimoji="1" lang="en-US" altLang="ja-JP" sz="1200" b="0" dirty="0" smtClean="0"/>
                    </a:p>
                    <a:p>
                      <a:pPr algn="dist"/>
                      <a:r>
                        <a:rPr kumimoji="1" lang="ja-JP" altLang="en-US" sz="1200" b="0" dirty="0" smtClean="0"/>
                        <a:t>地域医療構想調整会議</a:t>
                      </a:r>
                      <a:endParaRPr kumimoji="1" lang="ja-JP" altLang="en-US" sz="1200" b="0" dirty="0"/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smtClean="0"/>
                        <a:t>参考</a:t>
                      </a:r>
                      <a:r>
                        <a:rPr kumimoji="1" lang="ja-JP" altLang="en-US" sz="1200" b="0" smtClean="0"/>
                        <a:t>資料３</a:t>
                      </a:r>
                      <a:endParaRPr kumimoji="1" lang="ja-JP" altLang="en-US" sz="1200" b="0" dirty="0"/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52540919"/>
                  </a:ext>
                </a:extLst>
              </a:tr>
            </a:tbl>
          </a:graphicData>
        </a:graphic>
      </p:graphicFrame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4794227"/>
              </p:ext>
            </p:extLst>
          </p:nvPr>
        </p:nvGraphicFramePr>
        <p:xfrm>
          <a:off x="6781800" y="828295"/>
          <a:ext cx="2937934" cy="437760"/>
        </p:xfrm>
        <a:graphic>
          <a:graphicData uri="http://schemas.openxmlformats.org/drawingml/2006/table">
            <a:tbl>
              <a:tblPr firstRow="1" bandRow="1">
                <a:tableStyleId>{616DA210-FB5B-4158-B5E0-FEB733F419BA}</a:tableStyleId>
              </a:tblPr>
              <a:tblGrid>
                <a:gridCol w="2082800">
                  <a:extLst>
                    <a:ext uri="{9D8B030D-6E8A-4147-A177-3AD203B41FA5}">
                      <a16:colId xmlns:a16="http://schemas.microsoft.com/office/drawing/2014/main" val="1179863284"/>
                    </a:ext>
                  </a:extLst>
                </a:gridCol>
                <a:gridCol w="855134">
                  <a:extLst>
                    <a:ext uri="{9D8B030D-6E8A-4147-A177-3AD203B41FA5}">
                      <a16:colId xmlns:a16="http://schemas.microsoft.com/office/drawing/2014/main" val="3424816602"/>
                    </a:ext>
                  </a:extLst>
                </a:gridCol>
              </a:tblGrid>
              <a:tr h="379326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200" b="0" dirty="0" smtClean="0"/>
                        <a:t>令和４年度第１回東京都</a:t>
                      </a:r>
                      <a:endParaRPr kumimoji="1" lang="en-US" altLang="ja-JP" sz="1200" b="0" dirty="0" smtClean="0"/>
                    </a:p>
                    <a:p>
                      <a:pPr algn="dist"/>
                      <a:r>
                        <a:rPr kumimoji="1" lang="ja-JP" altLang="en-US" sz="1200" b="0" dirty="0" smtClean="0"/>
                        <a:t>地域医療構想調整会議</a:t>
                      </a:r>
                      <a:endParaRPr kumimoji="1" lang="ja-JP" altLang="en-US" sz="1200" b="0" dirty="0"/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 smtClean="0"/>
                        <a:t>参考資料２</a:t>
                      </a:r>
                      <a:endParaRPr kumimoji="1" lang="ja-JP" altLang="en-US" sz="1200" b="0" dirty="0"/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525409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3017944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78919" y="612965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35013" y="6438195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9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3000" y="788935"/>
            <a:ext cx="4497229" cy="249964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064522" y="770914"/>
            <a:ext cx="4497229" cy="2499640"/>
          </a:xfrm>
          <a:prstGeom prst="rect">
            <a:avLst/>
          </a:prstGeom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270711" y="3360102"/>
            <a:ext cx="4497229" cy="2508697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172077" y="3393657"/>
            <a:ext cx="4497229" cy="25086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856738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区西南部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/>
          <p:cNvSpPr txBox="1"/>
          <p:nvPr/>
        </p:nvSpPr>
        <p:spPr>
          <a:xfrm>
            <a:off x="2296630" y="1197842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16425"/>
            <a:ext cx="1260000" cy="324929"/>
            <a:chOff x="4880343" y="5779726"/>
            <a:chExt cx="1260000" cy="324929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5199" y="5779726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48258"/>
            <a:chOff x="4880344" y="6209059"/>
            <a:chExt cx="1260000" cy="348258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5006" y="6315337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49711" y="1374023"/>
            <a:ext cx="7370591" cy="3852000"/>
          </a:xfrm>
          <a:prstGeom prst="rect">
            <a:avLst/>
          </a:prstGeom>
        </p:spPr>
      </p:pic>
      <p:sp>
        <p:nvSpPr>
          <p:cNvPr id="22" name="テキスト ボックス 21"/>
          <p:cNvSpPr txBox="1"/>
          <p:nvPr/>
        </p:nvSpPr>
        <p:spPr>
          <a:xfrm>
            <a:off x="452794" y="722086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6.2</a:t>
            </a:r>
            <a:r>
              <a:rPr lang="ja-JP" altLang="en-US" sz="1600" dirty="0" smtClean="0">
                <a:latin typeface="+mn-ea"/>
              </a:rPr>
              <a:t>ポイント増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396707" y="6487727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10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618900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区西南部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79741" y="1320049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23376"/>
            <a:ext cx="1260000" cy="317978"/>
            <a:chOff x="4880343" y="5786677"/>
            <a:chExt cx="1260000" cy="317978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09434" y="5786677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44870"/>
            <a:chOff x="4880344" y="6209059"/>
            <a:chExt cx="1260000" cy="344870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35006" y="6311949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87915" y="1446320"/>
            <a:ext cx="6987740" cy="3852000"/>
          </a:xfrm>
          <a:prstGeom prst="rect">
            <a:avLst/>
          </a:prstGeom>
        </p:spPr>
      </p:pic>
      <p:sp>
        <p:nvSpPr>
          <p:cNvPr id="18" name="テキスト ボックス 17"/>
          <p:cNvSpPr txBox="1"/>
          <p:nvPr/>
        </p:nvSpPr>
        <p:spPr>
          <a:xfrm>
            <a:off x="452794" y="763570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496</a:t>
            </a:r>
            <a:r>
              <a:rPr lang="ja-JP" altLang="en-US" sz="1600" dirty="0" smtClean="0">
                <a:latin typeface="+mn-ea"/>
              </a:rPr>
              <a:t>床増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18627" y="6487829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11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750312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37797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入院料１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入院料３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05849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63173" y="2854946"/>
            <a:ext cx="1465988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85908" y="3595128"/>
            <a:ext cx="3143253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64735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2" y="1041898"/>
            <a:ext cx="1764000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    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   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15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3,969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入院料４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355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800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800000" cy="964013"/>
          </a:xfrm>
          <a:prstGeom prst="roundRect">
            <a:avLst>
              <a:gd name="adj" fmla="val 93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238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801069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855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62333" y="6125039"/>
            <a:ext cx="2097621" cy="469331"/>
          </a:xfrm>
          <a:prstGeom prst="roundRect">
            <a:avLst>
              <a:gd name="adj" fmla="val 1777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800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199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95352" y="3345656"/>
            <a:ext cx="1764000" cy="609703"/>
          </a:xfrm>
          <a:prstGeom prst="roundRect">
            <a:avLst>
              <a:gd name="adj" fmla="val 11975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95352" y="4075885"/>
            <a:ext cx="176400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326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95352" y="2744350"/>
            <a:ext cx="1764000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 smtClean="0">
                <a:solidFill>
                  <a:schemeClr val="tx1"/>
                </a:solidFill>
              </a:rPr>
              <a:t>17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1,078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 smtClean="0"/>
              <a:t>16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/>
              <a:t>4,568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区</a:t>
            </a:r>
            <a:r>
              <a:rPr kumimoji="1" lang="ja-JP" altLang="en-US" sz="1600" b="1" dirty="0"/>
              <a:t>西南部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 smtClean="0"/>
              <a:t>15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 smtClean="0"/>
              <a:t>3,969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484898" y="6594370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12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3185786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区西南部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78919" y="612965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39037" y="6513854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13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20962" y="807025"/>
            <a:ext cx="4497229" cy="249964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160478" y="811199"/>
            <a:ext cx="4497229" cy="2273224"/>
          </a:xfrm>
          <a:prstGeom prst="rect">
            <a:avLst/>
          </a:prstGeom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5411" y="3326403"/>
            <a:ext cx="4497229" cy="2508697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172077" y="3371641"/>
            <a:ext cx="4497229" cy="22822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0202681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区西部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/>
          <p:cNvSpPr txBox="1"/>
          <p:nvPr/>
        </p:nvSpPr>
        <p:spPr>
          <a:xfrm>
            <a:off x="2296630" y="1193695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33371"/>
            <a:ext cx="1260000" cy="307983"/>
            <a:chOff x="4880343" y="5796672"/>
            <a:chExt cx="1260000" cy="307983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9434" y="5796672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43463"/>
            <a:chOff x="4880344" y="6209059"/>
            <a:chExt cx="1260000" cy="343463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5006" y="6310542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6" name="図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0460" y="1314733"/>
            <a:ext cx="7390192" cy="3852000"/>
          </a:xfrm>
          <a:prstGeom prst="rect">
            <a:avLst/>
          </a:prstGeom>
        </p:spPr>
      </p:pic>
      <p:sp>
        <p:nvSpPr>
          <p:cNvPr id="22" name="テキスト ボックス 21"/>
          <p:cNvSpPr txBox="1"/>
          <p:nvPr/>
        </p:nvSpPr>
        <p:spPr>
          <a:xfrm>
            <a:off x="478597" y="698091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0.9</a:t>
            </a:r>
            <a:r>
              <a:rPr lang="ja-JP" altLang="en-US" sz="1600" dirty="0" smtClean="0">
                <a:latin typeface="+mn-ea"/>
              </a:rPr>
              <a:t>ポイント増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492501" y="6446641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14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376374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区西部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80391" y="1226025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49477"/>
            <a:ext cx="1260000" cy="291877"/>
            <a:chOff x="4880343" y="5812778"/>
            <a:chExt cx="1260000" cy="291877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26981" y="5812778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35514"/>
            <a:chOff x="4880344" y="6209059"/>
            <a:chExt cx="1260000" cy="335514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52554" y="6302593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87915" y="1436204"/>
            <a:ext cx="6987740" cy="3852000"/>
          </a:xfrm>
          <a:prstGeom prst="rect">
            <a:avLst/>
          </a:prstGeom>
        </p:spPr>
      </p:pic>
      <p:sp>
        <p:nvSpPr>
          <p:cNvPr id="18" name="テキスト ボックス 17"/>
          <p:cNvSpPr txBox="1"/>
          <p:nvPr/>
        </p:nvSpPr>
        <p:spPr>
          <a:xfrm>
            <a:off x="452794" y="719667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52</a:t>
            </a:r>
            <a:r>
              <a:rPr lang="ja-JP" altLang="en-US" sz="1600" dirty="0" smtClean="0">
                <a:latin typeface="+mn-ea"/>
              </a:rPr>
              <a:t>床増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440250" y="6423694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15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432770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37797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入院料１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入院料３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05849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4" y="2854946"/>
            <a:ext cx="1465988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9" y="3595128"/>
            <a:ext cx="3143253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64735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27897" y="1050096"/>
            <a:ext cx="1786349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   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2,121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   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      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14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3,817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468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入院料４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316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800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800000" cy="964013"/>
          </a:xfrm>
          <a:prstGeom prst="roundRect">
            <a:avLst>
              <a:gd name="adj" fmla="val 93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801069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806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62333" y="6125039"/>
            <a:ext cx="2097621" cy="469331"/>
          </a:xfrm>
          <a:prstGeom prst="roundRect">
            <a:avLst>
              <a:gd name="adj" fmla="val 1777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800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130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23600" y="3346347"/>
            <a:ext cx="1800000" cy="609703"/>
          </a:xfrm>
          <a:prstGeom prst="roundRect">
            <a:avLst>
              <a:gd name="adj" fmla="val 1058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14246" y="4086649"/>
            <a:ext cx="180000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195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24682" y="2744350"/>
            <a:ext cx="1798918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429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 smtClean="0"/>
              <a:t>15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/>
              <a:t>6,590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区</a:t>
            </a:r>
            <a:r>
              <a:rPr kumimoji="1" lang="ja-JP" altLang="en-US" sz="1600" b="1" dirty="0"/>
              <a:t>西部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 smtClean="0"/>
              <a:t>17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/>
              <a:t>5,938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416804" y="6594370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16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538413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</a:t>
            </a:r>
            <a:r>
              <a:rPr lang="ja-JP" altLang="en-US" sz="2400" dirty="0"/>
              <a:t>西部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78919" y="612965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484232" y="6470786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17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3002" y="798042"/>
            <a:ext cx="4497229" cy="249964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028451" y="793469"/>
            <a:ext cx="4497229" cy="2499640"/>
          </a:xfrm>
          <a:prstGeom prst="rect">
            <a:avLst/>
          </a:prstGeom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273002" y="3353327"/>
            <a:ext cx="4497229" cy="2508697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4979159" y="3368049"/>
            <a:ext cx="4497229" cy="25086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313336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区西北部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/>
          <p:cNvSpPr txBox="1"/>
          <p:nvPr/>
        </p:nvSpPr>
        <p:spPr>
          <a:xfrm>
            <a:off x="2296630" y="1257907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57637"/>
            <a:ext cx="1260000" cy="283717"/>
            <a:chOff x="4880343" y="5820938"/>
            <a:chExt cx="1260000" cy="283717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5199" y="5820938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48258"/>
            <a:chOff x="4880344" y="6209059"/>
            <a:chExt cx="1260000" cy="348258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0771" y="6315337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39911" y="1406793"/>
            <a:ext cx="7390192" cy="3852000"/>
          </a:xfrm>
          <a:prstGeom prst="rect">
            <a:avLst/>
          </a:prstGeom>
        </p:spPr>
      </p:pic>
      <p:sp>
        <p:nvSpPr>
          <p:cNvPr id="22" name="テキスト ボックス 21"/>
          <p:cNvSpPr txBox="1"/>
          <p:nvPr/>
        </p:nvSpPr>
        <p:spPr>
          <a:xfrm>
            <a:off x="478597" y="719667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1.9</a:t>
            </a:r>
            <a:r>
              <a:rPr lang="ja-JP" altLang="en-US" sz="1600" dirty="0" smtClean="0">
                <a:latin typeface="+mn-ea"/>
              </a:rPr>
              <a:t>ポイント増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440251" y="6407777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18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84904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73000" y="222236"/>
            <a:ext cx="1269819" cy="497431"/>
          </a:xfrm>
        </p:spPr>
        <p:txBody>
          <a:bodyPr lIns="72000" tIns="72000" rIns="72000" bIns="0">
            <a:normAutofit/>
          </a:bodyPr>
          <a:lstStyle/>
          <a:p>
            <a:r>
              <a:rPr lang="ja-JP" altLang="en-US" sz="2400" dirty="0"/>
              <a:t>目次</a:t>
            </a:r>
            <a:endParaRPr kumimoji="1" lang="ja-JP" altLang="en-US" sz="2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type="subTitle" idx="1"/>
          </p:nvPr>
        </p:nvSpPr>
        <p:spPr>
          <a:xfrm>
            <a:off x="844733" y="957941"/>
            <a:ext cx="8149458" cy="5477693"/>
          </a:xfrm>
        </p:spPr>
        <p:txBody>
          <a:bodyPr>
            <a:normAutofit/>
          </a:bodyPr>
          <a:lstStyle/>
          <a:p>
            <a:pPr algn="l">
              <a:lnSpc>
                <a:spcPts val="2700"/>
              </a:lnSpc>
            </a:pPr>
            <a:r>
              <a:rPr lang="ja-JP" altLang="en-US" sz="2000" dirty="0" smtClean="0"/>
              <a:t>区中央部 ・・・・・・・・・・・・・ </a:t>
            </a:r>
            <a:r>
              <a:rPr lang="ja-JP" altLang="en-US" sz="2000" dirty="0"/>
              <a:t>・ ・・・・・ </a:t>
            </a:r>
            <a:r>
              <a:rPr lang="ja-JP" altLang="en-US" sz="2000" dirty="0" smtClean="0"/>
              <a:t>２</a:t>
            </a:r>
            <a:endParaRPr lang="en-US" altLang="ja-JP" sz="2000" dirty="0" smtClean="0"/>
          </a:p>
          <a:p>
            <a:pPr algn="l">
              <a:lnSpc>
                <a:spcPts val="2700"/>
              </a:lnSpc>
            </a:pPr>
            <a:r>
              <a:rPr lang="ja-JP" altLang="en-US" sz="2000" dirty="0" smtClean="0"/>
              <a:t>区南部・</a:t>
            </a:r>
            <a:r>
              <a:rPr lang="ja-JP" altLang="en-US" sz="2000" dirty="0"/>
              <a:t>・・ 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・・・・・ 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・・・・・ ６</a:t>
            </a:r>
            <a:endParaRPr lang="en-US" altLang="ja-JP" sz="2000" dirty="0" smtClean="0"/>
          </a:p>
          <a:p>
            <a:pPr algn="l">
              <a:lnSpc>
                <a:spcPts val="2700"/>
              </a:lnSpc>
            </a:pPr>
            <a:r>
              <a:rPr lang="ja-JP" altLang="en-US" sz="2000" dirty="0" smtClean="0"/>
              <a:t>区西南部  ・・・・・・</a:t>
            </a:r>
            <a:r>
              <a:rPr lang="ja-JP" altLang="en-US" sz="2000" dirty="0"/>
              <a:t>・・・・・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・・・・・ </a:t>
            </a:r>
            <a:r>
              <a:rPr lang="en-US" altLang="ja-JP" sz="2000" dirty="0" smtClean="0"/>
              <a:t>10</a:t>
            </a:r>
          </a:p>
          <a:p>
            <a:pPr algn="l">
              <a:lnSpc>
                <a:spcPts val="2700"/>
              </a:lnSpc>
            </a:pPr>
            <a:r>
              <a:rPr lang="ja-JP" altLang="en-US" sz="2000" dirty="0"/>
              <a:t>区</a:t>
            </a:r>
            <a:r>
              <a:rPr lang="ja-JP" altLang="en-US" sz="2000" dirty="0" smtClean="0"/>
              <a:t>西部・・</a:t>
            </a:r>
            <a:r>
              <a:rPr lang="ja-JP" altLang="en-US" sz="2000" dirty="0"/>
              <a:t>・・・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 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・・・・・ </a:t>
            </a:r>
            <a:r>
              <a:rPr lang="en-US" altLang="ja-JP" sz="2000" dirty="0" smtClean="0"/>
              <a:t>14</a:t>
            </a:r>
            <a:endParaRPr lang="en-US" altLang="ja-JP" sz="2000" dirty="0"/>
          </a:p>
          <a:p>
            <a:pPr algn="l">
              <a:lnSpc>
                <a:spcPts val="2700"/>
              </a:lnSpc>
            </a:pPr>
            <a:r>
              <a:rPr lang="ja-JP" altLang="en-US" sz="2000" dirty="0"/>
              <a:t>区</a:t>
            </a:r>
            <a:r>
              <a:rPr lang="ja-JP" altLang="en-US" sz="2000" dirty="0" smtClean="0"/>
              <a:t>西北部 ・</a:t>
            </a:r>
            <a:r>
              <a:rPr lang="ja-JP" altLang="en-US" sz="2000" dirty="0"/>
              <a:t>・・・</a:t>
            </a:r>
            <a:r>
              <a:rPr lang="ja-JP" altLang="en-US" sz="2000" dirty="0" smtClean="0"/>
              <a:t>・ </a:t>
            </a:r>
            <a:r>
              <a:rPr lang="ja-JP" altLang="en-US" sz="2000" dirty="0"/>
              <a:t>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・・・・・ </a:t>
            </a:r>
            <a:r>
              <a:rPr lang="en-US" altLang="ja-JP" sz="2000" dirty="0" smtClean="0"/>
              <a:t>18</a:t>
            </a:r>
            <a:endParaRPr lang="en-US" altLang="ja-JP" sz="2000" dirty="0"/>
          </a:p>
          <a:p>
            <a:pPr algn="l">
              <a:lnSpc>
                <a:spcPts val="2700"/>
              </a:lnSpc>
            </a:pPr>
            <a:r>
              <a:rPr lang="ja-JP" altLang="en-US" sz="2000" dirty="0" smtClean="0"/>
              <a:t>区東北部 </a:t>
            </a:r>
            <a:r>
              <a:rPr lang="ja-JP" altLang="en-US" sz="2000" dirty="0"/>
              <a:t>・ ・・・・・・・・・・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・・・・・ </a:t>
            </a:r>
            <a:r>
              <a:rPr lang="en-US" altLang="ja-JP" sz="2000" dirty="0" smtClean="0"/>
              <a:t>22</a:t>
            </a:r>
            <a:endParaRPr lang="en-US" altLang="ja-JP" sz="2000" dirty="0"/>
          </a:p>
          <a:p>
            <a:pPr algn="l">
              <a:lnSpc>
                <a:spcPts val="2700"/>
              </a:lnSpc>
            </a:pPr>
            <a:r>
              <a:rPr lang="ja-JP" altLang="en-US" sz="2000" dirty="0" smtClean="0"/>
              <a:t>区東部・・</a:t>
            </a:r>
            <a:r>
              <a:rPr lang="ja-JP" altLang="en-US" sz="2000" dirty="0"/>
              <a:t>・・・ ・ 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・・・・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・・・・・ </a:t>
            </a:r>
            <a:r>
              <a:rPr lang="en-US" altLang="ja-JP" sz="2000" dirty="0" smtClean="0"/>
              <a:t>26</a:t>
            </a:r>
            <a:endParaRPr lang="en-US" altLang="ja-JP" sz="2000" dirty="0"/>
          </a:p>
          <a:p>
            <a:pPr algn="l">
              <a:lnSpc>
                <a:spcPts val="2700"/>
              </a:lnSpc>
            </a:pPr>
            <a:r>
              <a:rPr lang="ja-JP" altLang="en-US" sz="2000" dirty="0" smtClean="0"/>
              <a:t>西多摩・ </a:t>
            </a:r>
            <a:r>
              <a:rPr lang="ja-JP" altLang="en-US" sz="2000" dirty="0"/>
              <a:t>・ ・・・・・・・・・・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・・・・・ </a:t>
            </a:r>
            <a:r>
              <a:rPr lang="en-US" altLang="ja-JP" sz="2000" dirty="0" smtClean="0"/>
              <a:t>30</a:t>
            </a:r>
            <a:endParaRPr lang="en-US" altLang="ja-JP" sz="2000" dirty="0"/>
          </a:p>
          <a:p>
            <a:pPr algn="l">
              <a:lnSpc>
                <a:spcPts val="2700"/>
              </a:lnSpc>
            </a:pPr>
            <a:r>
              <a:rPr lang="ja-JP" altLang="en-US" sz="2000" dirty="0" smtClean="0"/>
              <a:t>南多摩・ </a:t>
            </a:r>
            <a:r>
              <a:rPr lang="ja-JP" altLang="en-US" sz="2000" dirty="0"/>
              <a:t>・ ・・・・・・・・・・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・・・・・ </a:t>
            </a:r>
            <a:r>
              <a:rPr lang="en-US" altLang="ja-JP" sz="2000" dirty="0" smtClean="0"/>
              <a:t>34</a:t>
            </a:r>
            <a:endParaRPr lang="en-US" altLang="ja-JP" sz="2000" dirty="0"/>
          </a:p>
          <a:p>
            <a:pPr algn="l">
              <a:lnSpc>
                <a:spcPts val="2700"/>
              </a:lnSpc>
            </a:pPr>
            <a:r>
              <a:rPr lang="ja-JP" altLang="en-US" sz="2000" dirty="0" smtClean="0"/>
              <a:t>北多摩西部  </a:t>
            </a:r>
            <a:r>
              <a:rPr lang="ja-JP" altLang="en-US" sz="2000" dirty="0"/>
              <a:t>・・・・・・・・・・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・・・・・ </a:t>
            </a:r>
            <a:r>
              <a:rPr lang="en-US" altLang="ja-JP" sz="2000" dirty="0" smtClean="0"/>
              <a:t>38</a:t>
            </a:r>
          </a:p>
          <a:p>
            <a:pPr algn="l">
              <a:lnSpc>
                <a:spcPts val="2700"/>
              </a:lnSpc>
            </a:pPr>
            <a:r>
              <a:rPr lang="ja-JP" altLang="en-US" sz="2000" dirty="0" smtClean="0"/>
              <a:t>北多摩南部  </a:t>
            </a:r>
            <a:r>
              <a:rPr lang="ja-JP" altLang="en-US" sz="2000" dirty="0"/>
              <a:t>・・・・・・・・・・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・・・・・ </a:t>
            </a:r>
            <a:r>
              <a:rPr lang="en-US" altLang="ja-JP" sz="2000" dirty="0" smtClean="0"/>
              <a:t>42</a:t>
            </a:r>
            <a:endParaRPr lang="en-US" altLang="ja-JP" sz="2000" dirty="0"/>
          </a:p>
          <a:p>
            <a:pPr algn="l">
              <a:lnSpc>
                <a:spcPts val="2700"/>
              </a:lnSpc>
            </a:pPr>
            <a:r>
              <a:rPr lang="ja-JP" altLang="en-US" sz="2000" dirty="0" smtClean="0"/>
              <a:t>北多摩北部  </a:t>
            </a:r>
            <a:r>
              <a:rPr lang="ja-JP" altLang="en-US" sz="2000" dirty="0"/>
              <a:t>・・・・・・・・・・</a:t>
            </a:r>
            <a:r>
              <a:rPr lang="ja-JP" altLang="en-US" sz="2000" dirty="0" smtClean="0"/>
              <a:t>・・</a:t>
            </a:r>
            <a:r>
              <a:rPr lang="ja-JP" altLang="en-US" sz="2000" dirty="0"/>
              <a:t>・ ・・・・・ </a:t>
            </a:r>
            <a:r>
              <a:rPr lang="en-US" altLang="ja-JP" sz="2000" dirty="0" smtClean="0"/>
              <a:t>46</a:t>
            </a:r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34000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区西北部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79741" y="1253715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41268"/>
            <a:ext cx="1260000" cy="300086"/>
            <a:chOff x="4880343" y="5804569"/>
            <a:chExt cx="1260000" cy="300086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180572" y="5804569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48477"/>
            <a:chOff x="4880344" y="6209059"/>
            <a:chExt cx="1260000" cy="348477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30771" y="6315556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87915" y="1481336"/>
            <a:ext cx="6987740" cy="3852000"/>
          </a:xfrm>
          <a:prstGeom prst="rect">
            <a:avLst/>
          </a:prstGeom>
        </p:spPr>
      </p:pic>
      <p:sp>
        <p:nvSpPr>
          <p:cNvPr id="18" name="テキスト ボックス 17"/>
          <p:cNvSpPr txBox="1"/>
          <p:nvPr/>
        </p:nvSpPr>
        <p:spPr>
          <a:xfrm>
            <a:off x="452794" y="757449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197</a:t>
            </a:r>
            <a:r>
              <a:rPr lang="ja-JP" altLang="en-US" sz="1600" dirty="0" smtClean="0">
                <a:latin typeface="+mn-ea"/>
              </a:rPr>
              <a:t>床増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483793" y="6429034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19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2592877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5" y="1052883"/>
            <a:ext cx="3163864" cy="616466"/>
          </a:xfrm>
          <a:prstGeom prst="roundRect">
            <a:avLst>
              <a:gd name="adj" fmla="val 842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入院料１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入院料３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62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37438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3" y="2854946"/>
            <a:ext cx="1508825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9" y="3595128"/>
            <a:ext cx="3160022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64735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2" y="1041898"/>
            <a:ext cx="1764000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1,637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11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3,421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1,062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入院料４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200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462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135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入院料４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764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65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764000" cy="964013"/>
          </a:xfrm>
          <a:prstGeom prst="roundRect">
            <a:avLst>
              <a:gd name="adj" fmla="val 404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347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60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764000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1,983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367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30209" y="6087676"/>
            <a:ext cx="2097621" cy="469331"/>
          </a:xfrm>
          <a:prstGeom prst="roundRect">
            <a:avLst>
              <a:gd name="adj" fmla="val 1777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764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297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95352" y="3345656"/>
            <a:ext cx="1764000" cy="609703"/>
          </a:xfrm>
          <a:prstGeom prst="roundRect">
            <a:avLst>
              <a:gd name="adj" fmla="val 11975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417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454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95352" y="4075885"/>
            <a:ext cx="176400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99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95352" y="2744350"/>
            <a:ext cx="1764000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 smtClean="0">
                <a:solidFill>
                  <a:schemeClr val="tx1"/>
                </a:solidFill>
              </a:rPr>
              <a:t>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1,126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 smtClean="0"/>
              <a:t>14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/>
              <a:t>5,714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区西北部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65230" y="2269589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 smtClean="0"/>
              <a:t>1</a:t>
            </a:r>
            <a:r>
              <a:rPr kumimoji="1" lang="en-US" altLang="ja-JP" sz="1200" b="1" dirty="0"/>
              <a:t>3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/>
              <a:t>5,058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416804" y="6594370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20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1100437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</a:t>
            </a:r>
            <a:r>
              <a:rPr lang="ja-JP" altLang="en-US" sz="2400" dirty="0"/>
              <a:t>西北部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78919" y="612965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19505" y="6501680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21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12805" y="742141"/>
            <a:ext cx="4497229" cy="249964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017973" y="792732"/>
            <a:ext cx="4497229" cy="2499640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064523" y="3382482"/>
            <a:ext cx="4497229" cy="2508697"/>
          </a:xfrm>
          <a:prstGeom prst="rect">
            <a:avLst/>
          </a:prstGeom>
        </p:spPr>
      </p:pic>
      <p:pic>
        <p:nvPicPr>
          <p:cNvPr id="31" name="図 30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112807" y="3384973"/>
            <a:ext cx="4497229" cy="25086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1082695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区東北部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/>
          <p:cNvSpPr txBox="1"/>
          <p:nvPr/>
        </p:nvSpPr>
        <p:spPr>
          <a:xfrm>
            <a:off x="2296630" y="1180580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16425"/>
            <a:ext cx="1260000" cy="324929"/>
            <a:chOff x="4880343" y="5779726"/>
            <a:chExt cx="1260000" cy="324929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5199" y="5779726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40691"/>
            <a:chOff x="4880344" y="6209059"/>
            <a:chExt cx="1260000" cy="340691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5527" y="6307770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0460" y="1314733"/>
            <a:ext cx="7390192" cy="3852000"/>
          </a:xfrm>
          <a:prstGeom prst="rect">
            <a:avLst/>
          </a:prstGeom>
        </p:spPr>
      </p:pic>
      <p:sp>
        <p:nvSpPr>
          <p:cNvPr id="23" name="テキスト ボックス 22"/>
          <p:cNvSpPr txBox="1"/>
          <p:nvPr/>
        </p:nvSpPr>
        <p:spPr>
          <a:xfrm>
            <a:off x="452794" y="723491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4.0</a:t>
            </a:r>
            <a:r>
              <a:rPr lang="ja-JP" altLang="en-US" sz="1600" dirty="0" smtClean="0">
                <a:latin typeface="+mn-ea"/>
              </a:rPr>
              <a:t>ポイント増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518627" y="6446641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22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6793597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区東北部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79741" y="1292705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49477"/>
            <a:ext cx="1260000" cy="291877"/>
            <a:chOff x="4880343" y="5812778"/>
            <a:chExt cx="1260000" cy="291877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09756" y="5812778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39631"/>
            <a:chOff x="4880344" y="6209059"/>
            <a:chExt cx="1260000" cy="339631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35328" y="6306710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05260" y="1499404"/>
            <a:ext cx="6987740" cy="3852000"/>
          </a:xfrm>
          <a:prstGeom prst="rect">
            <a:avLst/>
          </a:prstGeom>
        </p:spPr>
      </p:pic>
      <p:sp>
        <p:nvSpPr>
          <p:cNvPr id="18" name="テキスト ボックス 17"/>
          <p:cNvSpPr txBox="1"/>
          <p:nvPr/>
        </p:nvSpPr>
        <p:spPr>
          <a:xfrm>
            <a:off x="452794" y="757449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406</a:t>
            </a:r>
            <a:r>
              <a:rPr lang="ja-JP" altLang="en-US" sz="1600" dirty="0" smtClean="0">
                <a:latin typeface="+mn-ea"/>
              </a:rPr>
              <a:t>床増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01210" y="6411617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23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909213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69385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入院料３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37438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4" y="2854946"/>
            <a:ext cx="1449916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9" y="3595128"/>
            <a:ext cx="3143253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64735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2" y="1041898"/>
            <a:ext cx="1786349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12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1,878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805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入院料４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406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239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800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800000" cy="964013"/>
          </a:xfrm>
          <a:prstGeom prst="roundRect">
            <a:avLst>
              <a:gd name="adj" fmla="val 93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226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135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801069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1,605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62333" y="6125039"/>
            <a:ext cx="2097621" cy="469331"/>
          </a:xfrm>
          <a:prstGeom prst="roundRect">
            <a:avLst>
              <a:gd name="adj" fmla="val 1777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800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292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81701" y="3345656"/>
            <a:ext cx="1800000" cy="609703"/>
          </a:xfrm>
          <a:prstGeom prst="roundRect">
            <a:avLst>
              <a:gd name="adj" fmla="val 11975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544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252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81701" y="4075885"/>
            <a:ext cx="180000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37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82783" y="2744350"/>
            <a:ext cx="1798918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 smtClean="0">
                <a:solidFill>
                  <a:schemeClr val="tx1"/>
                </a:solidFill>
              </a:rPr>
              <a:t>28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1,847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 smtClean="0"/>
              <a:t>12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/>
              <a:t>2,466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区東北部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 smtClean="0"/>
              <a:t>12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/>
              <a:t>1,878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436841" y="6585216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24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042475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</a:t>
            </a:r>
            <a:r>
              <a:rPr lang="ja-JP" altLang="en-US" sz="2400" dirty="0"/>
              <a:t>東北部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78919" y="612965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56225" y="6464073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25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20964" y="798042"/>
            <a:ext cx="4497229" cy="249964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172077" y="823698"/>
            <a:ext cx="4497229" cy="2499640"/>
          </a:xfrm>
          <a:prstGeom prst="rect">
            <a:avLst/>
          </a:prstGeom>
        </p:spPr>
      </p:pic>
      <p:pic>
        <p:nvPicPr>
          <p:cNvPr id="33" name="図 32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189264" y="3370209"/>
            <a:ext cx="4497229" cy="2508697"/>
          </a:xfrm>
          <a:prstGeom prst="rect">
            <a:avLst/>
          </a:prstGeom>
        </p:spPr>
      </p:pic>
      <p:pic>
        <p:nvPicPr>
          <p:cNvPr id="34" name="図 33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382177" y="3386859"/>
            <a:ext cx="4497229" cy="25086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1006353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区東部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/>
          <p:cNvSpPr txBox="1"/>
          <p:nvPr/>
        </p:nvSpPr>
        <p:spPr>
          <a:xfrm>
            <a:off x="2179741" y="1212210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16425"/>
            <a:ext cx="1260000" cy="324929"/>
            <a:chOff x="4880343" y="5779726"/>
            <a:chExt cx="1260000" cy="324929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5199" y="5779726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58461"/>
            <a:chOff x="4880344" y="6209059"/>
            <a:chExt cx="1260000" cy="358461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5527" y="6325540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88048" y="1392438"/>
            <a:ext cx="7390192" cy="3852000"/>
          </a:xfrm>
          <a:prstGeom prst="rect">
            <a:avLst/>
          </a:prstGeom>
        </p:spPr>
      </p:pic>
      <p:sp>
        <p:nvSpPr>
          <p:cNvPr id="22" name="テキスト ボックス 21"/>
          <p:cNvSpPr txBox="1"/>
          <p:nvPr/>
        </p:nvSpPr>
        <p:spPr>
          <a:xfrm>
            <a:off x="452794" y="759247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9.3</a:t>
            </a:r>
            <a:r>
              <a:rPr lang="ja-JP" altLang="en-US" sz="1600" dirty="0" smtClean="0">
                <a:latin typeface="+mn-ea"/>
              </a:rPr>
              <a:t>ポイント増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483793" y="6446641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26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8851149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区東部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79741" y="1263957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41268"/>
            <a:ext cx="1260000" cy="300086"/>
            <a:chOff x="4880343" y="5804569"/>
            <a:chExt cx="1260000" cy="300086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09756" y="5804569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48313"/>
            <a:chOff x="4880344" y="6209059"/>
            <a:chExt cx="1260000" cy="348313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52554" y="6315392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99461" y="1395511"/>
            <a:ext cx="6987740" cy="3852000"/>
          </a:xfrm>
          <a:prstGeom prst="rect">
            <a:avLst/>
          </a:prstGeom>
        </p:spPr>
      </p:pic>
      <p:sp>
        <p:nvSpPr>
          <p:cNvPr id="18" name="テキスト ボックス 17"/>
          <p:cNvSpPr txBox="1"/>
          <p:nvPr/>
        </p:nvSpPr>
        <p:spPr>
          <a:xfrm>
            <a:off x="452794" y="749701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835</a:t>
            </a:r>
            <a:r>
              <a:rPr lang="ja-JP" altLang="en-US" sz="1600" dirty="0" smtClean="0">
                <a:latin typeface="+mn-ea"/>
              </a:rPr>
              <a:t>床増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475084" y="6465570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27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225701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69385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入院料３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37438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73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4" y="2854946"/>
            <a:ext cx="1449916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9" y="3595128"/>
            <a:ext cx="3143253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64735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2" y="1041898"/>
            <a:ext cx="1786349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   1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609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   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14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3,227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628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 入院料４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376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28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263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800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800000" cy="964013"/>
          </a:xfrm>
          <a:prstGeom prst="roundRect">
            <a:avLst>
              <a:gd name="adj" fmla="val 93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60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801069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 527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62333" y="6125039"/>
            <a:ext cx="2097621" cy="469331"/>
          </a:xfrm>
          <a:prstGeom prst="roundRect">
            <a:avLst>
              <a:gd name="adj" fmla="val 1777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800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254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81701" y="3345656"/>
            <a:ext cx="1800000" cy="609703"/>
          </a:xfrm>
          <a:prstGeom prst="roundRect">
            <a:avLst>
              <a:gd name="adj" fmla="val 11975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332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81701" y="4075885"/>
            <a:ext cx="180000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82783" y="2744350"/>
            <a:ext cx="1798918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 smtClean="0">
                <a:solidFill>
                  <a:schemeClr val="tx1"/>
                </a:solidFill>
              </a:rPr>
              <a:t>17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871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 smtClean="0"/>
              <a:t>16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/>
              <a:t>4,281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区東部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 smtClean="0"/>
              <a:t>15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/>
              <a:t>3,836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416804" y="6585216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28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96401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区中央部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テキスト ボックス 6"/>
          <p:cNvSpPr txBox="1"/>
          <p:nvPr/>
        </p:nvSpPr>
        <p:spPr>
          <a:xfrm>
            <a:off x="452794" y="806423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 smtClean="0">
                <a:latin typeface="+mn-ea"/>
              </a:rPr>
              <a:t>2.5</a:t>
            </a:r>
            <a:r>
              <a:rPr lang="ja-JP" altLang="en-US" sz="1600" dirty="0" smtClean="0">
                <a:latin typeface="+mn-ea"/>
              </a:rPr>
              <a:t>ポイント増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296630" y="1288064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40833"/>
            <a:ext cx="1260000" cy="300521"/>
            <a:chOff x="4880343" y="5804134"/>
            <a:chExt cx="1260000" cy="300521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1739" y="5804134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48964"/>
            <a:chOff x="4880344" y="6209059"/>
            <a:chExt cx="1260000" cy="348964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5007" y="6316043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03420" y="1398116"/>
            <a:ext cx="7562851" cy="3899134"/>
          </a:xfrm>
          <a:prstGeom prst="rect">
            <a:avLst/>
          </a:prstGeom>
        </p:spPr>
      </p:pic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422833" y="6403997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2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178515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</a:t>
            </a:r>
            <a:r>
              <a:rPr lang="ja-JP" altLang="en-US" sz="2400" dirty="0"/>
              <a:t>東部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78919" y="612965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35567" y="6526429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29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34680" y="819023"/>
            <a:ext cx="4497229" cy="249964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100591" y="815458"/>
            <a:ext cx="4497229" cy="2499640"/>
          </a:xfrm>
          <a:prstGeom prst="rect">
            <a:avLst/>
          </a:prstGeom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66668" y="3375599"/>
            <a:ext cx="4497229" cy="2508697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100591" y="3361967"/>
            <a:ext cx="4497229" cy="25086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8592808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西多摩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/>
          <p:cNvSpPr txBox="1"/>
          <p:nvPr/>
        </p:nvSpPr>
        <p:spPr>
          <a:xfrm>
            <a:off x="2296630" y="1204477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24960"/>
            <a:ext cx="1260000" cy="316394"/>
            <a:chOff x="4880343" y="5788261"/>
            <a:chExt cx="1260000" cy="316394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5199" y="5788261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54492"/>
            <a:chOff x="4880344" y="6209059"/>
            <a:chExt cx="1260000" cy="354492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5527" y="6321571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84301" y="1349052"/>
            <a:ext cx="7390192" cy="3852000"/>
          </a:xfrm>
          <a:prstGeom prst="rect">
            <a:avLst/>
          </a:prstGeom>
        </p:spPr>
      </p:pic>
      <p:sp>
        <p:nvSpPr>
          <p:cNvPr id="22" name="テキスト ボックス 21"/>
          <p:cNvSpPr txBox="1"/>
          <p:nvPr/>
        </p:nvSpPr>
        <p:spPr>
          <a:xfrm>
            <a:off x="452794" y="759247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1.6</a:t>
            </a:r>
            <a:r>
              <a:rPr lang="ja-JP" altLang="en-US" sz="1600" dirty="0" smtClean="0">
                <a:latin typeface="+mn-ea"/>
              </a:rPr>
              <a:t>ポイント増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466376" y="6442672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30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621601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/>
              <a:t>西多摩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284244" y="1284825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49477"/>
            <a:ext cx="1260000" cy="291877"/>
            <a:chOff x="4880343" y="5812778"/>
            <a:chExt cx="1260000" cy="291877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09755" y="5812778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56715"/>
            <a:chOff x="4880344" y="6209059"/>
            <a:chExt cx="1260000" cy="356715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35328" y="6323794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89270" y="1396574"/>
            <a:ext cx="7761769" cy="3852000"/>
          </a:xfrm>
          <a:prstGeom prst="rect">
            <a:avLst/>
          </a:prstGeom>
        </p:spPr>
      </p:pic>
      <p:sp>
        <p:nvSpPr>
          <p:cNvPr id="18" name="テキスト ボックス 17"/>
          <p:cNvSpPr txBox="1"/>
          <p:nvPr/>
        </p:nvSpPr>
        <p:spPr>
          <a:xfrm>
            <a:off x="452794" y="749701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54</a:t>
            </a:r>
            <a:r>
              <a:rPr lang="ja-JP" altLang="en-US" sz="1600" dirty="0" smtClean="0">
                <a:latin typeface="+mn-ea"/>
              </a:rPr>
              <a:t>床増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422833" y="6432890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31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536982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69385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入院料１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入院料３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37438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4" y="2854946"/>
            <a:ext cx="1449916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9" y="3595128"/>
            <a:ext cx="3143253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64735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2" y="1041898"/>
            <a:ext cx="1786349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</a:t>
            </a:r>
            <a:r>
              <a:rPr kumimoji="1" lang="en-US" altLang="ja-JP" sz="1050" dirty="0">
                <a:solidFill>
                  <a:schemeClr val="tx1"/>
                </a:solidFill>
              </a:rPr>
              <a:t>3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716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83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入院料４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800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800000" cy="964013"/>
          </a:xfrm>
          <a:prstGeom prst="roundRect">
            <a:avLst>
              <a:gd name="adj" fmla="val 93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801069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574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849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62333" y="6125039"/>
            <a:ext cx="2097621" cy="469331"/>
          </a:xfrm>
          <a:prstGeom prst="roundRect">
            <a:avLst>
              <a:gd name="adj" fmla="val 1777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800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81701" y="3345656"/>
            <a:ext cx="1800000" cy="609703"/>
          </a:xfrm>
          <a:prstGeom prst="roundRect">
            <a:avLst>
              <a:gd name="adj" fmla="val 11975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77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81701" y="4075885"/>
            <a:ext cx="180000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82783" y="2744350"/>
            <a:ext cx="1798918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296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/>
              <a:t>4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 smtClean="0"/>
              <a:t>962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西多摩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/>
              <a:t>3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 smtClean="0"/>
              <a:t>716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352547" y="6585216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32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8698481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/>
              <a:t>西多摩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78919" y="612965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19223" y="6476973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33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3002" y="807991"/>
            <a:ext cx="4497229" cy="249964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006927" y="824802"/>
            <a:ext cx="4497229" cy="2499640"/>
          </a:xfrm>
          <a:prstGeom prst="rect">
            <a:avLst/>
          </a:prstGeom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1801" y="3369714"/>
            <a:ext cx="4497229" cy="2508697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014150" y="3360102"/>
            <a:ext cx="4497229" cy="25086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74755859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南</a:t>
            </a:r>
            <a:r>
              <a:rPr lang="ja-JP" altLang="en-US" sz="2400" dirty="0"/>
              <a:t>多摩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/>
          <p:cNvSpPr txBox="1"/>
          <p:nvPr/>
        </p:nvSpPr>
        <p:spPr>
          <a:xfrm>
            <a:off x="2296630" y="1209431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49071"/>
            <a:ext cx="1260000" cy="292283"/>
            <a:chOff x="4880343" y="5812372"/>
            <a:chExt cx="1260000" cy="292283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5199" y="5812372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34447"/>
            <a:chOff x="4880344" y="6209059"/>
            <a:chExt cx="1260000" cy="334447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5527" y="6301526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452794" y="722314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 smtClean="0">
                <a:latin typeface="+mn-ea"/>
              </a:rPr>
              <a:t>7.1</a:t>
            </a:r>
            <a:r>
              <a:rPr lang="ja-JP" altLang="en-US" sz="1600" dirty="0" smtClean="0">
                <a:latin typeface="+mn-ea"/>
              </a:rPr>
              <a:t>ポイント増</a:t>
            </a:r>
            <a:endParaRPr lang="en-US" altLang="ja-JP" sz="1600" dirty="0" smtClean="0">
              <a:latin typeface="+mn-ea"/>
            </a:endParaRPr>
          </a:p>
        </p:txBody>
      </p:sp>
      <p:pic>
        <p:nvPicPr>
          <p:cNvPr id="23" name="図 2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0460" y="1376475"/>
            <a:ext cx="7390192" cy="3852000"/>
          </a:xfrm>
          <a:prstGeom prst="rect">
            <a:avLst/>
          </a:prstGeom>
        </p:spPr>
      </p:pic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387999" y="6361055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34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92339431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/>
              <a:t>南多摩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79741" y="1237237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49477"/>
            <a:ext cx="1260000" cy="291877"/>
            <a:chOff x="4880343" y="5812778"/>
            <a:chExt cx="1260000" cy="291877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05199" y="5812778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70326"/>
            <a:chOff x="4880344" y="6209059"/>
            <a:chExt cx="1260000" cy="370326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35328" y="6337405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テキスト ボックス 17"/>
          <p:cNvSpPr txBox="1"/>
          <p:nvPr/>
        </p:nvSpPr>
        <p:spPr>
          <a:xfrm>
            <a:off x="478597" y="735055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 smtClean="0">
                <a:latin typeface="+mn-ea"/>
              </a:rPr>
              <a:t>540</a:t>
            </a:r>
            <a:r>
              <a:rPr lang="ja-JP" altLang="en-US" sz="1600" dirty="0" smtClean="0">
                <a:latin typeface="+mn-ea"/>
              </a:rPr>
              <a:t>床増</a:t>
            </a:r>
            <a:endParaRPr lang="en-US" altLang="ja-JP" sz="1600" dirty="0" smtClean="0">
              <a:latin typeface="+mn-ea"/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26300" y="1351974"/>
            <a:ext cx="7066700" cy="3852000"/>
          </a:xfrm>
          <a:prstGeom prst="rect">
            <a:avLst/>
          </a:prstGeom>
        </p:spPr>
      </p:pic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>
          <a:xfrm>
            <a:off x="7422833" y="6391253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35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1981454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69385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入院料１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入院料３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37438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4" y="2854946"/>
            <a:ext cx="1449916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9" y="3595128"/>
            <a:ext cx="3143253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64735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2" y="1041898"/>
            <a:ext cx="1786349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11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2,546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548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入院料４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94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438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171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800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800000" cy="964013"/>
          </a:xfrm>
          <a:prstGeom prst="roundRect">
            <a:avLst>
              <a:gd name="adj" fmla="val 93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713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60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199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801069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22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1,858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273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62333" y="6125039"/>
            <a:ext cx="2097621" cy="469331"/>
          </a:xfrm>
          <a:prstGeom prst="roundRect">
            <a:avLst>
              <a:gd name="adj" fmla="val 1777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800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81701" y="3345656"/>
            <a:ext cx="1800000" cy="609703"/>
          </a:xfrm>
          <a:prstGeom prst="roundRect">
            <a:avLst>
              <a:gd name="adj" fmla="val 11975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76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81701" y="4075885"/>
            <a:ext cx="180000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82783" y="2744350"/>
            <a:ext cx="1798918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 smtClean="0">
                <a:solidFill>
                  <a:schemeClr val="tx1"/>
                </a:solidFill>
              </a:rPr>
              <a:t>14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875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 smtClean="0"/>
              <a:t>10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/>
              <a:t>2,811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南多摩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/>
              <a:t>11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/>
              <a:t>2,546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515540" y="6594370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36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345918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/>
              <a:t>南多摩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78919" y="612965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56449" y="6470786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37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3000" y="806093"/>
            <a:ext cx="4497229" cy="249964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160478" y="806093"/>
            <a:ext cx="4497229" cy="2499640"/>
          </a:xfrm>
          <a:prstGeom prst="rect">
            <a:avLst/>
          </a:prstGeom>
        </p:spPr>
      </p:pic>
      <p:pic>
        <p:nvPicPr>
          <p:cNvPr id="31" name="図 30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273002" y="3361378"/>
            <a:ext cx="4497229" cy="2508697"/>
          </a:xfrm>
          <a:prstGeom prst="rect">
            <a:avLst/>
          </a:prstGeom>
        </p:spPr>
      </p:pic>
      <p:pic>
        <p:nvPicPr>
          <p:cNvPr id="32" name="図 31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160480" y="3378911"/>
            <a:ext cx="4497229" cy="25086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6885112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北多摩西部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/>
          <p:cNvSpPr txBox="1"/>
          <p:nvPr/>
        </p:nvSpPr>
        <p:spPr>
          <a:xfrm>
            <a:off x="2296630" y="1255381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16425"/>
            <a:ext cx="1260000" cy="324929"/>
            <a:chOff x="4880343" y="5779726"/>
            <a:chExt cx="1260000" cy="324929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5199" y="5779726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40804"/>
            <a:chOff x="4880344" y="6209059"/>
            <a:chExt cx="1260000" cy="340804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5527" y="6307883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0460" y="1398116"/>
            <a:ext cx="7390192" cy="3852000"/>
          </a:xfrm>
          <a:prstGeom prst="rect">
            <a:avLst/>
          </a:prstGeom>
        </p:spPr>
      </p:pic>
      <p:sp>
        <p:nvSpPr>
          <p:cNvPr id="22" name="テキスト ボックス 21"/>
          <p:cNvSpPr txBox="1"/>
          <p:nvPr/>
        </p:nvSpPr>
        <p:spPr>
          <a:xfrm>
            <a:off x="452794" y="726463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4.6</a:t>
            </a:r>
            <a:r>
              <a:rPr lang="ja-JP" altLang="en-US" sz="1600" dirty="0" smtClean="0">
                <a:latin typeface="+mn-ea"/>
              </a:rPr>
              <a:t>ポイント増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492501" y="6423694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38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60322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区中央部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79741" y="1242902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49477"/>
            <a:ext cx="1260000" cy="291877"/>
            <a:chOff x="4880343" y="5812778"/>
            <a:chExt cx="1260000" cy="291877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09434" y="5812778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35967"/>
            <a:chOff x="4880344" y="6209059"/>
            <a:chExt cx="1260000" cy="335967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52554" y="6303046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05260" y="1398325"/>
            <a:ext cx="6987740" cy="3852000"/>
          </a:xfrm>
          <a:prstGeom prst="rect">
            <a:avLst/>
          </a:prstGeom>
        </p:spPr>
      </p:pic>
      <p:sp>
        <p:nvSpPr>
          <p:cNvPr id="19" name="テキスト ボックス 18"/>
          <p:cNvSpPr txBox="1"/>
          <p:nvPr/>
        </p:nvSpPr>
        <p:spPr>
          <a:xfrm>
            <a:off x="452794" y="737750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 smtClean="0">
                <a:latin typeface="+mn-ea"/>
              </a:rPr>
              <a:t>309</a:t>
            </a:r>
            <a:r>
              <a:rPr lang="ja-JP" altLang="en-US" sz="1600" dirty="0" smtClean="0">
                <a:latin typeface="+mn-ea"/>
              </a:rPr>
              <a:t>床増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361873" y="6398947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3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651440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北多摩</a:t>
            </a:r>
            <a:r>
              <a:rPr lang="ja-JP" altLang="en-US" sz="2400" dirty="0"/>
              <a:t>西部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79741" y="1268243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49477"/>
            <a:ext cx="1260000" cy="291877"/>
            <a:chOff x="4880343" y="5812778"/>
            <a:chExt cx="1260000" cy="291877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09434" y="5812778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56061"/>
            <a:chOff x="4880344" y="6209059"/>
            <a:chExt cx="1260000" cy="356061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23672" y="6323140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05260" y="1396574"/>
            <a:ext cx="6987740" cy="3852000"/>
          </a:xfrm>
          <a:prstGeom prst="rect">
            <a:avLst/>
          </a:prstGeom>
        </p:spPr>
      </p:pic>
      <p:sp>
        <p:nvSpPr>
          <p:cNvPr id="18" name="テキスト ボックス 17"/>
          <p:cNvSpPr txBox="1"/>
          <p:nvPr/>
        </p:nvSpPr>
        <p:spPr>
          <a:xfrm>
            <a:off x="452794" y="722990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199</a:t>
            </a:r>
            <a:r>
              <a:rPr lang="ja-JP" altLang="en-US" sz="1600" dirty="0" smtClean="0">
                <a:latin typeface="+mn-ea"/>
              </a:rPr>
              <a:t>床増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448958" y="6423694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39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0130406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69385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入院料１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入院料３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37438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4" y="2854946"/>
            <a:ext cx="1449916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9" y="3595128"/>
            <a:ext cx="3143253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64735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2" y="1041898"/>
            <a:ext cx="1786349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</a:t>
            </a:r>
            <a:r>
              <a:rPr kumimoji="1" lang="en-US" altLang="ja-JP" sz="1050" dirty="0">
                <a:solidFill>
                  <a:schemeClr val="tx1"/>
                </a:solidFill>
              </a:rPr>
              <a:t>6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1,674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214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178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800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800000" cy="964013"/>
          </a:xfrm>
          <a:prstGeom prst="roundRect">
            <a:avLst>
              <a:gd name="adj" fmla="val 93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332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801069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673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62333" y="6125039"/>
            <a:ext cx="2097621" cy="469331"/>
          </a:xfrm>
          <a:prstGeom prst="roundRect">
            <a:avLst>
              <a:gd name="adj" fmla="val 1777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800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81701" y="3345656"/>
            <a:ext cx="1800000" cy="609703"/>
          </a:xfrm>
          <a:prstGeom prst="roundRect">
            <a:avLst>
              <a:gd name="adj" fmla="val 11975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81701" y="4075885"/>
            <a:ext cx="180000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82783" y="2744350"/>
            <a:ext cx="1798918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449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/>
              <a:t>8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/>
              <a:t>2,110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北多摩西部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/>
              <a:t>6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/>
              <a:t>1,674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377463" y="6562842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40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6102617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 fontScale="90000"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北多摩</a:t>
            </a:r>
            <a:r>
              <a:rPr lang="ja-JP" altLang="en-US" sz="2400" dirty="0"/>
              <a:t>西部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78919" y="612965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00018" y="6470786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41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47639" y="786969"/>
            <a:ext cx="4497229" cy="249964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039334" y="786969"/>
            <a:ext cx="4497229" cy="2499640"/>
          </a:xfrm>
          <a:prstGeom prst="rect">
            <a:avLst/>
          </a:prstGeom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147638" y="3376701"/>
            <a:ext cx="4497229" cy="2508697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023583" y="3377369"/>
            <a:ext cx="4497229" cy="25086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5415812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北多摩南部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/>
          <p:cNvSpPr txBox="1"/>
          <p:nvPr/>
        </p:nvSpPr>
        <p:spPr>
          <a:xfrm>
            <a:off x="2296630" y="1227276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16425"/>
            <a:ext cx="1260000" cy="324929"/>
            <a:chOff x="4880343" y="5779726"/>
            <a:chExt cx="1260000" cy="324929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5199" y="5779726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77390"/>
            <a:chOff x="4880344" y="6209059"/>
            <a:chExt cx="1260000" cy="377390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5007" y="6344469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85248" y="1366119"/>
            <a:ext cx="7390192" cy="3852000"/>
          </a:xfrm>
          <a:prstGeom prst="rect">
            <a:avLst/>
          </a:prstGeom>
        </p:spPr>
      </p:pic>
      <p:sp>
        <p:nvSpPr>
          <p:cNvPr id="22" name="テキスト ボックス 21"/>
          <p:cNvSpPr txBox="1"/>
          <p:nvPr/>
        </p:nvSpPr>
        <p:spPr>
          <a:xfrm>
            <a:off x="452794" y="723388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３年度まで、ほぼ横ばい～微減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448959" y="6403997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42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6896292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北多摩</a:t>
            </a:r>
            <a:r>
              <a:rPr lang="ja-JP" altLang="en-US" sz="2400" dirty="0"/>
              <a:t>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79741" y="1250117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41268"/>
            <a:ext cx="1260000" cy="300086"/>
            <a:chOff x="4880343" y="5804569"/>
            <a:chExt cx="1260000" cy="300086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09755" y="5804569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050" dirty="0" smtClean="0"/>
                <a:t>満たす</a:t>
              </a:r>
              <a:endParaRPr kumimoji="1" lang="ja-JP" altLang="en-US" sz="105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39631"/>
            <a:chOff x="4880344" y="6209059"/>
            <a:chExt cx="1260000" cy="339631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35328" y="6306710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050" dirty="0" smtClean="0"/>
                <a:t>満たさない</a:t>
              </a:r>
              <a:endParaRPr kumimoji="1" lang="ja-JP" altLang="en-US" sz="1050" dirty="0"/>
            </a:p>
          </p:txBody>
        </p:sp>
      </p:grp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23797" y="1351376"/>
            <a:ext cx="6903151" cy="3816000"/>
          </a:xfrm>
          <a:prstGeom prst="rect">
            <a:avLst/>
          </a:prstGeom>
        </p:spPr>
      </p:pic>
      <p:sp>
        <p:nvSpPr>
          <p:cNvPr id="18" name="テキスト ボックス 17"/>
          <p:cNvSpPr txBox="1"/>
          <p:nvPr/>
        </p:nvSpPr>
        <p:spPr>
          <a:xfrm>
            <a:off x="452794" y="717916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３年度まで 、横ばい～微減で推移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344456" y="6373836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43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7762225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69385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入院料１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14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38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入院料３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68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37438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4" y="2854946"/>
            <a:ext cx="1449916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9" y="3595128"/>
            <a:ext cx="3143253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64735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2" y="1041898"/>
            <a:ext cx="1786349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   1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827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   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11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2,304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417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入院料４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 73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195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800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800000" cy="964013"/>
          </a:xfrm>
          <a:prstGeom prst="roundRect">
            <a:avLst>
              <a:gd name="adj" fmla="val 93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260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351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801069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534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62333" y="6125039"/>
            <a:ext cx="2097621" cy="469331"/>
          </a:xfrm>
          <a:prstGeom prst="roundRect">
            <a:avLst>
              <a:gd name="adj" fmla="val 1777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800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81701" y="3345656"/>
            <a:ext cx="1800000" cy="609703"/>
          </a:xfrm>
          <a:prstGeom prst="roundRect">
            <a:avLst>
              <a:gd name="adj" fmla="val 11975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35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117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81701" y="4075885"/>
            <a:ext cx="180000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274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32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82783" y="2744350"/>
            <a:ext cx="1798918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669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 smtClean="0"/>
              <a:t>10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/>
              <a:t>3,819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北多摩南部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 smtClean="0"/>
              <a:t>12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/>
              <a:t>3,131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428039" y="6585216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44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9468832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 fontScale="90000"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北多摩</a:t>
            </a:r>
            <a:r>
              <a:rPr lang="ja-JP" altLang="en-US" sz="2400" dirty="0"/>
              <a:t>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78919" y="612965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44408" y="6526429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45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56348" y="781687"/>
            <a:ext cx="4497229" cy="249964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039335" y="789583"/>
            <a:ext cx="4497229" cy="2499640"/>
          </a:xfrm>
          <a:prstGeom prst="rect">
            <a:avLst/>
          </a:prstGeom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-119162" y="3396018"/>
            <a:ext cx="4795838" cy="2508697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039335" y="3361362"/>
            <a:ext cx="4497229" cy="25086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64379916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北多摩</a:t>
            </a:r>
            <a:r>
              <a:rPr lang="ja-JP" altLang="en-US" sz="2400" dirty="0"/>
              <a:t>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/>
          <p:cNvSpPr txBox="1"/>
          <p:nvPr/>
        </p:nvSpPr>
        <p:spPr>
          <a:xfrm>
            <a:off x="2296630" y="1276831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16425"/>
            <a:ext cx="1260000" cy="324929"/>
            <a:chOff x="4880343" y="5779726"/>
            <a:chExt cx="1260000" cy="324929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5199" y="5779726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77390"/>
            <a:chOff x="4880344" y="6209059"/>
            <a:chExt cx="1260000" cy="377390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5007" y="6344469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0460" y="1459824"/>
            <a:ext cx="7390192" cy="3852000"/>
          </a:xfrm>
          <a:prstGeom prst="rect">
            <a:avLst/>
          </a:prstGeom>
        </p:spPr>
      </p:pic>
      <p:sp>
        <p:nvSpPr>
          <p:cNvPr id="22" name="テキスト ボックス 21"/>
          <p:cNvSpPr txBox="1"/>
          <p:nvPr/>
        </p:nvSpPr>
        <p:spPr>
          <a:xfrm>
            <a:off x="452794" y="731237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1.7</a:t>
            </a:r>
            <a:r>
              <a:rPr lang="ja-JP" altLang="en-US" sz="1600" dirty="0" smtClean="0">
                <a:latin typeface="+mn-ea"/>
              </a:rPr>
              <a:t>ポイント増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466375" y="6423694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46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02481377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北多摩</a:t>
            </a:r>
            <a:r>
              <a:rPr lang="ja-JP" altLang="en-US" sz="2400" dirty="0"/>
              <a:t>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79741" y="1233639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16425"/>
            <a:ext cx="1260000" cy="324929"/>
            <a:chOff x="4880343" y="5779726"/>
            <a:chExt cx="1260000" cy="324929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05199" y="5779726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77390"/>
            <a:chOff x="4880344" y="6209059"/>
            <a:chExt cx="1260000" cy="377390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35007" y="6344469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05260" y="1382937"/>
            <a:ext cx="6987740" cy="3852000"/>
          </a:xfrm>
          <a:prstGeom prst="rect">
            <a:avLst/>
          </a:prstGeom>
        </p:spPr>
      </p:pic>
      <p:sp>
        <p:nvSpPr>
          <p:cNvPr id="18" name="テキスト ボックス 17"/>
          <p:cNvSpPr txBox="1"/>
          <p:nvPr/>
        </p:nvSpPr>
        <p:spPr>
          <a:xfrm>
            <a:off x="452794" y="717916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48</a:t>
            </a:r>
            <a:r>
              <a:rPr lang="ja-JP" altLang="en-US" sz="1600" dirty="0" smtClean="0">
                <a:latin typeface="+mn-ea"/>
              </a:rPr>
              <a:t>床増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466375" y="6424233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47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09378933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69385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入院料１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入院料３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37438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64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4" y="2854946"/>
            <a:ext cx="1449916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9" y="3595128"/>
            <a:ext cx="3143253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64735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2" y="1041898"/>
            <a:ext cx="1786349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050" dirty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  7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050" dirty="0">
                <a:solidFill>
                  <a:schemeClr val="tx1"/>
                </a:solidFill>
              </a:rPr>
              <a:t>1,345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209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入院料４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60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33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135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800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800000" cy="964013"/>
          </a:xfrm>
          <a:prstGeom prst="roundRect">
            <a:avLst>
              <a:gd name="adj" fmla="val 93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139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238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801069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11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997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62333" y="6125039"/>
            <a:ext cx="2097621" cy="469331"/>
          </a:xfrm>
          <a:prstGeom prst="roundRect">
            <a:avLst>
              <a:gd name="adj" fmla="val 1777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800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81701" y="3345656"/>
            <a:ext cx="1800000" cy="609703"/>
          </a:xfrm>
          <a:prstGeom prst="roundRect">
            <a:avLst>
              <a:gd name="adj" fmla="val 11975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103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211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81701" y="4075885"/>
            <a:ext cx="180000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82783" y="2744350"/>
            <a:ext cx="1798918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885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/>
              <a:t>9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/>
              <a:t>2,025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北多摩北部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/>
              <a:t>7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/>
              <a:t>1,345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448854" y="6562842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48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193261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69385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入院料１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93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入院料３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111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32999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3" y="2854946"/>
            <a:ext cx="1508825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9" y="3595128"/>
            <a:ext cx="3186089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90802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1" y="1041898"/>
            <a:ext cx="1728000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7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4,854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    </a:t>
            </a:r>
            <a:r>
              <a:rPr kumimoji="1" lang="en-US" altLang="ja-JP" sz="1050" dirty="0">
                <a:solidFill>
                  <a:schemeClr val="tx1"/>
                </a:solidFill>
              </a:rPr>
              <a:t>1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773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16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4,109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138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入院料５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300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800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114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800000" cy="964013"/>
          </a:xfrm>
          <a:prstGeom prst="roundRect">
            <a:avLst>
              <a:gd name="adj" fmla="val 93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801069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222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62333" y="6125039"/>
            <a:ext cx="2097621" cy="469331"/>
          </a:xfrm>
          <a:prstGeom prst="roundRect">
            <a:avLst>
              <a:gd name="adj" fmla="val 12364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800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81701" y="3345656"/>
            <a:ext cx="1741650" cy="609703"/>
          </a:xfrm>
          <a:prstGeom prst="roundRect">
            <a:avLst>
              <a:gd name="adj" fmla="val 503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215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81701" y="4075885"/>
            <a:ext cx="174165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168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82783" y="2744350"/>
            <a:ext cx="1740568" cy="440798"/>
          </a:xfrm>
          <a:prstGeom prst="roundRect">
            <a:avLst>
              <a:gd name="adj" fmla="val 7069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392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/>
              <a:t> </a:t>
            </a:r>
            <a:r>
              <a:rPr kumimoji="1" lang="en-US" altLang="ja-JP" sz="1200" dirty="0" smtClean="0"/>
              <a:t>20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/>
              <a:t> </a:t>
            </a:r>
            <a:r>
              <a:rPr kumimoji="1" lang="en-US" altLang="ja-JP" sz="1200" dirty="0" smtClean="0"/>
              <a:t>10,478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区中央部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 smtClean="0"/>
              <a:t>24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/>
              <a:t> </a:t>
            </a:r>
            <a:r>
              <a:rPr kumimoji="1" lang="en-US" altLang="ja-JP" sz="1200" b="1" dirty="0" smtClean="0"/>
              <a:t>9,736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564595" y="6585216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4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40821515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 fontScale="90000"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北多摩北部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78919" y="612965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00018" y="6501680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49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05411" y="807991"/>
            <a:ext cx="4497229" cy="249964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039336" y="823698"/>
            <a:ext cx="4497229" cy="2499640"/>
          </a:xfrm>
          <a:prstGeom prst="rect">
            <a:avLst/>
          </a:prstGeom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05411" y="3376701"/>
            <a:ext cx="4497229" cy="2508697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039336" y="3360102"/>
            <a:ext cx="4497229" cy="25086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082001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区中央部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7278919" y="6611779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97673" y="6171963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421061" y="6129653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273000" y="6526429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420962" y="5886344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59813" y="6526429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5</a:t>
            </a:fld>
            <a:endParaRPr kumimoji="1" lang="ja-JP" altLang="en-US" sz="1600">
              <a:solidFill>
                <a:schemeClr val="tx1"/>
              </a:solidFill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3000" y="796941"/>
            <a:ext cx="4497229" cy="2508697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028451" y="772293"/>
            <a:ext cx="4497229" cy="2508697"/>
          </a:xfrm>
          <a:prstGeom prst="rect">
            <a:avLst/>
          </a:prstGeom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272999" y="3387364"/>
            <a:ext cx="4497229" cy="2508697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054740" y="3402412"/>
            <a:ext cx="4497229" cy="250869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4746979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テキスト ボックス 3"/>
          <p:cNvSpPr txBox="1"/>
          <p:nvPr/>
        </p:nvSpPr>
        <p:spPr>
          <a:xfrm>
            <a:off x="2296630" y="1223443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187040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32865"/>
            <a:ext cx="1260000" cy="308489"/>
            <a:chOff x="4880343" y="5796166"/>
            <a:chExt cx="1260000" cy="308489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5199" y="5796166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47396"/>
            <a:chOff x="4880344" y="6209059"/>
            <a:chExt cx="1260000" cy="347396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0771" y="6314475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0460" y="1326220"/>
            <a:ext cx="7439477" cy="3888000"/>
          </a:xfrm>
          <a:prstGeom prst="rect">
            <a:avLst/>
          </a:prstGeom>
        </p:spPr>
      </p:pic>
      <p:sp>
        <p:nvSpPr>
          <p:cNvPr id="22" name="テキスト ボックス 21"/>
          <p:cNvSpPr txBox="1"/>
          <p:nvPr/>
        </p:nvSpPr>
        <p:spPr>
          <a:xfrm>
            <a:off x="452794" y="744041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・回復期機能の病床割合は、平成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3.4</a:t>
            </a:r>
            <a:r>
              <a:rPr lang="ja-JP" altLang="en-US" sz="1600" dirty="0" smtClean="0">
                <a:latin typeface="+mn-ea"/>
              </a:rPr>
              <a:t>ポイント増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509919" y="6446641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6</a:t>
            </a:fld>
            <a:endParaRPr kumimoji="1" lang="ja-JP" altLang="en-US" sz="160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82730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 smtClean="0"/>
              <a:t>区南部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90325" y="1205670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34524"/>
            <a:ext cx="1260000" cy="306830"/>
            <a:chOff x="4880343" y="5797825"/>
            <a:chExt cx="1260000" cy="306830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07068" y="5797825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39631"/>
            <a:chOff x="4880344" y="6209059"/>
            <a:chExt cx="1260000" cy="339631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35328" y="6306710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pic>
        <p:nvPicPr>
          <p:cNvPr id="2" name="図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54956" y="1414137"/>
            <a:ext cx="6987740" cy="3852000"/>
          </a:xfrm>
          <a:prstGeom prst="rect">
            <a:avLst/>
          </a:prstGeom>
        </p:spPr>
      </p:pic>
      <p:sp>
        <p:nvSpPr>
          <p:cNvPr id="18" name="テキスト ボックス 17"/>
          <p:cNvSpPr txBox="1"/>
          <p:nvPr/>
        </p:nvSpPr>
        <p:spPr>
          <a:xfrm>
            <a:off x="452794" y="715547"/>
            <a:ext cx="9453206" cy="418952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600" dirty="0" smtClean="0">
                <a:latin typeface="+mn-ea"/>
              </a:rPr>
              <a:t>・回復期機能の病床数は、平成</a:t>
            </a:r>
            <a:r>
              <a:rPr lang="en-US" altLang="ja-JP" sz="1600" dirty="0" smtClean="0">
                <a:latin typeface="+mn-ea"/>
              </a:rPr>
              <a:t>29</a:t>
            </a:r>
            <a:r>
              <a:rPr lang="ja-JP" altLang="en-US" sz="1600" dirty="0" smtClean="0">
                <a:latin typeface="+mn-ea"/>
              </a:rPr>
              <a:t>年度に比べ</a:t>
            </a:r>
            <a:r>
              <a:rPr lang="ja-JP" altLang="en-US" sz="1600" dirty="0">
                <a:latin typeface="+mn-ea"/>
              </a:rPr>
              <a:t>令和</a:t>
            </a:r>
            <a:r>
              <a:rPr lang="ja-JP" altLang="en-US" sz="1600" dirty="0" smtClean="0">
                <a:latin typeface="+mn-ea"/>
              </a:rPr>
              <a:t>３年度では </a:t>
            </a:r>
            <a:r>
              <a:rPr lang="en-US" altLang="ja-JP" sz="1600" dirty="0">
                <a:latin typeface="+mn-ea"/>
              </a:rPr>
              <a:t>200</a:t>
            </a:r>
            <a:r>
              <a:rPr lang="ja-JP" altLang="en-US" sz="1600" dirty="0" smtClean="0">
                <a:latin typeface="+mn-ea"/>
              </a:rPr>
              <a:t>床増</a:t>
            </a:r>
            <a:endParaRPr lang="en-US" altLang="ja-JP" sz="1600" dirty="0" smtClean="0">
              <a:latin typeface="+mn-ea"/>
            </a:endParaRP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36044" y="6432942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7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569253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69385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入院料３ 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37438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3" y="2854946"/>
            <a:ext cx="1508825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9" y="3595128"/>
            <a:ext cx="3186089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90802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2" y="1041898"/>
            <a:ext cx="1764000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 smtClean="0">
                <a:solidFill>
                  <a:schemeClr val="tx1"/>
                </a:solidFill>
              </a:rPr>
              <a:t>７対１ </a:t>
            </a:r>
            <a:r>
              <a:rPr kumimoji="1" lang="en-US" altLang="ja-JP" sz="1050" dirty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1,346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13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>
                <a:solidFill>
                  <a:schemeClr val="tx1"/>
                </a:solidFill>
              </a:rPr>
              <a:t>2,809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67237" y="1949977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232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80000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800000" cy="964013"/>
          </a:xfrm>
          <a:prstGeom prst="roundRect">
            <a:avLst>
              <a:gd name="adj" fmla="val 93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 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801069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780867" y="2988082"/>
            <a:ext cx="1979087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628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62333" y="6125039"/>
            <a:ext cx="2097621" cy="469331"/>
          </a:xfrm>
          <a:prstGeom prst="roundRect">
            <a:avLst>
              <a:gd name="adj" fmla="val 1777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38105" y="6126370"/>
            <a:ext cx="180000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81701" y="3345656"/>
            <a:ext cx="1764000" cy="609703"/>
          </a:xfrm>
          <a:prstGeom prst="roundRect">
            <a:avLst>
              <a:gd name="adj" fmla="val 11975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 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81701" y="4075885"/>
            <a:ext cx="1764000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89867" y="2744350"/>
            <a:ext cx="1764000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542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en-US" altLang="ja-JP" sz="1200" dirty="0" smtClean="0"/>
              <a:t>16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/>
              <a:t>4,706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7734" y="64432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kumimoji="1" lang="ja-JP" altLang="en-US" sz="1600" b="1" dirty="0" smtClean="0"/>
              <a:t>区</a:t>
            </a:r>
            <a:r>
              <a:rPr kumimoji="1" lang="ja-JP" altLang="en-US" sz="1600" b="1" dirty="0"/>
              <a:t>南部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 smtClean="0"/>
              <a:t>15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 smtClean="0"/>
              <a:t>4,155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590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入院料４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  入院料６ </a:t>
            </a:r>
            <a:r>
              <a:rPr kumimoji="1" lang="en-US" altLang="ja-JP" sz="1100" dirty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cxnSp>
        <p:nvCxnSpPr>
          <p:cNvPr id="33" name="直線コネクタ 32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428039" y="6594370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8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70994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1767</TotalTime>
  <Words>10269</Words>
  <Application>Microsoft Office PowerPoint</Application>
  <PresentationFormat>A4 210 x 297 mm</PresentationFormat>
  <Paragraphs>1461</Paragraphs>
  <Slides>50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50</vt:i4>
      </vt:variant>
    </vt:vector>
  </HeadingPairs>
  <TitlesOfParts>
    <vt:vector size="55" baseType="lpstr">
      <vt:lpstr>メイリオ</vt:lpstr>
      <vt:lpstr>游ゴシック</vt:lpstr>
      <vt:lpstr>Arial</vt:lpstr>
      <vt:lpstr>Calibri</vt:lpstr>
      <vt:lpstr>Office テーマ</vt:lpstr>
      <vt:lpstr>2025年に向けた対応方針に係る検討の進め方【案】 参考資料（圏域別） 　 ～各医療機関の対応方針の策定・検証・見直し～</vt:lpstr>
      <vt:lpstr>目次</vt:lpstr>
      <vt:lpstr>【区中央部】病床の機能分化の進捗状況①</vt:lpstr>
      <vt:lpstr>【区中央部】病床の機能分化の進捗状況②</vt:lpstr>
      <vt:lpstr>PowerPoint プレゼンテーション</vt:lpstr>
      <vt:lpstr>【区中央部】機能別の病床利用率・平均在院日数の推移</vt:lpstr>
      <vt:lpstr>【区南部】病床の機能分化の進捗状況①</vt:lpstr>
      <vt:lpstr>【区南部】病床の機能分化の進捗状況②</vt:lpstr>
      <vt:lpstr>PowerPoint プレゼンテーション</vt:lpstr>
      <vt:lpstr>【区南部】機能別の病床利用率・平均在院日数の推移</vt:lpstr>
      <vt:lpstr>【区西南部】病床の機能分化の進捗状況①</vt:lpstr>
      <vt:lpstr>【区西南部】病床の機能分化の進捗状況②</vt:lpstr>
      <vt:lpstr>PowerPoint プレゼンテーション</vt:lpstr>
      <vt:lpstr>【区西南部】機能別の病床利用率・平均在院日数の推移</vt:lpstr>
      <vt:lpstr>【区西部】病床の機能分化の進捗状況①</vt:lpstr>
      <vt:lpstr>【区西部】病床の機能分化の進捗状況②</vt:lpstr>
      <vt:lpstr>PowerPoint プレゼンテーション</vt:lpstr>
      <vt:lpstr>【区西部】機能別の病床利用率・平均在院日数の推移</vt:lpstr>
      <vt:lpstr>【区西北部】病床の機能分化の進捗状況①</vt:lpstr>
      <vt:lpstr>【区西北部】病床の機能分化の進捗状況②</vt:lpstr>
      <vt:lpstr>PowerPoint プレゼンテーション</vt:lpstr>
      <vt:lpstr>【区西北部】機能別の病床利用率・平均在院日数の推移</vt:lpstr>
      <vt:lpstr>【区東北部】病床の機能分化の進捗状況①</vt:lpstr>
      <vt:lpstr>【区東北部】病床の機能分化の進捗状況②</vt:lpstr>
      <vt:lpstr>PowerPoint プレゼンテーション</vt:lpstr>
      <vt:lpstr>【区東北部】機能別の病床利用率・平均在院日数の推移</vt:lpstr>
      <vt:lpstr>【区東部】病床の機能分化の進捗状況①</vt:lpstr>
      <vt:lpstr>【区東部】病床の機能分化の進捗状況②</vt:lpstr>
      <vt:lpstr>PowerPoint プレゼンテーション</vt:lpstr>
      <vt:lpstr>【区東部】機能別の病床利用率・平均在院日数の推移</vt:lpstr>
      <vt:lpstr>【西多摩】病床の機能分化の進捗状況①</vt:lpstr>
      <vt:lpstr>【西多摩】病床の機能分化の進捗状況②</vt:lpstr>
      <vt:lpstr>PowerPoint プレゼンテーション</vt:lpstr>
      <vt:lpstr>【西多摩】機能別の病床利用率・平均在院日数の推移</vt:lpstr>
      <vt:lpstr>【南多摩】病床の機能分化の進捗状況①</vt:lpstr>
      <vt:lpstr>【南多摩】病床の機能分化の進捗状況②</vt:lpstr>
      <vt:lpstr>PowerPoint プレゼンテーション</vt:lpstr>
      <vt:lpstr>【南多摩】機能別の病床利用率・平均在院日数の推移</vt:lpstr>
      <vt:lpstr>【北多摩西部】病床の機能分化の進捗状況①</vt:lpstr>
      <vt:lpstr>【北多摩西部】病床の機能分化の進捗状況②</vt:lpstr>
      <vt:lpstr>PowerPoint プレゼンテーション</vt:lpstr>
      <vt:lpstr>【北多摩西部】機能別の病床利用率・平均在院日数の推移</vt:lpstr>
      <vt:lpstr>【北多摩南部】病床の機能分化の進捗状況①</vt:lpstr>
      <vt:lpstr>【北多摩南部】病床の機能分化の進捗状況②</vt:lpstr>
      <vt:lpstr>PowerPoint プレゼンテーション</vt:lpstr>
      <vt:lpstr>【北多摩南部】機能別の病床利用率・平均在院日数の推移</vt:lpstr>
      <vt:lpstr>【北多摩北部】病床の機能分化の進捗状況①</vt:lpstr>
      <vt:lpstr>【北多摩北部】病床の機能分化の進捗状況②</vt:lpstr>
      <vt:lpstr>PowerPoint プレゼンテーション</vt:lpstr>
      <vt:lpstr>【北多摩北部】機能別の病床利用率・平均在院日数の推移</vt:lpstr>
    </vt:vector>
  </TitlesOfParts>
  <Company>TAIMS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東京都</dc:creator>
  <cp:lastModifiedBy>東京都</cp:lastModifiedBy>
  <cp:revision>231</cp:revision>
  <cp:lastPrinted>2022-05-26T02:00:26Z</cp:lastPrinted>
  <dcterms:created xsi:type="dcterms:W3CDTF">2022-05-19T01:24:06Z</dcterms:created>
  <dcterms:modified xsi:type="dcterms:W3CDTF">2023-01-04T04:02:31Z</dcterms:modified>
</cp:coreProperties>
</file>

<file path=docProps/thumbnail.jpeg>
</file>