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13" r:id="rId1"/>
  </p:sldMasterIdLst>
  <p:notesMasterIdLst>
    <p:notesMasterId r:id="rId16"/>
  </p:notesMasterIdLst>
  <p:sldIdLst>
    <p:sldId id="263" r:id="rId2"/>
    <p:sldId id="258" r:id="rId3"/>
    <p:sldId id="287" r:id="rId4"/>
    <p:sldId id="278" r:id="rId5"/>
    <p:sldId id="275" r:id="rId6"/>
    <p:sldId id="274" r:id="rId7"/>
    <p:sldId id="284" r:id="rId8"/>
    <p:sldId id="276" r:id="rId9"/>
    <p:sldId id="286" r:id="rId10"/>
    <p:sldId id="280" r:id="rId11"/>
    <p:sldId id="259" r:id="rId12"/>
    <p:sldId id="273" r:id="rId13"/>
    <p:sldId id="281" r:id="rId14"/>
    <p:sldId id="285" r:id="rId15"/>
  </p:sldIdLst>
  <p:sldSz cx="9906000" cy="6858000" type="A4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C078A5C8-B28F-4654-A65F-9BF7F4F738A1}">
          <p14:sldIdLst>
            <p14:sldId id="263"/>
            <p14:sldId id="258"/>
            <p14:sldId id="287"/>
          </p14:sldIdLst>
        </p14:section>
        <p14:section name="タイトルなしのセクション" id="{A90E785A-97F1-4B02-B3CF-05B14C8A58D6}">
          <p14:sldIdLst>
            <p14:sldId id="278"/>
            <p14:sldId id="275"/>
            <p14:sldId id="274"/>
            <p14:sldId id="284"/>
            <p14:sldId id="276"/>
            <p14:sldId id="286"/>
            <p14:sldId id="280"/>
            <p14:sldId id="259"/>
            <p14:sldId id="273"/>
            <p14:sldId id="281"/>
            <p14:sldId id="285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16DA210-FB5B-4158-B5E0-FEB733F419BA}" styleName="スタイル (淡色)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B4B98B0-60AC-42C2-AFA5-B58CD77FA1E5}" styleName="淡色スタイル 1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749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36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6038" y="0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EEC63AF-D58B-41F3-873A-B40F146E6238}" type="datetimeFigureOut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81075" y="1243013"/>
            <a:ext cx="4845050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1038" y="4783138"/>
            <a:ext cx="5445125" cy="39131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6038" y="9440863"/>
            <a:ext cx="2949575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331FF0-800E-4F79-BDAF-94DD9DF290F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44574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238250" y="1122363"/>
            <a:ext cx="7429500" cy="2387600"/>
          </a:xfrm>
        </p:spPr>
        <p:txBody>
          <a:bodyPr anchor="b"/>
          <a:lstStyle>
            <a:lvl1pPr algn="ctr">
              <a:defRPr sz="4875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1950"/>
            </a:lvl1pPr>
            <a:lvl2pPr marL="371475" indent="0" algn="ctr">
              <a:buNone/>
              <a:defRPr sz="1625"/>
            </a:lvl2pPr>
            <a:lvl3pPr marL="742950" indent="0" algn="ctr">
              <a:buNone/>
              <a:defRPr sz="1463"/>
            </a:lvl3pPr>
            <a:lvl4pPr marL="1114425" indent="0" algn="ctr">
              <a:buNone/>
              <a:defRPr sz="1300"/>
            </a:lvl4pPr>
            <a:lvl5pPr marL="1485900" indent="0" algn="ctr">
              <a:buNone/>
              <a:defRPr sz="1300"/>
            </a:lvl5pPr>
            <a:lvl6pPr marL="1857375" indent="0" algn="ctr">
              <a:buNone/>
              <a:defRPr sz="1300"/>
            </a:lvl6pPr>
            <a:lvl7pPr marL="2228850" indent="0" algn="ctr">
              <a:buNone/>
              <a:defRPr sz="1300"/>
            </a:lvl7pPr>
            <a:lvl8pPr marL="2600325" indent="0" algn="ctr">
              <a:buNone/>
              <a:defRPr sz="1300"/>
            </a:lvl8pPr>
            <a:lvl9pPr marL="2971800" indent="0" algn="ctr">
              <a:buNone/>
              <a:defRPr sz="13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90098-E7E4-4E0B-9CBA-D84502AD9F56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28639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64CCB2-893A-41AE-A645-C6B3D72077F5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766117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88981" y="365125"/>
            <a:ext cx="2135981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81037" y="365125"/>
            <a:ext cx="6284119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F32F5-0916-42E6-A28C-07EF47F17320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18633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3BC1B1-DE35-4157-950C-D4FF5A6D2DD8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37164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75878" y="1709739"/>
            <a:ext cx="8543925" cy="2852737"/>
          </a:xfrm>
        </p:spPr>
        <p:txBody>
          <a:bodyPr anchor="b"/>
          <a:lstStyle>
            <a:lvl1pPr>
              <a:defRPr sz="4875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75878" y="4589464"/>
            <a:ext cx="8543925" cy="1500187"/>
          </a:xfrm>
        </p:spPr>
        <p:txBody>
          <a:bodyPr/>
          <a:lstStyle>
            <a:lvl1pPr marL="0" indent="0">
              <a:buNone/>
              <a:defRPr sz="1950">
                <a:solidFill>
                  <a:schemeClr val="tx1">
                    <a:tint val="75000"/>
                  </a:schemeClr>
                </a:solidFill>
              </a:defRPr>
            </a:lvl1pPr>
            <a:lvl2pPr marL="371475" indent="0">
              <a:buNone/>
              <a:defRPr sz="1625">
                <a:solidFill>
                  <a:schemeClr val="tx1">
                    <a:tint val="75000"/>
                  </a:schemeClr>
                </a:solidFill>
              </a:defRPr>
            </a:lvl2pPr>
            <a:lvl3pPr marL="742950" indent="0">
              <a:buNone/>
              <a:defRPr sz="1463">
                <a:solidFill>
                  <a:schemeClr val="tx1">
                    <a:tint val="75000"/>
                  </a:schemeClr>
                </a:solidFill>
              </a:defRPr>
            </a:lvl3pPr>
            <a:lvl4pPr marL="111442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4pPr>
            <a:lvl5pPr marL="148590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5pPr>
            <a:lvl6pPr marL="185737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6pPr>
            <a:lvl7pPr marL="222885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7pPr>
            <a:lvl8pPr marL="260032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8pPr>
            <a:lvl9pPr marL="297180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A78FA5-56A0-4996-AED3-F2E8B46FAFCC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48489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9A158B-3387-4353-9549-6943A300B36B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53286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2328" y="365126"/>
            <a:ext cx="8543925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82328" y="1681163"/>
            <a:ext cx="4190702" cy="823912"/>
          </a:xfrm>
        </p:spPr>
        <p:txBody>
          <a:bodyPr anchor="b"/>
          <a:lstStyle>
            <a:lvl1pPr marL="0" indent="0">
              <a:buNone/>
              <a:defRPr sz="1950" b="1"/>
            </a:lvl1pPr>
            <a:lvl2pPr marL="371475" indent="0">
              <a:buNone/>
              <a:defRPr sz="1625" b="1"/>
            </a:lvl2pPr>
            <a:lvl3pPr marL="742950" indent="0">
              <a:buNone/>
              <a:defRPr sz="1463" b="1"/>
            </a:lvl3pPr>
            <a:lvl4pPr marL="1114425" indent="0">
              <a:buNone/>
              <a:defRPr sz="1300" b="1"/>
            </a:lvl4pPr>
            <a:lvl5pPr marL="1485900" indent="0">
              <a:buNone/>
              <a:defRPr sz="1300" b="1"/>
            </a:lvl5pPr>
            <a:lvl6pPr marL="1857375" indent="0">
              <a:buNone/>
              <a:defRPr sz="1300" b="1"/>
            </a:lvl6pPr>
            <a:lvl7pPr marL="2228850" indent="0">
              <a:buNone/>
              <a:defRPr sz="1300" b="1"/>
            </a:lvl7pPr>
            <a:lvl8pPr marL="2600325" indent="0">
              <a:buNone/>
              <a:defRPr sz="1300" b="1"/>
            </a:lvl8pPr>
            <a:lvl9pPr marL="2971800" indent="0">
              <a:buNone/>
              <a:defRPr sz="13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82328" y="2505075"/>
            <a:ext cx="4190702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1950" b="1"/>
            </a:lvl1pPr>
            <a:lvl2pPr marL="371475" indent="0">
              <a:buNone/>
              <a:defRPr sz="1625" b="1"/>
            </a:lvl2pPr>
            <a:lvl3pPr marL="742950" indent="0">
              <a:buNone/>
              <a:defRPr sz="1463" b="1"/>
            </a:lvl3pPr>
            <a:lvl4pPr marL="1114425" indent="0">
              <a:buNone/>
              <a:defRPr sz="1300" b="1"/>
            </a:lvl4pPr>
            <a:lvl5pPr marL="1485900" indent="0">
              <a:buNone/>
              <a:defRPr sz="1300" b="1"/>
            </a:lvl5pPr>
            <a:lvl6pPr marL="1857375" indent="0">
              <a:buNone/>
              <a:defRPr sz="1300" b="1"/>
            </a:lvl6pPr>
            <a:lvl7pPr marL="2228850" indent="0">
              <a:buNone/>
              <a:defRPr sz="1300" b="1"/>
            </a:lvl7pPr>
            <a:lvl8pPr marL="2600325" indent="0">
              <a:buNone/>
              <a:defRPr sz="1300" b="1"/>
            </a:lvl8pPr>
            <a:lvl9pPr marL="2971800" indent="0">
              <a:buNone/>
              <a:defRPr sz="13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4DF57-4988-4BA4-8A71-2DD17E329D6A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22685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19B38D-E3EA-47F7-B536-CADCA3D8427A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3369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39A8D1-93D4-479A-A8F9-1AAD683CDA51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889328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211340" y="987426"/>
            <a:ext cx="5014913" cy="4873625"/>
          </a:xfrm>
        </p:spPr>
        <p:txBody>
          <a:bodyPr/>
          <a:lstStyle>
            <a:lvl1pPr>
              <a:defRPr sz="2600"/>
            </a:lvl1pPr>
            <a:lvl2pPr>
              <a:defRPr sz="2275"/>
            </a:lvl2pPr>
            <a:lvl3pPr>
              <a:defRPr sz="1950"/>
            </a:lvl3pPr>
            <a:lvl4pPr>
              <a:defRPr sz="1625"/>
            </a:lvl4pPr>
            <a:lvl5pPr>
              <a:defRPr sz="1625"/>
            </a:lvl5pPr>
            <a:lvl6pPr>
              <a:defRPr sz="1625"/>
            </a:lvl6pPr>
            <a:lvl7pPr>
              <a:defRPr sz="1625"/>
            </a:lvl7pPr>
            <a:lvl8pPr>
              <a:defRPr sz="1625"/>
            </a:lvl8pPr>
            <a:lvl9pPr>
              <a:defRPr sz="1625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300"/>
            </a:lvl1pPr>
            <a:lvl2pPr marL="371475" indent="0">
              <a:buNone/>
              <a:defRPr sz="1138"/>
            </a:lvl2pPr>
            <a:lvl3pPr marL="742950" indent="0">
              <a:buNone/>
              <a:defRPr sz="975"/>
            </a:lvl3pPr>
            <a:lvl4pPr marL="1114425" indent="0">
              <a:buNone/>
              <a:defRPr sz="813"/>
            </a:lvl4pPr>
            <a:lvl5pPr marL="1485900" indent="0">
              <a:buNone/>
              <a:defRPr sz="813"/>
            </a:lvl5pPr>
            <a:lvl6pPr marL="1857375" indent="0">
              <a:buNone/>
              <a:defRPr sz="813"/>
            </a:lvl6pPr>
            <a:lvl7pPr marL="2228850" indent="0">
              <a:buNone/>
              <a:defRPr sz="813"/>
            </a:lvl7pPr>
            <a:lvl8pPr marL="2600325" indent="0">
              <a:buNone/>
              <a:defRPr sz="813"/>
            </a:lvl8pPr>
            <a:lvl9pPr marL="2971800" indent="0">
              <a:buNone/>
              <a:defRPr sz="813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4F56F6-F97A-4B1E-A14D-70FAACA61A6A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66718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211340" y="987426"/>
            <a:ext cx="5014913" cy="4873625"/>
          </a:xfrm>
        </p:spPr>
        <p:txBody>
          <a:bodyPr/>
          <a:lstStyle>
            <a:lvl1pPr marL="0" indent="0">
              <a:buNone/>
              <a:defRPr sz="2600"/>
            </a:lvl1pPr>
            <a:lvl2pPr marL="371475" indent="0">
              <a:buNone/>
              <a:defRPr sz="2275"/>
            </a:lvl2pPr>
            <a:lvl3pPr marL="742950" indent="0">
              <a:buNone/>
              <a:defRPr sz="1950"/>
            </a:lvl3pPr>
            <a:lvl4pPr marL="1114425" indent="0">
              <a:buNone/>
              <a:defRPr sz="1625"/>
            </a:lvl4pPr>
            <a:lvl5pPr marL="1485900" indent="0">
              <a:buNone/>
              <a:defRPr sz="1625"/>
            </a:lvl5pPr>
            <a:lvl6pPr marL="1857375" indent="0">
              <a:buNone/>
              <a:defRPr sz="1625"/>
            </a:lvl6pPr>
            <a:lvl7pPr marL="2228850" indent="0">
              <a:buNone/>
              <a:defRPr sz="1625"/>
            </a:lvl7pPr>
            <a:lvl8pPr marL="2600325" indent="0">
              <a:buNone/>
              <a:defRPr sz="1625"/>
            </a:lvl8pPr>
            <a:lvl9pPr marL="2971800" indent="0">
              <a:buNone/>
              <a:defRPr sz="1625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300"/>
            </a:lvl1pPr>
            <a:lvl2pPr marL="371475" indent="0">
              <a:buNone/>
              <a:defRPr sz="1138"/>
            </a:lvl2pPr>
            <a:lvl3pPr marL="742950" indent="0">
              <a:buNone/>
              <a:defRPr sz="975"/>
            </a:lvl3pPr>
            <a:lvl4pPr marL="1114425" indent="0">
              <a:buNone/>
              <a:defRPr sz="813"/>
            </a:lvl4pPr>
            <a:lvl5pPr marL="1485900" indent="0">
              <a:buNone/>
              <a:defRPr sz="813"/>
            </a:lvl5pPr>
            <a:lvl6pPr marL="1857375" indent="0">
              <a:buNone/>
              <a:defRPr sz="813"/>
            </a:lvl6pPr>
            <a:lvl7pPr marL="2228850" indent="0">
              <a:buNone/>
              <a:defRPr sz="813"/>
            </a:lvl7pPr>
            <a:lvl8pPr marL="2600325" indent="0">
              <a:buNone/>
              <a:defRPr sz="813"/>
            </a:lvl8pPr>
            <a:lvl9pPr marL="2971800" indent="0">
              <a:buNone/>
              <a:defRPr sz="813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9B8AF8-E2A2-4D81-9521-C3361A59BAD2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6388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68648D-12DB-49D7-A9DE-361A142027B8}" type="datetime1">
              <a:rPr kumimoji="1" lang="ja-JP" altLang="en-US" smtClean="0"/>
              <a:t>2023/1/4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6B16B1-C8F4-4054-8A69-ED6AAECC53D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3474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hf hdr="0" ftr="0" dt="0"/>
  <p:txStyles>
    <p:titleStyle>
      <a:lvl1pPr algn="l" defTabSz="742950" rtl="0" eaLnBrk="1" latinLnBrk="0" hangingPunct="1">
        <a:lnSpc>
          <a:spcPct val="90000"/>
        </a:lnSpc>
        <a:spcBef>
          <a:spcPct val="0"/>
        </a:spcBef>
        <a:buNone/>
        <a:defRPr kumimoji="1" sz="35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5738" indent="-185738" algn="l" defTabSz="742950" rtl="0" eaLnBrk="1" latinLnBrk="0" hangingPunct="1">
        <a:lnSpc>
          <a:spcPct val="90000"/>
        </a:lnSpc>
        <a:spcBef>
          <a:spcPts val="813"/>
        </a:spcBef>
        <a:buFont typeface="Arial" panose="020B0604020202020204" pitchFamily="34" charset="0"/>
        <a:buChar char="•"/>
        <a:defRPr kumimoji="1" sz="2275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2pPr>
      <a:lvl3pPr marL="92868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625" kern="1200">
          <a:solidFill>
            <a:schemeClr val="tx1"/>
          </a:solidFill>
          <a:latin typeface="+mn-lt"/>
          <a:ea typeface="+mn-ea"/>
          <a:cs typeface="+mn-cs"/>
        </a:defRPr>
      </a:lvl3pPr>
      <a:lvl4pPr marL="130016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4pPr>
      <a:lvl5pPr marL="167163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5pPr>
      <a:lvl6pPr marL="204311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6pPr>
      <a:lvl7pPr marL="241458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7pPr>
      <a:lvl8pPr marL="278606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8pPr>
      <a:lvl9pPr marL="315753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1pPr>
      <a:lvl2pPr marL="37147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2pPr>
      <a:lvl3pPr marL="74295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3pPr>
      <a:lvl4pPr marL="111442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4pPr>
      <a:lvl5pPr marL="148590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5pPr>
      <a:lvl6pPr marL="185737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7pPr>
      <a:lvl8pPr marL="260032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8pPr>
      <a:lvl9pPr marL="297180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2.emf"/><Relationship Id="rId2" Type="http://schemas.openxmlformats.org/officeDocument/2006/relationships/image" Target="../media/image21.emf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4.emf"/><Relationship Id="rId4" Type="http://schemas.openxmlformats.org/officeDocument/2006/relationships/image" Target="../media/image23.emf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6.emf"/><Relationship Id="rId2" Type="http://schemas.openxmlformats.org/officeDocument/2006/relationships/image" Target="../media/image25.em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image" Target="../media/image33.emf"/><Relationship Id="rId3" Type="http://schemas.openxmlformats.org/officeDocument/2006/relationships/image" Target="../media/image28.emf"/><Relationship Id="rId7" Type="http://schemas.openxmlformats.org/officeDocument/2006/relationships/image" Target="../media/image32.emf"/><Relationship Id="rId2" Type="http://schemas.openxmlformats.org/officeDocument/2006/relationships/image" Target="../media/image27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31.emf"/><Relationship Id="rId11" Type="http://schemas.openxmlformats.org/officeDocument/2006/relationships/image" Target="../media/image36.emf"/><Relationship Id="rId5" Type="http://schemas.openxmlformats.org/officeDocument/2006/relationships/image" Target="../media/image30.emf"/><Relationship Id="rId10" Type="http://schemas.openxmlformats.org/officeDocument/2006/relationships/image" Target="../media/image35.emf"/><Relationship Id="rId4" Type="http://schemas.openxmlformats.org/officeDocument/2006/relationships/image" Target="../media/image29.emf"/><Relationship Id="rId9" Type="http://schemas.openxmlformats.org/officeDocument/2006/relationships/image" Target="../media/image34.emf"/></Relationships>
</file>

<file path=ppt/slides/_rels/slide14.xml.rels><?xml version="1.0" encoding="UTF-8" standalone="yes"?>
<Relationships xmlns="http://schemas.openxmlformats.org/package/2006/relationships"><Relationship Id="rId8" Type="http://schemas.openxmlformats.org/officeDocument/2006/relationships/image" Target="../media/image41.emf"/><Relationship Id="rId3" Type="http://schemas.openxmlformats.org/officeDocument/2006/relationships/image" Target="../media/image28.emf"/><Relationship Id="rId7" Type="http://schemas.openxmlformats.org/officeDocument/2006/relationships/image" Target="../media/image40.emf"/><Relationship Id="rId2" Type="http://schemas.openxmlformats.org/officeDocument/2006/relationships/image" Target="../media/image27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39.emf"/><Relationship Id="rId5" Type="http://schemas.openxmlformats.org/officeDocument/2006/relationships/image" Target="../media/image38.emf"/><Relationship Id="rId10" Type="http://schemas.openxmlformats.org/officeDocument/2006/relationships/image" Target="../media/image36.emf"/><Relationship Id="rId4" Type="http://schemas.openxmlformats.org/officeDocument/2006/relationships/image" Target="../media/image37.emf"/><Relationship Id="rId9" Type="http://schemas.openxmlformats.org/officeDocument/2006/relationships/image" Target="../media/image42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image" Target="../media/image9.emf"/><Relationship Id="rId13" Type="http://schemas.openxmlformats.org/officeDocument/2006/relationships/image" Target="../media/image14.emf"/><Relationship Id="rId3" Type="http://schemas.openxmlformats.org/officeDocument/2006/relationships/image" Target="../media/image4.emf"/><Relationship Id="rId7" Type="http://schemas.openxmlformats.org/officeDocument/2006/relationships/image" Target="../media/image8.emf"/><Relationship Id="rId12" Type="http://schemas.openxmlformats.org/officeDocument/2006/relationships/image" Target="../media/image13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7.emf"/><Relationship Id="rId11" Type="http://schemas.openxmlformats.org/officeDocument/2006/relationships/image" Target="../media/image12.emf"/><Relationship Id="rId5" Type="http://schemas.openxmlformats.org/officeDocument/2006/relationships/image" Target="../media/image6.emf"/><Relationship Id="rId10" Type="http://schemas.openxmlformats.org/officeDocument/2006/relationships/image" Target="../media/image11.emf"/><Relationship Id="rId4" Type="http://schemas.openxmlformats.org/officeDocument/2006/relationships/image" Target="../media/image5.emf"/><Relationship Id="rId9" Type="http://schemas.openxmlformats.org/officeDocument/2006/relationships/image" Target="../media/image10.emf"/><Relationship Id="rId14" Type="http://schemas.openxmlformats.org/officeDocument/2006/relationships/image" Target="../media/image15.emf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7.emf"/><Relationship Id="rId2" Type="http://schemas.openxmlformats.org/officeDocument/2006/relationships/image" Target="../media/image16.emf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20.emf"/><Relationship Id="rId5" Type="http://schemas.openxmlformats.org/officeDocument/2006/relationships/image" Target="../media/image19.emf"/><Relationship Id="rId4" Type="http://schemas.openxmlformats.org/officeDocument/2006/relationships/image" Target="../media/image1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487680" y="1705308"/>
            <a:ext cx="8821783" cy="1976437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kumimoji="1" lang="en-US" altLang="ja-JP" sz="2800" b="1" dirty="0" smtClean="0"/>
              <a:t>2025</a:t>
            </a:r>
            <a:r>
              <a:rPr kumimoji="1" lang="ja-JP" altLang="en-US" sz="2800" b="1" dirty="0" smtClean="0"/>
              <a:t>年に向けた対応方針に係る検討の進め方</a:t>
            </a:r>
            <a:r>
              <a:rPr kumimoji="1" lang="en-US" altLang="ja-JP" sz="2800" b="1" dirty="0" smtClean="0"/>
              <a:t/>
            </a:r>
            <a:br>
              <a:rPr kumimoji="1" lang="en-US" altLang="ja-JP" sz="2800" b="1" dirty="0" smtClean="0"/>
            </a:br>
            <a:r>
              <a:rPr kumimoji="1" lang="ja-JP" altLang="en-US" sz="2800" b="1" dirty="0" smtClean="0"/>
              <a:t>参考資料</a:t>
            </a:r>
            <a:r>
              <a:rPr kumimoji="1" lang="en-US" altLang="ja-JP" sz="2800" b="1" dirty="0" smtClean="0"/>
              <a:t/>
            </a:r>
            <a:br>
              <a:rPr kumimoji="1" lang="en-US" altLang="ja-JP" sz="2800" b="1" dirty="0" smtClean="0"/>
            </a:br>
            <a:r>
              <a:rPr lang="ja-JP" altLang="en-US" sz="700" b="1" dirty="0"/>
              <a:t>　</a:t>
            </a:r>
            <a:r>
              <a:rPr kumimoji="1" lang="en-US" altLang="ja-JP" sz="2800" b="1" dirty="0" smtClean="0"/>
              <a:t/>
            </a:r>
            <a:br>
              <a:rPr kumimoji="1" lang="en-US" altLang="ja-JP" sz="2800" b="1" dirty="0" smtClean="0"/>
            </a:br>
            <a:r>
              <a:rPr kumimoji="1" lang="ja-JP" altLang="en-US" sz="2000" dirty="0" smtClean="0"/>
              <a:t>～各医療機関の対応方針の策定・検証・見直し～</a:t>
            </a:r>
            <a:endParaRPr kumimoji="1" lang="ja-JP" altLang="en-US" sz="2800" b="1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23400" y="5202238"/>
            <a:ext cx="7429500" cy="1655762"/>
          </a:xfrm>
        </p:spPr>
        <p:txBody>
          <a:bodyPr/>
          <a:lstStyle/>
          <a:p>
            <a:r>
              <a:rPr lang="ja-JP" altLang="en-US" dirty="0" smtClean="0"/>
              <a:t>東京都福祉保健局医療政策</a:t>
            </a:r>
            <a:r>
              <a:rPr lang="ja-JP" altLang="en-US" dirty="0"/>
              <a:t>部</a:t>
            </a:r>
            <a:endParaRPr kumimoji="1" lang="ja-JP" altLang="en-US" dirty="0"/>
          </a:p>
        </p:txBody>
      </p:sp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6347272"/>
              </p:ext>
            </p:extLst>
          </p:nvPr>
        </p:nvGraphicFramePr>
        <p:xfrm>
          <a:off x="6781800" y="303989"/>
          <a:ext cx="2937934" cy="437760"/>
        </p:xfrm>
        <a:graphic>
          <a:graphicData uri="http://schemas.openxmlformats.org/drawingml/2006/table">
            <a:tbl>
              <a:tblPr firstRow="1" bandRow="1">
                <a:tableStyleId>{616DA210-FB5B-4158-B5E0-FEB733F419BA}</a:tableStyleId>
              </a:tblPr>
              <a:tblGrid>
                <a:gridCol w="2082800">
                  <a:extLst>
                    <a:ext uri="{9D8B030D-6E8A-4147-A177-3AD203B41FA5}">
                      <a16:colId xmlns:a16="http://schemas.microsoft.com/office/drawing/2014/main" val="1179863284"/>
                    </a:ext>
                  </a:extLst>
                </a:gridCol>
                <a:gridCol w="855134">
                  <a:extLst>
                    <a:ext uri="{9D8B030D-6E8A-4147-A177-3AD203B41FA5}">
                      <a16:colId xmlns:a16="http://schemas.microsoft.com/office/drawing/2014/main" val="3424816602"/>
                    </a:ext>
                  </a:extLst>
                </a:gridCol>
              </a:tblGrid>
              <a:tr h="379326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200" b="0" dirty="0" smtClean="0"/>
                        <a:t>令和４年度第２回東京都</a:t>
                      </a:r>
                      <a:endParaRPr kumimoji="1" lang="en-US" altLang="ja-JP" sz="1200" b="0" dirty="0" smtClean="0"/>
                    </a:p>
                    <a:p>
                      <a:pPr algn="dist"/>
                      <a:r>
                        <a:rPr kumimoji="1" lang="ja-JP" altLang="en-US" sz="1200" b="0" dirty="0" smtClean="0"/>
                        <a:t>地域医療構想調整会議</a:t>
                      </a:r>
                      <a:endParaRPr kumimoji="1" lang="ja-JP" altLang="en-US" sz="1200" b="0" dirty="0"/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 smtClean="0"/>
                        <a:t>参考資料２</a:t>
                      </a:r>
                      <a:endParaRPr kumimoji="1" lang="ja-JP" altLang="en-US" sz="1200" b="0" dirty="0"/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52540919"/>
                  </a:ext>
                </a:extLst>
              </a:tr>
            </a:tbl>
          </a:graphicData>
        </a:graphic>
      </p:graphicFrame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68477859"/>
              </p:ext>
            </p:extLst>
          </p:nvPr>
        </p:nvGraphicFramePr>
        <p:xfrm>
          <a:off x="6781800" y="845355"/>
          <a:ext cx="2937934" cy="437760"/>
        </p:xfrm>
        <a:graphic>
          <a:graphicData uri="http://schemas.openxmlformats.org/drawingml/2006/table">
            <a:tbl>
              <a:tblPr firstRow="1" bandRow="1">
                <a:tableStyleId>{616DA210-FB5B-4158-B5E0-FEB733F419BA}</a:tableStyleId>
              </a:tblPr>
              <a:tblGrid>
                <a:gridCol w="2082800">
                  <a:extLst>
                    <a:ext uri="{9D8B030D-6E8A-4147-A177-3AD203B41FA5}">
                      <a16:colId xmlns:a16="http://schemas.microsoft.com/office/drawing/2014/main" val="1179863284"/>
                    </a:ext>
                  </a:extLst>
                </a:gridCol>
                <a:gridCol w="855134">
                  <a:extLst>
                    <a:ext uri="{9D8B030D-6E8A-4147-A177-3AD203B41FA5}">
                      <a16:colId xmlns:a16="http://schemas.microsoft.com/office/drawing/2014/main" val="3424816602"/>
                    </a:ext>
                  </a:extLst>
                </a:gridCol>
              </a:tblGrid>
              <a:tr h="379326"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1200" b="0" dirty="0" smtClean="0"/>
                        <a:t>令和４年度第１回東京都</a:t>
                      </a:r>
                      <a:endParaRPr kumimoji="1" lang="en-US" altLang="ja-JP" sz="1200" b="0" dirty="0" smtClean="0"/>
                    </a:p>
                    <a:p>
                      <a:pPr algn="dist"/>
                      <a:r>
                        <a:rPr kumimoji="1" lang="ja-JP" altLang="en-US" sz="1200" b="0" dirty="0" smtClean="0"/>
                        <a:t>地域医療構想調整会議</a:t>
                      </a:r>
                      <a:endParaRPr kumimoji="1" lang="ja-JP" altLang="en-US" sz="1200" b="0" dirty="0"/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 smtClean="0"/>
                        <a:t>参考資料１</a:t>
                      </a:r>
                      <a:endParaRPr kumimoji="1" lang="ja-JP" altLang="en-US" sz="1200" b="0" dirty="0"/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525409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30179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2608" y="-52263"/>
            <a:ext cx="9852685" cy="523874"/>
          </a:xfrm>
        </p:spPr>
        <p:txBody>
          <a:bodyPr lIns="72000" tIns="72000" rIns="72000" bIns="0">
            <a:normAutofit/>
          </a:bodyPr>
          <a:lstStyle/>
          <a:p>
            <a:r>
              <a:rPr lang="en-US" altLang="ja-JP" sz="1800" b="1" dirty="0" smtClean="0"/>
              <a:t>【</a:t>
            </a:r>
            <a:r>
              <a:rPr lang="ja-JP" altLang="en-US" sz="1800" b="1" dirty="0" smtClean="0"/>
              <a:t>参考</a:t>
            </a:r>
            <a:r>
              <a:rPr lang="en-US" altLang="ja-JP" sz="1800" b="1" dirty="0" smtClean="0"/>
              <a:t>】</a:t>
            </a:r>
            <a:r>
              <a:rPr lang="ja-JP" altLang="en-US" sz="1800" b="1" dirty="0" smtClean="0"/>
              <a:t>入院基本料・特定入院料ごとの機能別病床数の状況</a:t>
            </a:r>
            <a:r>
              <a:rPr lang="ja-JP" altLang="en-US" sz="1050" dirty="0" smtClean="0"/>
              <a:t>（</a:t>
            </a:r>
            <a:r>
              <a:rPr lang="ja-JP" altLang="en-US" sz="1100" dirty="0" smtClean="0"/>
              <a:t>令和</a:t>
            </a:r>
            <a:r>
              <a:rPr lang="ja-JP" altLang="en-US" sz="1100" dirty="0"/>
              <a:t>３年度病床機能</a:t>
            </a:r>
            <a:r>
              <a:rPr lang="ja-JP" altLang="en-US" sz="1100" dirty="0" smtClean="0"/>
              <a:t>報告（速報値）より</a:t>
            </a:r>
            <a:r>
              <a:rPr lang="ja-JP" altLang="en-US" sz="1100" dirty="0"/>
              <a:t>作成</a:t>
            </a:r>
            <a:r>
              <a:rPr lang="ja-JP" altLang="en-US" sz="1100" dirty="0" smtClean="0"/>
              <a:t>）</a:t>
            </a:r>
            <a:endParaRPr kumimoji="1" lang="ja-JP" altLang="en-US" sz="18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372978" y="365286"/>
            <a:ext cx="900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" name="表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87546355"/>
              </p:ext>
            </p:extLst>
          </p:nvPr>
        </p:nvGraphicFramePr>
        <p:xfrm>
          <a:off x="372978" y="471611"/>
          <a:ext cx="9252285" cy="6317040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4247148">
                  <a:extLst>
                    <a:ext uri="{9D8B030D-6E8A-4147-A177-3AD203B41FA5}">
                      <a16:colId xmlns:a16="http://schemas.microsoft.com/office/drawing/2014/main" val="3501948768"/>
                    </a:ext>
                  </a:extLst>
                </a:gridCol>
                <a:gridCol w="1023534">
                  <a:extLst>
                    <a:ext uri="{9D8B030D-6E8A-4147-A177-3AD203B41FA5}">
                      <a16:colId xmlns:a16="http://schemas.microsoft.com/office/drawing/2014/main" val="2893021972"/>
                    </a:ext>
                  </a:extLst>
                </a:gridCol>
                <a:gridCol w="1023534">
                  <a:extLst>
                    <a:ext uri="{9D8B030D-6E8A-4147-A177-3AD203B41FA5}">
                      <a16:colId xmlns:a16="http://schemas.microsoft.com/office/drawing/2014/main" val="2142083872"/>
                    </a:ext>
                  </a:extLst>
                </a:gridCol>
                <a:gridCol w="1023534">
                  <a:extLst>
                    <a:ext uri="{9D8B030D-6E8A-4147-A177-3AD203B41FA5}">
                      <a16:colId xmlns:a16="http://schemas.microsoft.com/office/drawing/2014/main" val="2671691565"/>
                    </a:ext>
                  </a:extLst>
                </a:gridCol>
                <a:gridCol w="1023534">
                  <a:extLst>
                    <a:ext uri="{9D8B030D-6E8A-4147-A177-3AD203B41FA5}">
                      <a16:colId xmlns:a16="http://schemas.microsoft.com/office/drawing/2014/main" val="1625610999"/>
                    </a:ext>
                  </a:extLst>
                </a:gridCol>
                <a:gridCol w="911001">
                  <a:extLst>
                    <a:ext uri="{9D8B030D-6E8A-4147-A177-3AD203B41FA5}">
                      <a16:colId xmlns:a16="http://schemas.microsoft.com/office/drawing/2014/main" val="1417252766"/>
                    </a:ext>
                  </a:extLst>
                </a:gridCol>
              </a:tblGrid>
              <a:tr h="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 smtClean="0">
                          <a:solidFill>
                            <a:schemeClr val="bg1"/>
                          </a:solidFill>
                          <a:latin typeface="+mn-ea"/>
                          <a:ea typeface="+mn-ea"/>
                        </a:rPr>
                        <a:t>入院基本料・特定入院料</a:t>
                      </a:r>
                      <a:endParaRPr kumimoji="1" lang="ja-JP" altLang="en-US" sz="1100" b="1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>
                    <a:solidFill>
                      <a:schemeClr val="accent5">
                        <a:lumMod val="50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 smtClean="0">
                          <a:solidFill>
                            <a:schemeClr val="bg1"/>
                          </a:solidFill>
                        </a:rPr>
                        <a:t>病床機能</a:t>
                      </a:r>
                      <a:endParaRPr kumimoji="1" lang="ja-JP" altLang="en-US" sz="1100" b="1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>
                    <a:lnR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5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 marL="36000" marR="36000" marT="36000" marB="36000" anchor="ctr">
                    <a:lnL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 marL="36000" marR="36000" marT="36000" marB="36000" anchor="ctr">
                    <a:lnL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 marL="36000" marR="36000" marT="36000" marB="36000" anchor="ctr">
                    <a:lnL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 smtClean="0">
                          <a:solidFill>
                            <a:schemeClr val="bg1"/>
                          </a:solidFill>
                        </a:rPr>
                        <a:t>計</a:t>
                      </a:r>
                      <a:endParaRPr kumimoji="1" lang="ja-JP" altLang="en-US" sz="1100" b="1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1260978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 marL="36000" marR="36000" marT="36000" marB="36000" anchor="ctr">
                    <a:lnL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 smtClean="0">
                          <a:solidFill>
                            <a:schemeClr val="bg1"/>
                          </a:solidFill>
                        </a:rPr>
                        <a:t>高度急性期</a:t>
                      </a:r>
                      <a:endParaRPr kumimoji="1" lang="ja-JP" altLang="en-US" sz="1100" b="1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 smtClean="0">
                          <a:solidFill>
                            <a:schemeClr val="bg1"/>
                          </a:solidFill>
                        </a:rPr>
                        <a:t>急性期</a:t>
                      </a:r>
                      <a:endParaRPr kumimoji="1" lang="ja-JP" altLang="en-US" sz="1100" b="1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>
                    <a:lnT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 smtClean="0">
                          <a:solidFill>
                            <a:schemeClr val="bg1"/>
                          </a:solidFill>
                        </a:rPr>
                        <a:t>回復期</a:t>
                      </a:r>
                      <a:endParaRPr kumimoji="1" lang="ja-JP" altLang="en-US" sz="1100" b="1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>
                    <a:lnT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 smtClean="0">
                          <a:solidFill>
                            <a:schemeClr val="bg1"/>
                          </a:solidFill>
                        </a:rPr>
                        <a:t>慢性期</a:t>
                      </a:r>
                      <a:endParaRPr kumimoji="1" lang="ja-JP" altLang="en-US" sz="1100" b="1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>
                    <a:lnR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 marL="36000" marR="36000" marT="36000" marB="36000" anchor="ctr">
                    <a:lnL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2704607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急性期一般入院料１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8,690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22,967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31,657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9351230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急性期一般入院料２～７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52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9,321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86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9,459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66818524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地域一般入院料１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853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148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66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1,067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86154063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地域一般入院料２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508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74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582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36361652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地域一般入院料３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867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475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279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1,621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94687816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一般病棟特別入院基本料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252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51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21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324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385864851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 lvl="0" indent="0" algn="l" defTabSz="7429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dirty="0" smtClean="0"/>
                        <a:t>療養病棟入院料１・２、療養病棟特別入院基本料</a:t>
                      </a:r>
                      <a:endParaRPr kumimoji="1" lang="ja-JP" altLang="en-US" sz="110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54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163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13,127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13,344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06133206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特定機能病院一般病棟７対１入院基本料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7,952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3,427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11,379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407093091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専門病院７対１入院基本料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110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515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625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199704301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障害者施設等７対１～</a:t>
                      </a:r>
                      <a:r>
                        <a:rPr kumimoji="1" lang="en-US" altLang="ja-JP" sz="1100" dirty="0" smtClean="0"/>
                        <a:t>13</a:t>
                      </a:r>
                      <a:r>
                        <a:rPr kumimoji="1" lang="ja-JP" altLang="en-US" sz="1100" dirty="0" smtClean="0"/>
                        <a:t>対１入院基本料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475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3,476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3,951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37966170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障害者施設等</a:t>
                      </a:r>
                      <a:r>
                        <a:rPr kumimoji="1" lang="en-US" altLang="ja-JP" sz="1100" dirty="0" smtClean="0"/>
                        <a:t>15</a:t>
                      </a:r>
                      <a:r>
                        <a:rPr kumimoji="1" lang="ja-JP" altLang="en-US" sz="1100" dirty="0" smtClean="0"/>
                        <a:t>対１入院基本料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50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50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263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363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23088964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救命救急入院料１～４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664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664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51607044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特定集中治療室管理料１～４、小児特定集中治療室管理料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884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16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900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420265334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ハイケアユニット入院医療管理料１・２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809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260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1,069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405877334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脳卒中ケアユニット入院医療管理料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192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192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370930044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新生児特定集中治療室管理料１・２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128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128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192266453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総合周産期特定集中治療室管理料（母体・胎児）（新生児）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356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356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141824203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新生児治療回復室入院医療管理料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511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6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517</a:t>
                      </a: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77672360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特殊疾患入院医療管理料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4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50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54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321619142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小児入院医療管理料１～５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1,112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1,245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2,357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368343864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回復期リハビリテーション病棟入院料１～６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7,927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50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7,977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78712306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100" dirty="0" smtClean="0"/>
                        <a:t>地域包括ケア病棟入院料１・入院医療管理料１</a:t>
                      </a:r>
                      <a:endParaRPr kumimoji="1" lang="ja-JP" altLang="en-US" sz="11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822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1,811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152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2,785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164750501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 lvl="0" indent="0" algn="l" defTabSz="7429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dirty="0" smtClean="0"/>
                        <a:t>地域包括ケア病棟入院料２・入院医療管理料２</a:t>
                      </a:r>
                      <a:endParaRPr kumimoji="1" lang="ja-JP" altLang="en-US" sz="110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941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1,301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102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2,344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142723179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 lvl="0" indent="0" algn="l" defTabSz="7429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dirty="0" smtClean="0"/>
                        <a:t>地域包括ケア病棟入院料３・入院医療管理料３</a:t>
                      </a:r>
                      <a:endParaRPr kumimoji="1" lang="ja-JP" altLang="en-US" sz="110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50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62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8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120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371873214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 lvl="0" indent="0" algn="l" defTabSz="7429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dirty="0" smtClean="0"/>
                        <a:t>地域包括ケア病棟入院料４・入院医療管理料４</a:t>
                      </a:r>
                      <a:endParaRPr kumimoji="1" lang="ja-JP" altLang="en-US" sz="110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88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88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82758231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 lvl="0" indent="0" algn="l" defTabSz="7429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dirty="0" smtClean="0"/>
                        <a:t>緩和ケア病棟入院料１・２</a:t>
                      </a:r>
                      <a:endParaRPr kumimoji="1" lang="ja-JP" altLang="en-US" sz="110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37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261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86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180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564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295439391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 lvl="0" indent="0" algn="l" defTabSz="7429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dirty="0" smtClean="0"/>
                        <a:t>特殊疾患病棟入院料１・２</a:t>
                      </a:r>
                      <a:endParaRPr kumimoji="1" lang="ja-JP" altLang="en-US" sz="110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159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200" dirty="0" smtClean="0">
                          <a:latin typeface="+mn-ea"/>
                          <a:ea typeface="+mn-ea"/>
                        </a:rPr>
                        <a:t>159</a:t>
                      </a:r>
                      <a:endParaRPr kumimoji="1" lang="ja-JP" altLang="en-US" sz="1200" dirty="0">
                        <a:latin typeface="+mn-ea"/>
                        <a:ea typeface="+mn-ea"/>
                      </a:endParaRPr>
                    </a:p>
                  </a:txBody>
                  <a:tcPr marL="36000" marR="36000" marT="36000" marB="0" anchor="ctr"/>
                </a:tc>
                <a:extLst>
                  <a:ext uri="{0D108BD9-81ED-4DB2-BD59-A6C34878D82A}">
                    <a16:rowId xmlns:a16="http://schemas.microsoft.com/office/drawing/2014/main" val="1768303679"/>
                  </a:ext>
                </a:extLst>
              </a:tr>
            </a:tbl>
          </a:graphicData>
        </a:graphic>
      </p:graphicFrame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738110" y="6529850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400" smtClean="0">
                <a:solidFill>
                  <a:schemeClr val="tx1"/>
                </a:solidFill>
              </a:rPr>
              <a:t>10</a:t>
            </a:fld>
            <a:endParaRPr kumimoji="1" lang="ja-JP" alt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92600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2999" y="0"/>
            <a:ext cx="9633001" cy="523874"/>
          </a:xfrm>
        </p:spPr>
        <p:txBody>
          <a:bodyPr lIns="0" tIns="72000" rIns="0" bIns="0">
            <a:normAutofit/>
          </a:bodyPr>
          <a:lstStyle/>
          <a:p>
            <a:r>
              <a:rPr lang="en-US" altLang="ja-JP" sz="2000" dirty="0" smtClean="0"/>
              <a:t>【</a:t>
            </a:r>
            <a:r>
              <a:rPr lang="ja-JP" altLang="en-US" sz="2000" dirty="0" smtClean="0"/>
              <a:t>参考</a:t>
            </a:r>
            <a:r>
              <a:rPr lang="en-US" altLang="ja-JP" sz="2000" dirty="0" smtClean="0"/>
              <a:t>】</a:t>
            </a:r>
            <a:r>
              <a:rPr lang="ja-JP" altLang="en-US" sz="2000" dirty="0" smtClean="0"/>
              <a:t>機能別の病床利用率</a:t>
            </a:r>
            <a:r>
              <a:rPr lang="ja-JP" altLang="en-US" sz="1400" dirty="0" smtClean="0"/>
              <a:t>（当日退院患者含む。）</a:t>
            </a:r>
            <a:r>
              <a:rPr lang="ja-JP" altLang="en-US" sz="2000" dirty="0" smtClean="0"/>
              <a:t>・平均在院日数の状況</a:t>
            </a:r>
            <a:endParaRPr kumimoji="1" lang="ja-JP" altLang="en-US" sz="20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477731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テキスト ボックス 10"/>
          <p:cNvSpPr txBox="1"/>
          <p:nvPr/>
        </p:nvSpPr>
        <p:spPr>
          <a:xfrm>
            <a:off x="523460" y="576273"/>
            <a:ext cx="330072" cy="1009843"/>
          </a:xfrm>
          <a:prstGeom prst="rect">
            <a:avLst/>
          </a:prstGeom>
          <a:solidFill>
            <a:srgbClr val="002060"/>
          </a:solidFill>
        </p:spPr>
        <p:txBody>
          <a:bodyPr vert="eaVert" wrap="square" lIns="72000" tIns="0" rIns="72000" bIns="0" rtlCol="0" anchor="ctr" anchorCtr="0">
            <a:spAutoFit/>
          </a:bodyPr>
          <a:lstStyle/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</a:rPr>
              <a:t>高度急性期</a:t>
            </a:r>
            <a:endParaRPr kumimoji="1" lang="ja-JP" altLang="en-US" sz="1200" b="1" dirty="0">
              <a:solidFill>
                <a:schemeClr val="bg1"/>
              </a:solidFill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523460" y="2049200"/>
            <a:ext cx="330072" cy="1009843"/>
          </a:xfrm>
          <a:prstGeom prst="rect">
            <a:avLst/>
          </a:prstGeom>
          <a:solidFill>
            <a:srgbClr val="002060"/>
          </a:solidFill>
        </p:spPr>
        <p:txBody>
          <a:bodyPr vert="eaVert" wrap="square" lIns="72000" tIns="0" rIns="72000" bIns="0" rtlCol="0" anchor="ctr" anchorCtr="0">
            <a:spAutoFit/>
          </a:bodyPr>
          <a:lstStyle/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200" b="1" dirty="0">
              <a:solidFill>
                <a:schemeClr val="bg1"/>
              </a:solidFill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523460" y="3548913"/>
            <a:ext cx="330072" cy="1009843"/>
          </a:xfrm>
          <a:prstGeom prst="rect">
            <a:avLst/>
          </a:prstGeom>
          <a:solidFill>
            <a:srgbClr val="002060"/>
          </a:solidFill>
        </p:spPr>
        <p:txBody>
          <a:bodyPr vert="eaVert" wrap="square" lIns="72000" tIns="0" rIns="72000" bIns="0" rtlCol="0" anchor="ctr" anchorCtr="0">
            <a:spAutoFit/>
          </a:bodyPr>
          <a:lstStyle/>
          <a:p>
            <a:pPr algn="ctr"/>
            <a:r>
              <a:rPr lang="ja-JP" altLang="en-US" sz="1200" b="1" dirty="0" smtClean="0">
                <a:solidFill>
                  <a:schemeClr val="bg1"/>
                </a:solidFill>
              </a:rPr>
              <a:t>回復</a:t>
            </a:r>
            <a:r>
              <a:rPr lang="ja-JP" altLang="en-US" sz="1200" b="1" dirty="0">
                <a:solidFill>
                  <a:schemeClr val="bg1"/>
                </a:solidFill>
              </a:rPr>
              <a:t>期</a:t>
            </a:r>
            <a:endParaRPr kumimoji="1" lang="ja-JP" altLang="en-US" sz="1200" b="1" dirty="0">
              <a:solidFill>
                <a:schemeClr val="bg1"/>
              </a:solidFill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528580" y="5176311"/>
            <a:ext cx="330072" cy="1009843"/>
          </a:xfrm>
          <a:prstGeom prst="rect">
            <a:avLst/>
          </a:prstGeom>
          <a:solidFill>
            <a:srgbClr val="002060"/>
          </a:solidFill>
        </p:spPr>
        <p:txBody>
          <a:bodyPr vert="eaVert" wrap="square" lIns="72000" tIns="0" rIns="72000" bIns="0" rtlCol="0" anchor="ctr" anchorCtr="0">
            <a:spAutoFit/>
          </a:bodyPr>
          <a:lstStyle/>
          <a:p>
            <a:pPr algn="ctr"/>
            <a:r>
              <a:rPr kumimoji="1" lang="ja-JP" altLang="en-US" sz="12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200" b="1" dirty="0">
              <a:solidFill>
                <a:schemeClr val="bg1"/>
              </a:solidFill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-1" y="6635045"/>
            <a:ext cx="346934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76590" y="331999"/>
            <a:ext cx="8263891" cy="1947660"/>
          </a:xfrm>
          <a:prstGeom prst="rect">
            <a:avLst/>
          </a:prstGeom>
        </p:spPr>
      </p:pic>
      <p:pic>
        <p:nvPicPr>
          <p:cNvPr id="6" name="図 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931978" y="1924210"/>
            <a:ext cx="8263891" cy="1733160"/>
          </a:xfrm>
          <a:prstGeom prst="rect">
            <a:avLst/>
          </a:prstGeom>
        </p:spPr>
      </p:pic>
      <p:pic>
        <p:nvPicPr>
          <p:cNvPr id="16" name="図 15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954284" y="3462893"/>
            <a:ext cx="8263891" cy="1733160"/>
          </a:xfrm>
          <a:prstGeom prst="rect">
            <a:avLst/>
          </a:prstGeom>
        </p:spPr>
      </p:pic>
      <p:pic>
        <p:nvPicPr>
          <p:cNvPr id="17" name="図 16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954284" y="5096362"/>
            <a:ext cx="8486776" cy="1733160"/>
          </a:xfrm>
          <a:prstGeom prst="rect">
            <a:avLst/>
          </a:prstGeom>
        </p:spPr>
      </p:pic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614422" y="6487022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11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638148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99860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ja-JP" altLang="en-US" sz="2400" dirty="0" smtClean="0"/>
              <a:t>人口構造の変化①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67224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図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40816" y="1877559"/>
            <a:ext cx="5818346" cy="4673240"/>
          </a:xfrm>
          <a:prstGeom prst="rect">
            <a:avLst/>
          </a:prstGeom>
        </p:spPr>
      </p:pic>
      <p:sp>
        <p:nvSpPr>
          <p:cNvPr id="7" name="テキスト ボックス 6"/>
          <p:cNvSpPr txBox="1"/>
          <p:nvPr/>
        </p:nvSpPr>
        <p:spPr>
          <a:xfrm>
            <a:off x="273000" y="623734"/>
            <a:ext cx="9504812" cy="765200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750" b="1" dirty="0" smtClean="0">
                <a:latin typeface="+mn-ea"/>
              </a:rPr>
              <a:t>・東京都全体では、</a:t>
            </a:r>
            <a:r>
              <a:rPr lang="en-US" altLang="ja-JP" sz="1750" b="1" dirty="0" smtClean="0">
                <a:latin typeface="+mn-ea"/>
              </a:rPr>
              <a:t>2030</a:t>
            </a:r>
            <a:r>
              <a:rPr lang="ja-JP" altLang="en-US" sz="1750" b="1" dirty="0" smtClean="0">
                <a:latin typeface="+mn-ea"/>
              </a:rPr>
              <a:t>年以降、総人口は横ばいである一方、高齢人口が急速に増加</a:t>
            </a:r>
            <a:endParaRPr lang="en-US" altLang="ja-JP" sz="1750" b="1" dirty="0" smtClean="0">
              <a:latin typeface="+mn-ea"/>
            </a:endParaRPr>
          </a:p>
          <a:p>
            <a:pPr>
              <a:lnSpc>
                <a:spcPts val="2700"/>
              </a:lnSpc>
            </a:pPr>
            <a:r>
              <a:rPr lang="ja-JP" altLang="en-US" sz="1750" b="1" dirty="0" smtClean="0">
                <a:latin typeface="+mn-ea"/>
              </a:rPr>
              <a:t>・圏域別にみると、総人口</a:t>
            </a:r>
            <a:r>
              <a:rPr lang="ja-JP" altLang="en-US" sz="1750" b="1" u="sng" dirty="0" smtClean="0">
                <a:latin typeface="+mn-ea"/>
              </a:rPr>
              <a:t>減</a:t>
            </a:r>
            <a:r>
              <a:rPr lang="ja-JP" altLang="en-US" sz="1750" b="1" dirty="0" smtClean="0">
                <a:latin typeface="+mn-ea"/>
              </a:rPr>
              <a:t>・高齢人口</a:t>
            </a:r>
            <a:r>
              <a:rPr lang="ja-JP" altLang="en-US" sz="1750" b="1" u="sng" dirty="0" smtClean="0">
                <a:latin typeface="+mn-ea"/>
              </a:rPr>
              <a:t>増</a:t>
            </a:r>
            <a:r>
              <a:rPr lang="ja-JP" altLang="en-US" sz="1750" b="1" dirty="0" smtClean="0">
                <a:latin typeface="+mn-ea"/>
              </a:rPr>
              <a:t>が</a:t>
            </a:r>
            <a:r>
              <a:rPr lang="en-US" altLang="ja-JP" sz="1750" b="1" dirty="0" smtClean="0">
                <a:latin typeface="+mn-ea"/>
              </a:rPr>
              <a:t>7</a:t>
            </a:r>
            <a:r>
              <a:rPr lang="ja-JP" altLang="en-US" sz="1750" b="1" dirty="0" smtClean="0">
                <a:latin typeface="+mn-ea"/>
              </a:rPr>
              <a:t>圏域、総人口増又は横ばい・高齢人口増が５圏域</a:t>
            </a:r>
            <a:endParaRPr lang="en-US" altLang="ja-JP" sz="1750" b="1" dirty="0">
              <a:latin typeface="+mn-ea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544042" y="1585171"/>
            <a:ext cx="3469660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300" b="1" dirty="0" smtClean="0"/>
              <a:t>東京都の人口推計（</a:t>
            </a:r>
            <a:r>
              <a:rPr kumimoji="1" lang="en-US" altLang="ja-JP" sz="1300" b="1" dirty="0" smtClean="0"/>
              <a:t>2020</a:t>
            </a:r>
            <a:r>
              <a:rPr kumimoji="1" lang="ja-JP" altLang="en-US" sz="1300" b="1" dirty="0" smtClean="0"/>
              <a:t>年～</a:t>
            </a:r>
            <a:r>
              <a:rPr kumimoji="1" lang="en-US" altLang="ja-JP" sz="1300" b="1" dirty="0" smtClean="0"/>
              <a:t>2045</a:t>
            </a:r>
            <a:r>
              <a:rPr kumimoji="1" lang="ja-JP" altLang="en-US" sz="1300" b="1" dirty="0" smtClean="0"/>
              <a:t>年）</a:t>
            </a:r>
            <a:endParaRPr kumimoji="1" lang="en-US" altLang="ja-JP" sz="1300" b="1" dirty="0" smtClean="0"/>
          </a:p>
          <a:p>
            <a:pPr algn="ctr"/>
            <a:r>
              <a:rPr lang="en-US" altLang="ja-JP" sz="1300" dirty="0" smtClean="0"/>
              <a:t>2020</a:t>
            </a:r>
            <a:r>
              <a:rPr lang="ja-JP" altLang="en-US" sz="1300" dirty="0" smtClean="0"/>
              <a:t>年＝１</a:t>
            </a:r>
            <a:r>
              <a:rPr lang="en-US" altLang="ja-JP" sz="1300" dirty="0" smtClean="0"/>
              <a:t>.0</a:t>
            </a:r>
            <a:endParaRPr kumimoji="1" lang="ja-JP" altLang="en-US" sz="1300" dirty="0"/>
          </a:p>
        </p:txBody>
      </p:sp>
      <p:pic>
        <p:nvPicPr>
          <p:cNvPr id="9" name="図 8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27688" y="2190096"/>
            <a:ext cx="3702367" cy="3179367"/>
          </a:xfrm>
          <a:prstGeom prst="rect">
            <a:avLst/>
          </a:prstGeom>
        </p:spPr>
      </p:pic>
      <p:sp>
        <p:nvSpPr>
          <p:cNvPr id="11" name="テキスト ボックス 10"/>
          <p:cNvSpPr txBox="1"/>
          <p:nvPr/>
        </p:nvSpPr>
        <p:spPr>
          <a:xfrm>
            <a:off x="5025406" y="1551716"/>
            <a:ext cx="3469660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300" b="1" dirty="0" smtClean="0"/>
              <a:t>圏域ごとの人口構造の変化</a:t>
            </a:r>
            <a:endParaRPr kumimoji="1" lang="ja-JP" altLang="en-US" sz="1300" b="1" dirty="0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273000" y="6550799"/>
            <a:ext cx="96330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 smtClean="0"/>
              <a:t>（出所）厚生労働省「令和３年度医療計画作成支援データブック」（国立社会保障・人口問題研究所推計）より作成</a:t>
            </a:r>
            <a:endParaRPr kumimoji="1" lang="ja-JP" altLang="en-US" sz="110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48962" y="6447284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12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3547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13074"/>
            <a:ext cx="8467346" cy="523874"/>
          </a:xfrm>
        </p:spPr>
        <p:txBody>
          <a:bodyPr lIns="72000" tIns="72000" rIns="72000" bIns="0">
            <a:normAutofit/>
          </a:bodyPr>
          <a:lstStyle/>
          <a:p>
            <a:r>
              <a:rPr lang="ja-JP" altLang="en-US" sz="2400" dirty="0" smtClean="0"/>
              <a:t>人口構造の変化②</a:t>
            </a:r>
            <a:r>
              <a:rPr lang="ja-JP" altLang="en-US" sz="1600" dirty="0" smtClean="0"/>
              <a:t>（圏域ごとの人口推計：</a:t>
            </a:r>
            <a:r>
              <a:rPr lang="en-US" altLang="ja-JP" sz="1600" dirty="0" smtClean="0"/>
              <a:t>2020</a:t>
            </a:r>
            <a:r>
              <a:rPr lang="ja-JP" altLang="en-US" sz="1600" dirty="0" smtClean="0"/>
              <a:t>年＝</a:t>
            </a:r>
            <a:r>
              <a:rPr lang="en-US" altLang="ja-JP" sz="1600" dirty="0" smtClean="0"/>
              <a:t>1.0</a:t>
            </a:r>
            <a:r>
              <a:rPr lang="ja-JP" altLang="en-US" sz="1600" dirty="0" smtClean="0"/>
              <a:t>とした推移、区部）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636948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角丸四角形 14"/>
          <p:cNvSpPr/>
          <p:nvPr/>
        </p:nvSpPr>
        <p:spPr>
          <a:xfrm>
            <a:off x="2898729" y="701593"/>
            <a:ext cx="720000" cy="180000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区中央部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5351269" y="701593"/>
            <a:ext cx="720000" cy="180000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区南部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21456" y="696574"/>
            <a:ext cx="720000" cy="180000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都全域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2872663" y="3605179"/>
            <a:ext cx="720000" cy="180000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区西北部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48180" y="3605179"/>
            <a:ext cx="720000" cy="180000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区西部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893492" y="714271"/>
            <a:ext cx="720000" cy="180000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区西南部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7833000" y="3657316"/>
            <a:ext cx="720000" cy="180000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区東部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23" name="角丸四角形 22"/>
          <p:cNvSpPr/>
          <p:nvPr/>
        </p:nvSpPr>
        <p:spPr>
          <a:xfrm>
            <a:off x="5351269" y="3663296"/>
            <a:ext cx="720000" cy="180000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区東北部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pic>
        <p:nvPicPr>
          <p:cNvPr id="21" name="図 20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75818" y="6316543"/>
            <a:ext cx="929640" cy="610134"/>
          </a:xfrm>
          <a:prstGeom prst="rect">
            <a:avLst/>
          </a:prstGeom>
        </p:spPr>
      </p:pic>
      <p:pic>
        <p:nvPicPr>
          <p:cNvPr id="26" name="図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845877" y="6352080"/>
            <a:ext cx="1661160" cy="610134"/>
          </a:xfrm>
          <a:prstGeom prst="rect">
            <a:avLst/>
          </a:prstGeom>
        </p:spPr>
      </p:pic>
      <p:sp>
        <p:nvSpPr>
          <p:cNvPr id="10" name="テキスト ボックス 9"/>
          <p:cNvSpPr txBox="1"/>
          <p:nvPr/>
        </p:nvSpPr>
        <p:spPr>
          <a:xfrm>
            <a:off x="357392" y="6391202"/>
            <a:ext cx="75196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000" dirty="0" smtClean="0"/>
              <a:t>【</a:t>
            </a:r>
            <a:r>
              <a:rPr kumimoji="1" lang="ja-JP" altLang="en-US" sz="1000" dirty="0" smtClean="0"/>
              <a:t>凡例</a:t>
            </a:r>
            <a:r>
              <a:rPr kumimoji="1" lang="en-US" altLang="ja-JP" sz="1000" dirty="0" smtClean="0"/>
              <a:t>】</a:t>
            </a:r>
            <a:endParaRPr kumimoji="1" lang="ja-JP" altLang="en-US" sz="800" dirty="0"/>
          </a:p>
        </p:txBody>
      </p:sp>
      <p:pic>
        <p:nvPicPr>
          <p:cNvPr id="11" name="図 10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409740" y="870550"/>
            <a:ext cx="2542223" cy="2560654"/>
          </a:xfrm>
          <a:prstGeom prst="rect">
            <a:avLst/>
          </a:prstGeom>
        </p:spPr>
      </p:pic>
      <p:pic>
        <p:nvPicPr>
          <p:cNvPr id="12" name="図 11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4889840" y="952667"/>
            <a:ext cx="2542223" cy="2560654"/>
          </a:xfrm>
          <a:prstGeom prst="rect">
            <a:avLst/>
          </a:prstGeom>
        </p:spPr>
      </p:pic>
      <p:pic>
        <p:nvPicPr>
          <p:cNvPr id="13" name="図 12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7342380" y="840736"/>
            <a:ext cx="2542223" cy="2560654"/>
          </a:xfrm>
          <a:prstGeom prst="rect">
            <a:avLst/>
          </a:prstGeom>
        </p:spPr>
      </p:pic>
      <p:pic>
        <p:nvPicPr>
          <p:cNvPr id="14" name="図 13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0" y="3778909"/>
            <a:ext cx="2542223" cy="2495827"/>
          </a:xfrm>
          <a:prstGeom prst="rect">
            <a:avLst/>
          </a:prstGeom>
        </p:spPr>
      </p:pic>
      <p:pic>
        <p:nvPicPr>
          <p:cNvPr id="27" name="図 26"/>
          <p:cNvPicPr>
            <a:picLocks noChangeAspect="1"/>
          </p:cNvPicPr>
          <p:nvPr/>
        </p:nvPicPr>
        <p:blipFill>
          <a:blip r:embed="rId8"/>
          <a:stretch>
            <a:fillRect/>
          </a:stretch>
        </p:blipFill>
        <p:spPr>
          <a:xfrm>
            <a:off x="2409740" y="3778909"/>
            <a:ext cx="2542223" cy="2495827"/>
          </a:xfrm>
          <a:prstGeom prst="rect">
            <a:avLst/>
          </a:prstGeom>
        </p:spPr>
      </p:pic>
      <p:pic>
        <p:nvPicPr>
          <p:cNvPr id="28" name="図 27"/>
          <p:cNvPicPr>
            <a:picLocks noChangeAspect="1"/>
          </p:cNvPicPr>
          <p:nvPr/>
        </p:nvPicPr>
        <p:blipFill>
          <a:blip r:embed="rId9"/>
          <a:stretch>
            <a:fillRect/>
          </a:stretch>
        </p:blipFill>
        <p:spPr>
          <a:xfrm>
            <a:off x="4883543" y="3753296"/>
            <a:ext cx="2542223" cy="2495827"/>
          </a:xfrm>
          <a:prstGeom prst="rect">
            <a:avLst/>
          </a:prstGeom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10"/>
          <a:stretch>
            <a:fillRect/>
          </a:stretch>
        </p:blipFill>
        <p:spPr>
          <a:xfrm>
            <a:off x="7281888" y="3717108"/>
            <a:ext cx="2542223" cy="2495827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11"/>
          <a:stretch>
            <a:fillRect/>
          </a:stretch>
        </p:blipFill>
        <p:spPr>
          <a:xfrm>
            <a:off x="19323" y="810678"/>
            <a:ext cx="2542223" cy="2641687"/>
          </a:xfrm>
          <a:prstGeom prst="rect">
            <a:avLst/>
          </a:prstGeom>
        </p:spPr>
      </p:pic>
      <p:sp>
        <p:nvSpPr>
          <p:cNvPr id="25" name="テキスト ボックス 24"/>
          <p:cNvSpPr txBox="1"/>
          <p:nvPr/>
        </p:nvSpPr>
        <p:spPr>
          <a:xfrm>
            <a:off x="5015330" y="6467097"/>
            <a:ext cx="4496223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 smtClean="0"/>
              <a:t>（出所）厚生労働省「令和３年度医療計画作成支援データブック」</a:t>
            </a:r>
            <a:endParaRPr lang="en-US" altLang="ja-JP" sz="1050" dirty="0" smtClean="0"/>
          </a:p>
          <a:p>
            <a:r>
              <a:rPr lang="ja-JP" altLang="en-US" sz="1050" dirty="0" smtClean="0"/>
              <a:t>　　　　　（国立社会保障・人口問題研究所推計）より作成</a:t>
            </a:r>
            <a:endParaRPr kumimoji="1" lang="ja-JP" altLang="en-US" sz="1050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95261" y="6492875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13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8506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13074"/>
            <a:ext cx="8516774" cy="523874"/>
          </a:xfrm>
        </p:spPr>
        <p:txBody>
          <a:bodyPr lIns="72000" tIns="72000" rIns="72000" bIns="0">
            <a:normAutofit fontScale="90000"/>
          </a:bodyPr>
          <a:lstStyle/>
          <a:p>
            <a:r>
              <a:rPr lang="ja-JP" altLang="en-US" sz="2400" dirty="0" smtClean="0"/>
              <a:t>人口構造の</a:t>
            </a:r>
            <a:r>
              <a:rPr lang="ja-JP" altLang="en-US" sz="2400" dirty="0"/>
              <a:t>変化③</a:t>
            </a:r>
            <a:r>
              <a:rPr lang="ja-JP" altLang="en-US" sz="1600" dirty="0"/>
              <a:t>（圏域ごとの人口推計：</a:t>
            </a:r>
            <a:r>
              <a:rPr lang="en-US" altLang="ja-JP" sz="1600" dirty="0"/>
              <a:t>2020</a:t>
            </a:r>
            <a:r>
              <a:rPr lang="ja-JP" altLang="en-US" sz="1600" dirty="0"/>
              <a:t>年＝</a:t>
            </a:r>
            <a:r>
              <a:rPr lang="en-US" altLang="ja-JP" sz="1600" dirty="0"/>
              <a:t>1.0</a:t>
            </a:r>
            <a:r>
              <a:rPr lang="ja-JP" altLang="en-US" sz="1600" dirty="0"/>
              <a:t>とした</a:t>
            </a:r>
            <a:r>
              <a:rPr lang="ja-JP" altLang="en-US" sz="1600" dirty="0" smtClean="0"/>
              <a:t>推移、多摩・島</a:t>
            </a:r>
            <a:r>
              <a:rPr lang="ja-JP" altLang="en-US" sz="1600" dirty="0" err="1" smtClean="0"/>
              <a:t>しょ</a:t>
            </a:r>
            <a:r>
              <a:rPr lang="ja-JP" altLang="en-US" sz="1600" dirty="0" smtClean="0"/>
              <a:t>）</a:t>
            </a:r>
            <a:endParaRPr kumimoji="1" lang="ja-JP" altLang="en-US" sz="20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5210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角丸四角形 14"/>
          <p:cNvSpPr/>
          <p:nvPr/>
        </p:nvSpPr>
        <p:spPr>
          <a:xfrm>
            <a:off x="2898729" y="701593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50000"/>
            </a:schemeClr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西多摩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5351269" y="701593"/>
            <a:ext cx="720000" cy="180000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南多摩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21456" y="696574"/>
            <a:ext cx="720000" cy="180000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都全域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893491" y="714271"/>
            <a:ext cx="816875" cy="162303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100" b="1" dirty="0" smtClean="0">
                <a:solidFill>
                  <a:schemeClr val="bg1"/>
                </a:solidFill>
              </a:rPr>
              <a:t>北多摩</a:t>
            </a:r>
            <a:r>
              <a:rPr lang="ja-JP" altLang="en-US" sz="1100" b="1" dirty="0">
                <a:solidFill>
                  <a:schemeClr val="bg1"/>
                </a:solidFill>
              </a:rPr>
              <a:t>西</a:t>
            </a:r>
            <a:r>
              <a:rPr kumimoji="1" lang="ja-JP" altLang="en-US" sz="1100" b="1" dirty="0" smtClean="0">
                <a:solidFill>
                  <a:schemeClr val="bg1"/>
                </a:solidFill>
              </a:rPr>
              <a:t>部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23" name="角丸四角形 22"/>
          <p:cNvSpPr/>
          <p:nvPr/>
        </p:nvSpPr>
        <p:spPr>
          <a:xfrm>
            <a:off x="5351269" y="3773581"/>
            <a:ext cx="720000" cy="180000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b="1" dirty="0" smtClean="0">
                <a:solidFill>
                  <a:schemeClr val="bg1"/>
                </a:solidFill>
              </a:rPr>
              <a:t>島</a:t>
            </a:r>
            <a:r>
              <a:rPr kumimoji="1" lang="ja-JP" altLang="en-US" sz="1100" b="1" dirty="0" err="1" smtClean="0">
                <a:solidFill>
                  <a:schemeClr val="bg1"/>
                </a:solidFill>
              </a:rPr>
              <a:t>しょ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521456" y="3702667"/>
            <a:ext cx="816875" cy="162303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100" b="1" dirty="0" smtClean="0">
                <a:solidFill>
                  <a:schemeClr val="bg1"/>
                </a:solidFill>
              </a:rPr>
              <a:t>北多摩南</a:t>
            </a:r>
            <a:r>
              <a:rPr kumimoji="1" lang="ja-JP" altLang="en-US" sz="1100" b="1" dirty="0" smtClean="0">
                <a:solidFill>
                  <a:schemeClr val="bg1"/>
                </a:solidFill>
              </a:rPr>
              <a:t>部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2801854" y="3702668"/>
            <a:ext cx="816875" cy="162303"/>
          </a:xfrm>
          <a:prstGeom prst="roundRect">
            <a:avLst>
              <a:gd name="adj" fmla="val 6322"/>
            </a:avLst>
          </a:prstGeom>
          <a:solidFill>
            <a:srgbClr val="002060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100" b="1" dirty="0" smtClean="0">
                <a:solidFill>
                  <a:schemeClr val="bg1"/>
                </a:solidFill>
              </a:rPr>
              <a:t>北多摩北</a:t>
            </a:r>
            <a:r>
              <a:rPr kumimoji="1" lang="ja-JP" altLang="en-US" sz="1100" b="1" dirty="0" smtClean="0">
                <a:solidFill>
                  <a:schemeClr val="bg1"/>
                </a:solidFill>
              </a:rPr>
              <a:t>部</a:t>
            </a:r>
            <a:endParaRPr kumimoji="1" lang="ja-JP" altLang="en-US" sz="1100" b="1" dirty="0">
              <a:solidFill>
                <a:schemeClr val="bg1"/>
              </a:solidFill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259474" y="6586600"/>
            <a:ext cx="782208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 smtClean="0"/>
              <a:t>（出所）厚生労働省「令和３年度医療計画作成支援データブック」（国立社会保障・人口問題研究所推計）より作成</a:t>
            </a:r>
            <a:endParaRPr kumimoji="1" lang="ja-JP" altLang="en-US" sz="1100" dirty="0"/>
          </a:p>
        </p:txBody>
      </p:sp>
      <p:pic>
        <p:nvPicPr>
          <p:cNvPr id="6" name="図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893493" y="4539811"/>
            <a:ext cx="1045845" cy="68640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816027" y="5116019"/>
            <a:ext cx="1868805" cy="686400"/>
          </a:xfrm>
          <a:prstGeom prst="rect">
            <a:avLst/>
          </a:prstGeom>
        </p:spPr>
      </p:pic>
      <p:sp>
        <p:nvSpPr>
          <p:cNvPr id="22" name="テキスト ボックス 21"/>
          <p:cNvSpPr txBox="1"/>
          <p:nvPr/>
        </p:nvSpPr>
        <p:spPr>
          <a:xfrm>
            <a:off x="7816027" y="4371588"/>
            <a:ext cx="75196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100" b="1" dirty="0" smtClean="0"/>
              <a:t>【</a:t>
            </a:r>
            <a:r>
              <a:rPr kumimoji="1" lang="ja-JP" altLang="en-US" sz="1100" b="1" dirty="0" smtClean="0"/>
              <a:t>凡例</a:t>
            </a:r>
            <a:r>
              <a:rPr kumimoji="1" lang="en-US" altLang="ja-JP" sz="1100" b="1" dirty="0" smtClean="0"/>
              <a:t>】</a:t>
            </a:r>
            <a:endParaRPr kumimoji="1" lang="ja-JP" altLang="en-US" sz="1000" b="1" dirty="0"/>
          </a:p>
        </p:txBody>
      </p:sp>
      <p:pic>
        <p:nvPicPr>
          <p:cNvPr id="8" name="図 7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444408" y="862122"/>
            <a:ext cx="2542223" cy="2641687"/>
          </a:xfrm>
          <a:prstGeom prst="rect">
            <a:avLst/>
          </a:prstGeom>
        </p:spPr>
      </p:pic>
      <p:pic>
        <p:nvPicPr>
          <p:cNvPr id="18" name="図 17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4927657" y="885663"/>
            <a:ext cx="2542223" cy="2495827"/>
          </a:xfrm>
          <a:prstGeom prst="rect">
            <a:avLst/>
          </a:prstGeom>
        </p:spPr>
      </p:pic>
      <p:pic>
        <p:nvPicPr>
          <p:cNvPr id="24" name="図 23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7380280" y="816732"/>
            <a:ext cx="2542223" cy="2495827"/>
          </a:xfrm>
          <a:prstGeom prst="rect">
            <a:avLst/>
          </a:prstGeom>
        </p:spPr>
      </p:pic>
      <p:pic>
        <p:nvPicPr>
          <p:cNvPr id="31" name="図 30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0" y="3892693"/>
            <a:ext cx="2602040" cy="2554552"/>
          </a:xfrm>
          <a:prstGeom prst="rect">
            <a:avLst/>
          </a:prstGeom>
        </p:spPr>
      </p:pic>
      <p:pic>
        <p:nvPicPr>
          <p:cNvPr id="32" name="図 31"/>
          <p:cNvPicPr>
            <a:picLocks noChangeAspect="1"/>
          </p:cNvPicPr>
          <p:nvPr/>
        </p:nvPicPr>
        <p:blipFill>
          <a:blip r:embed="rId8"/>
          <a:stretch>
            <a:fillRect/>
          </a:stretch>
        </p:blipFill>
        <p:spPr>
          <a:xfrm>
            <a:off x="2385434" y="3921815"/>
            <a:ext cx="2542223" cy="2495827"/>
          </a:xfrm>
          <a:prstGeom prst="rect">
            <a:avLst/>
          </a:prstGeom>
        </p:spPr>
      </p:pic>
      <p:pic>
        <p:nvPicPr>
          <p:cNvPr id="34" name="図 33"/>
          <p:cNvPicPr>
            <a:picLocks noChangeAspect="1"/>
          </p:cNvPicPr>
          <p:nvPr/>
        </p:nvPicPr>
        <p:blipFill>
          <a:blip r:embed="rId9"/>
          <a:stretch>
            <a:fillRect/>
          </a:stretch>
        </p:blipFill>
        <p:spPr>
          <a:xfrm>
            <a:off x="4986631" y="4112728"/>
            <a:ext cx="2542223" cy="2349967"/>
          </a:xfrm>
          <a:prstGeom prst="rect">
            <a:avLst/>
          </a:prstGeom>
        </p:spPr>
      </p:pic>
      <p:pic>
        <p:nvPicPr>
          <p:cNvPr id="36" name="図 35"/>
          <p:cNvPicPr>
            <a:picLocks noChangeAspect="1"/>
          </p:cNvPicPr>
          <p:nvPr/>
        </p:nvPicPr>
        <p:blipFill>
          <a:blip r:embed="rId10"/>
          <a:stretch>
            <a:fillRect/>
          </a:stretch>
        </p:blipFill>
        <p:spPr>
          <a:xfrm>
            <a:off x="-12286" y="840428"/>
            <a:ext cx="2542223" cy="2641687"/>
          </a:xfrm>
          <a:prstGeom prst="rect">
            <a:avLst/>
          </a:prstGeom>
        </p:spPr>
      </p:pic>
      <p:sp>
        <p:nvSpPr>
          <p:cNvPr id="3" name="スライド番号プレースホルダー 2"/>
          <p:cNvSpPr>
            <a:spLocks noGrp="1"/>
          </p:cNvSpPr>
          <p:nvPr>
            <p:ph type="sldNum" sz="quarter" idx="12"/>
          </p:nvPr>
        </p:nvSpPr>
        <p:spPr>
          <a:xfrm>
            <a:off x="7595941" y="6483085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14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112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ja-JP" altLang="en-US" sz="2400" dirty="0"/>
              <a:t>目次</a:t>
            </a:r>
            <a:endParaRPr kumimoji="1" lang="ja-JP" altLang="en-US" sz="2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10337" y="719667"/>
            <a:ext cx="8825116" cy="5890139"/>
          </a:xfrm>
        </p:spPr>
        <p:txBody>
          <a:bodyPr>
            <a:normAutofit fontScale="85000" lnSpcReduction="20000"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ja-JP" altLang="en-US" sz="2200" dirty="0" smtClean="0"/>
              <a:t>公立</a:t>
            </a:r>
            <a:r>
              <a:rPr lang="ja-JP" altLang="en-US" sz="2200" dirty="0"/>
              <a:t>・公的医療機関等の具体的対応方針の再検証等に係る</a:t>
            </a:r>
            <a:r>
              <a:rPr lang="ja-JP" altLang="en-US" sz="2200" dirty="0" smtClean="0"/>
              <a:t>経緯</a:t>
            </a:r>
            <a:r>
              <a:rPr lang="ja-JP" altLang="en-US" sz="2200" dirty="0"/>
              <a:t>・・ ・ ３</a:t>
            </a:r>
            <a:endParaRPr lang="en-US" altLang="ja-JP" sz="22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ja-JP" altLang="en-US" sz="2200" dirty="0" smtClean="0"/>
              <a:t>「</a:t>
            </a:r>
            <a:r>
              <a:rPr lang="ja-JP" altLang="en-US" sz="2200" dirty="0"/>
              <a:t>地域医療構想の進め方について」</a:t>
            </a:r>
            <a:r>
              <a:rPr lang="ja-JP" altLang="en-US" sz="1200" dirty="0"/>
              <a:t>（令和４年３月</a:t>
            </a:r>
            <a:r>
              <a:rPr lang="en-US" altLang="ja-JP" sz="1200" dirty="0"/>
              <a:t>24</a:t>
            </a:r>
            <a:r>
              <a:rPr lang="ja-JP" altLang="en-US" sz="1200" dirty="0"/>
              <a:t>日付厚生労働省医政局長通知</a:t>
            </a:r>
            <a:r>
              <a:rPr lang="ja-JP" altLang="en-US" sz="1200" dirty="0" smtClean="0"/>
              <a:t>）     </a:t>
            </a:r>
            <a:r>
              <a:rPr lang="ja-JP" altLang="en-US" sz="2200" dirty="0" smtClean="0"/>
              <a:t>・</a:t>
            </a:r>
            <a:r>
              <a:rPr lang="ja-JP" altLang="en-US" sz="2200" dirty="0"/>
              <a:t>・・ </a:t>
            </a:r>
            <a:r>
              <a:rPr lang="ja-JP" altLang="en-US" sz="2200" dirty="0" smtClean="0"/>
              <a:t>４ </a:t>
            </a:r>
            <a:endParaRPr lang="en-US" altLang="ja-JP" sz="22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ja-JP" altLang="en-US" sz="2200" dirty="0" smtClean="0"/>
              <a:t>病床</a:t>
            </a:r>
            <a:r>
              <a:rPr lang="ja-JP" altLang="en-US" sz="2200" dirty="0"/>
              <a:t>の機能分化の進捗状況</a:t>
            </a:r>
            <a:r>
              <a:rPr lang="ja-JP" altLang="en-US" sz="2200" dirty="0" smtClean="0"/>
              <a:t>①</a:t>
            </a:r>
            <a:r>
              <a:rPr lang="ja-JP" altLang="en-US" sz="2200" dirty="0"/>
              <a:t> ・ ・・・・・・・・・・・・・・・・</a:t>
            </a:r>
            <a:r>
              <a:rPr lang="ja-JP" altLang="en-US" sz="2200" dirty="0" smtClean="0"/>
              <a:t>・５</a:t>
            </a:r>
            <a:endParaRPr lang="en-US" altLang="ja-JP" sz="22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ja-JP" altLang="en-US" sz="2200" dirty="0"/>
              <a:t>病床の機能分化の進捗</a:t>
            </a:r>
            <a:r>
              <a:rPr lang="ja-JP" altLang="en-US" sz="2200" dirty="0" smtClean="0"/>
              <a:t>状況② </a:t>
            </a:r>
            <a:r>
              <a:rPr lang="ja-JP" altLang="en-US" sz="2200" dirty="0"/>
              <a:t>・ ・・・・・・・・・・・・・・・・</a:t>
            </a:r>
            <a:r>
              <a:rPr lang="ja-JP" altLang="en-US" sz="2200" dirty="0" smtClean="0"/>
              <a:t>・６</a:t>
            </a:r>
            <a:endParaRPr lang="en-US" altLang="ja-JP" sz="22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ja-JP" altLang="en-US" sz="2200" dirty="0"/>
              <a:t>病床の機能分化の進捗</a:t>
            </a:r>
            <a:r>
              <a:rPr lang="ja-JP" altLang="en-US" sz="2200" dirty="0" smtClean="0"/>
              <a:t>状況③ （圏域別） ・</a:t>
            </a:r>
            <a:r>
              <a:rPr lang="ja-JP" altLang="en-US" sz="2200" dirty="0"/>
              <a:t>・・・・・・・・・・・</a:t>
            </a:r>
            <a:r>
              <a:rPr lang="ja-JP" altLang="en-US" sz="2200" dirty="0" smtClean="0"/>
              <a:t>・７</a:t>
            </a:r>
            <a:endParaRPr lang="en-US" altLang="ja-JP" sz="2200" dirty="0"/>
          </a:p>
          <a:p>
            <a:pPr marL="0" indent="0">
              <a:lnSpc>
                <a:spcPct val="150000"/>
              </a:lnSpc>
              <a:buNone/>
            </a:pPr>
            <a:r>
              <a:rPr lang="en-US" altLang="ja-JP" sz="2200" dirty="0" smtClean="0"/>
              <a:t>【</a:t>
            </a:r>
            <a:r>
              <a:rPr lang="ja-JP" altLang="en-US" sz="2200" dirty="0"/>
              <a:t>参考</a:t>
            </a:r>
            <a:r>
              <a:rPr lang="en-US" altLang="ja-JP" sz="2200" dirty="0"/>
              <a:t>】</a:t>
            </a:r>
            <a:r>
              <a:rPr lang="ja-JP" altLang="en-US" sz="2200" dirty="0"/>
              <a:t>都内の一般病床及び療養病床の</a:t>
            </a:r>
            <a:r>
              <a:rPr lang="ja-JP" altLang="en-US" sz="2200" dirty="0" smtClean="0"/>
              <a:t>状況  ・</a:t>
            </a:r>
            <a:r>
              <a:rPr lang="ja-JP" altLang="en-US" sz="2200" dirty="0"/>
              <a:t>・・・・・・・・・</a:t>
            </a:r>
            <a:r>
              <a:rPr lang="ja-JP" altLang="en-US" sz="2200" dirty="0" smtClean="0"/>
              <a:t>・８</a:t>
            </a:r>
            <a:endParaRPr lang="en-US" altLang="ja-JP" sz="22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en-US" altLang="ja-JP" sz="2200" dirty="0"/>
              <a:t>【</a:t>
            </a:r>
            <a:r>
              <a:rPr lang="ja-JP" altLang="en-US" sz="2200" dirty="0"/>
              <a:t>参考</a:t>
            </a:r>
            <a:r>
              <a:rPr lang="en-US" altLang="ja-JP" sz="2200" dirty="0"/>
              <a:t>】</a:t>
            </a:r>
            <a:r>
              <a:rPr lang="ja-JP" altLang="en-US" sz="2200" dirty="0" err="1"/>
              <a:t>都内の都内の</a:t>
            </a:r>
            <a:r>
              <a:rPr lang="ja-JP" altLang="en-US" sz="2200" dirty="0"/>
              <a:t>機能別の病床利用率・平均在院日数の</a:t>
            </a:r>
            <a:r>
              <a:rPr lang="ja-JP" altLang="en-US" sz="2200" dirty="0" smtClean="0"/>
              <a:t>推移  ・・９</a:t>
            </a:r>
            <a:endParaRPr lang="en-US" altLang="ja-JP" sz="2200" dirty="0"/>
          </a:p>
          <a:p>
            <a:pPr marL="0" indent="0">
              <a:lnSpc>
                <a:spcPct val="150000"/>
              </a:lnSpc>
              <a:buNone/>
            </a:pPr>
            <a:r>
              <a:rPr lang="en-US" altLang="ja-JP" sz="2200" dirty="0" smtClean="0"/>
              <a:t>【</a:t>
            </a:r>
            <a:r>
              <a:rPr lang="ja-JP" altLang="en-US" sz="2200" dirty="0"/>
              <a:t>参考</a:t>
            </a:r>
            <a:r>
              <a:rPr lang="en-US" altLang="ja-JP" sz="2200" dirty="0"/>
              <a:t>】</a:t>
            </a:r>
            <a:r>
              <a:rPr lang="ja-JP" altLang="en-US" sz="2200" dirty="0"/>
              <a:t>入院基本料・特定入院料ごとの病床機能の</a:t>
            </a:r>
            <a:r>
              <a:rPr lang="ja-JP" altLang="en-US" sz="2200" dirty="0" smtClean="0"/>
              <a:t>状況 ・</a:t>
            </a:r>
            <a:r>
              <a:rPr lang="ja-JP" altLang="en-US" sz="2200" dirty="0"/>
              <a:t>・・・・</a:t>
            </a:r>
            <a:r>
              <a:rPr lang="ja-JP" altLang="en-US" sz="2200" dirty="0" smtClean="0"/>
              <a:t>・ </a:t>
            </a:r>
            <a:r>
              <a:rPr lang="en-US" altLang="ja-JP" sz="2200" dirty="0" smtClean="0"/>
              <a:t>10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altLang="ja-JP" sz="2200" dirty="0"/>
              <a:t>【</a:t>
            </a:r>
            <a:r>
              <a:rPr lang="ja-JP" altLang="en-US" sz="2200" dirty="0"/>
              <a:t>参考</a:t>
            </a:r>
            <a:r>
              <a:rPr lang="en-US" altLang="ja-JP" sz="2200" dirty="0" smtClean="0"/>
              <a:t>】</a:t>
            </a:r>
            <a:r>
              <a:rPr lang="ja-JP" altLang="en-US" sz="2200" dirty="0" smtClean="0"/>
              <a:t>機能別の病床利用率・平均在院日数の状況・・ </a:t>
            </a:r>
            <a:r>
              <a:rPr lang="ja-JP" altLang="en-US" sz="2200" dirty="0"/>
              <a:t>・・・・・・ </a:t>
            </a:r>
            <a:r>
              <a:rPr lang="en-US" altLang="ja-JP" sz="2200" dirty="0" smtClean="0"/>
              <a:t>11</a:t>
            </a:r>
            <a:endParaRPr lang="en-US" altLang="ja-JP" sz="2200" dirty="0"/>
          </a:p>
          <a:p>
            <a:pPr marL="0" indent="0">
              <a:lnSpc>
                <a:spcPct val="150000"/>
              </a:lnSpc>
              <a:buNone/>
            </a:pPr>
            <a:r>
              <a:rPr lang="ja-JP" altLang="en-US" sz="2200" dirty="0" smtClean="0"/>
              <a:t>人口</a:t>
            </a:r>
            <a:r>
              <a:rPr lang="ja-JP" altLang="en-US" sz="2200" dirty="0"/>
              <a:t>構造の</a:t>
            </a:r>
            <a:r>
              <a:rPr lang="ja-JP" altLang="en-US" sz="2200" dirty="0" smtClean="0"/>
              <a:t>変化①・</a:t>
            </a:r>
            <a:r>
              <a:rPr lang="ja-JP" altLang="en-US" sz="2200" dirty="0"/>
              <a:t>・・・・・・・・・・・・・・・ ・・・</a:t>
            </a:r>
            <a:r>
              <a:rPr lang="ja-JP" altLang="en-US" sz="2200" dirty="0" smtClean="0"/>
              <a:t>・</a:t>
            </a:r>
            <a:r>
              <a:rPr lang="ja-JP" altLang="en-US" sz="2200" dirty="0"/>
              <a:t> ・</a:t>
            </a:r>
            <a:r>
              <a:rPr lang="ja-JP" altLang="en-US" sz="2200" dirty="0" smtClean="0"/>
              <a:t>・</a:t>
            </a:r>
            <a:r>
              <a:rPr lang="ja-JP" altLang="en-US" sz="2200" dirty="0"/>
              <a:t> </a:t>
            </a:r>
            <a:r>
              <a:rPr lang="ja-JP" altLang="en-US" sz="2200" dirty="0" smtClean="0"/>
              <a:t>・</a:t>
            </a:r>
            <a:r>
              <a:rPr lang="en-US" altLang="ja-JP" sz="2200" dirty="0" smtClean="0"/>
              <a:t>12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ja-JP" altLang="en-US" sz="2200" dirty="0" smtClean="0"/>
              <a:t>人口構造</a:t>
            </a:r>
            <a:r>
              <a:rPr lang="ja-JP" altLang="en-US" sz="2200" dirty="0"/>
              <a:t>の</a:t>
            </a:r>
            <a:r>
              <a:rPr lang="ja-JP" altLang="en-US" sz="2200" dirty="0" smtClean="0"/>
              <a:t>変化</a:t>
            </a:r>
            <a:r>
              <a:rPr lang="ja-JP" altLang="en-US" sz="2200" dirty="0"/>
              <a:t>②</a:t>
            </a:r>
            <a:r>
              <a:rPr lang="ja-JP" altLang="en-US" sz="2200" dirty="0" smtClean="0"/>
              <a:t>（圏域別・区部）・・</a:t>
            </a:r>
            <a:r>
              <a:rPr lang="ja-JP" altLang="en-US" sz="2200" dirty="0"/>
              <a:t>・・・・・・ ・・・・ ・・ </a:t>
            </a:r>
            <a:r>
              <a:rPr lang="ja-JP" altLang="en-US" sz="2200" dirty="0" smtClean="0"/>
              <a:t>・</a:t>
            </a:r>
            <a:r>
              <a:rPr lang="en-US" altLang="ja-JP" sz="2200" dirty="0" smtClean="0"/>
              <a:t>13</a:t>
            </a:r>
            <a:endParaRPr lang="en-US" altLang="ja-JP" sz="2200" dirty="0"/>
          </a:p>
          <a:p>
            <a:pPr marL="0" indent="0">
              <a:lnSpc>
                <a:spcPct val="150000"/>
              </a:lnSpc>
              <a:buNone/>
            </a:pPr>
            <a:r>
              <a:rPr lang="ja-JP" altLang="en-US" sz="2200" dirty="0"/>
              <a:t>人口構造の</a:t>
            </a:r>
            <a:r>
              <a:rPr lang="ja-JP" altLang="en-US" sz="2200" dirty="0" smtClean="0"/>
              <a:t>変化</a:t>
            </a:r>
            <a:r>
              <a:rPr lang="ja-JP" altLang="en-US" sz="2200" dirty="0"/>
              <a:t>③</a:t>
            </a:r>
            <a:r>
              <a:rPr lang="ja-JP" altLang="en-US" sz="2200" dirty="0" smtClean="0"/>
              <a:t>（圏域別・多摩・島</a:t>
            </a:r>
            <a:r>
              <a:rPr lang="ja-JP" altLang="en-US" sz="2200" dirty="0" err="1" smtClean="0"/>
              <a:t>しょ</a:t>
            </a:r>
            <a:r>
              <a:rPr lang="ja-JP" altLang="en-US" sz="2200" dirty="0" smtClean="0"/>
              <a:t>）・・</a:t>
            </a:r>
            <a:r>
              <a:rPr lang="ja-JP" altLang="en-US" sz="2200" dirty="0"/>
              <a:t>・・ ・・・・ ・・ </a:t>
            </a:r>
            <a:r>
              <a:rPr lang="ja-JP" altLang="en-US" sz="2200" dirty="0" smtClean="0"/>
              <a:t>・</a:t>
            </a:r>
            <a:r>
              <a:rPr lang="en-US" altLang="ja-JP" sz="2200" dirty="0" smtClean="0"/>
              <a:t>14</a:t>
            </a:r>
            <a:endParaRPr lang="en-US" altLang="ja-JP" sz="22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340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正方形/長方形 18"/>
          <p:cNvSpPr/>
          <p:nvPr/>
        </p:nvSpPr>
        <p:spPr>
          <a:xfrm>
            <a:off x="5801832" y="2665738"/>
            <a:ext cx="3760714" cy="4115607"/>
          </a:xfrm>
          <a:prstGeom prst="rect">
            <a:avLst/>
          </a:prstGeom>
          <a:noFill/>
          <a:ln w="22225">
            <a:solidFill>
              <a:srgbClr val="00206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ja-JP" altLang="en-US" sz="1100" b="1" dirty="0"/>
          </a:p>
        </p:txBody>
      </p:sp>
      <p:sp>
        <p:nvSpPr>
          <p:cNvPr id="13" name="正方形/長方形 12"/>
          <p:cNvSpPr/>
          <p:nvPr/>
        </p:nvSpPr>
        <p:spPr>
          <a:xfrm>
            <a:off x="307649" y="2683367"/>
            <a:ext cx="5361048" cy="4115607"/>
          </a:xfrm>
          <a:prstGeom prst="rect">
            <a:avLst/>
          </a:prstGeom>
          <a:noFill/>
          <a:ln w="22225">
            <a:solidFill>
              <a:srgbClr val="00206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ja-JP" altLang="en-US" sz="1100" b="1" dirty="0"/>
          </a:p>
        </p:txBody>
      </p:sp>
      <p:sp>
        <p:nvSpPr>
          <p:cNvPr id="7" name="正方形/長方形 6"/>
          <p:cNvSpPr/>
          <p:nvPr/>
        </p:nvSpPr>
        <p:spPr>
          <a:xfrm>
            <a:off x="307649" y="579552"/>
            <a:ext cx="9245627" cy="1858986"/>
          </a:xfrm>
          <a:prstGeom prst="rect">
            <a:avLst/>
          </a:prstGeom>
          <a:noFill/>
          <a:ln w="22225">
            <a:solidFill>
              <a:srgbClr val="002060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ja-JP" altLang="en-US" sz="1100" b="1" dirty="0"/>
          </a:p>
        </p:txBody>
      </p:sp>
      <p:sp>
        <p:nvSpPr>
          <p:cNvPr id="26" name="角丸四角形 25"/>
          <p:cNvSpPr/>
          <p:nvPr/>
        </p:nvSpPr>
        <p:spPr>
          <a:xfrm>
            <a:off x="615565" y="3372303"/>
            <a:ext cx="2484000" cy="831567"/>
          </a:xfrm>
          <a:prstGeom prst="roundRect">
            <a:avLst>
              <a:gd name="adj" fmla="val 0"/>
            </a:avLst>
          </a:prstGeom>
          <a:solidFill>
            <a:schemeClr val="accent5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pPr lvl="0"/>
            <a:r>
              <a:rPr lang="en-US" altLang="ja-JP" sz="1050" b="1" dirty="0">
                <a:solidFill>
                  <a:schemeClr val="tx1"/>
                </a:solidFill>
                <a:latin typeface="+mn-ea"/>
              </a:rPr>
              <a:t>A</a:t>
            </a:r>
            <a:r>
              <a:rPr lang="ja-JP" altLang="en-US" sz="1050" b="1" dirty="0">
                <a:solidFill>
                  <a:schemeClr val="tx1"/>
                </a:solidFill>
                <a:latin typeface="+mn-ea"/>
              </a:rPr>
              <a:t>　診療実績が特に</a:t>
            </a:r>
            <a:r>
              <a:rPr lang="ja-JP" altLang="en-US" sz="1050" b="1" dirty="0" smtClean="0">
                <a:solidFill>
                  <a:schemeClr val="tx1"/>
                </a:solidFill>
                <a:latin typeface="+mn-ea"/>
              </a:rPr>
              <a:t>少ない</a:t>
            </a:r>
            <a:endParaRPr lang="en-US" altLang="ja-JP" sz="1050" b="1" dirty="0" smtClean="0">
              <a:solidFill>
                <a:schemeClr val="tx1"/>
              </a:solidFill>
              <a:latin typeface="+mn-ea"/>
            </a:endParaRPr>
          </a:p>
          <a:p>
            <a:pPr lvl="0"/>
            <a:endParaRPr lang="en-US" altLang="ja-JP" sz="400" b="1" dirty="0">
              <a:solidFill>
                <a:schemeClr val="tx1"/>
              </a:solidFill>
              <a:latin typeface="+mn-ea"/>
            </a:endParaRPr>
          </a:p>
          <a:p>
            <a:pPr lvl="0"/>
            <a:r>
              <a:rPr lang="ja-JP" altLang="en-US" sz="1000" b="1" dirty="0">
                <a:solidFill>
                  <a:schemeClr val="tx1"/>
                </a:solidFill>
                <a:latin typeface="+mn-ea"/>
              </a:rPr>
              <a:t>　</a:t>
            </a:r>
            <a:r>
              <a:rPr lang="ja-JP" altLang="en-US" sz="1050" dirty="0" smtClean="0">
                <a:solidFill>
                  <a:schemeClr val="tx1"/>
                </a:solidFill>
                <a:latin typeface="+mn-ea"/>
              </a:rPr>
              <a:t>がん</a:t>
            </a:r>
            <a:r>
              <a:rPr lang="ja-JP" altLang="en-US" sz="1050" dirty="0">
                <a:solidFill>
                  <a:schemeClr val="tx1"/>
                </a:solidFill>
                <a:latin typeface="+mn-ea"/>
              </a:rPr>
              <a:t>、心血管疾患、脳卒中、救急、</a:t>
            </a:r>
            <a:endParaRPr lang="en-US" altLang="ja-JP" sz="1050" dirty="0">
              <a:solidFill>
                <a:schemeClr val="tx1"/>
              </a:solidFill>
              <a:latin typeface="+mn-ea"/>
            </a:endParaRPr>
          </a:p>
          <a:p>
            <a:pPr lvl="0"/>
            <a:r>
              <a:rPr lang="ja-JP" altLang="en-US" sz="1050" dirty="0">
                <a:solidFill>
                  <a:schemeClr val="tx1"/>
                </a:solidFill>
                <a:latin typeface="+mn-ea"/>
              </a:rPr>
              <a:t>　小児、周産期、災害、へき地</a:t>
            </a:r>
            <a:r>
              <a:rPr lang="ja-JP" altLang="en-US" sz="1050" dirty="0" smtClean="0">
                <a:solidFill>
                  <a:schemeClr val="tx1"/>
                </a:solidFill>
                <a:latin typeface="+mn-ea"/>
              </a:rPr>
              <a:t>、研修</a:t>
            </a:r>
            <a:endParaRPr lang="en-US" altLang="ja-JP" sz="1050" dirty="0" smtClean="0">
              <a:solidFill>
                <a:schemeClr val="tx1"/>
              </a:solidFill>
              <a:latin typeface="+mn-ea"/>
            </a:endParaRPr>
          </a:p>
          <a:p>
            <a:pPr lvl="0"/>
            <a:r>
              <a:rPr lang="ja-JP" altLang="en-US" sz="1050" dirty="0" smtClean="0">
                <a:solidFill>
                  <a:schemeClr val="tx1"/>
                </a:solidFill>
                <a:latin typeface="+mn-ea"/>
              </a:rPr>
              <a:t>　・派遣</a:t>
            </a:r>
            <a:r>
              <a:rPr lang="ja-JP" altLang="en-US" sz="1050" dirty="0">
                <a:solidFill>
                  <a:schemeClr val="tx1"/>
                </a:solidFill>
                <a:latin typeface="+mn-ea"/>
              </a:rPr>
              <a:t>機能の９項目で基準を下回る。</a:t>
            </a:r>
            <a:endParaRPr lang="en-US" altLang="ja-JP" sz="105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27" name="角丸四角形 26"/>
          <p:cNvSpPr/>
          <p:nvPr/>
        </p:nvSpPr>
        <p:spPr>
          <a:xfrm>
            <a:off x="3164489" y="3386537"/>
            <a:ext cx="2349483" cy="839903"/>
          </a:xfrm>
          <a:prstGeom prst="roundRect">
            <a:avLst>
              <a:gd name="adj" fmla="val 0"/>
            </a:avLst>
          </a:prstGeom>
          <a:solidFill>
            <a:schemeClr val="accent5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altLang="ja-JP" sz="1050" b="1" dirty="0">
                <a:solidFill>
                  <a:schemeClr val="tx1"/>
                </a:solidFill>
                <a:latin typeface="+mn-ea"/>
              </a:rPr>
              <a:t>B</a:t>
            </a:r>
            <a:r>
              <a:rPr lang="ja-JP" altLang="en-US" sz="1050" b="1" dirty="0">
                <a:solidFill>
                  <a:schemeClr val="tx1"/>
                </a:solidFill>
                <a:latin typeface="+mn-ea"/>
              </a:rPr>
              <a:t>　類似の実績を持ちかつ近接</a:t>
            </a:r>
            <a:r>
              <a:rPr lang="ja-JP" altLang="en-US" sz="1050" b="1" dirty="0" smtClean="0">
                <a:solidFill>
                  <a:schemeClr val="tx1"/>
                </a:solidFill>
                <a:latin typeface="+mn-ea"/>
              </a:rPr>
              <a:t>する</a:t>
            </a:r>
            <a:endParaRPr lang="en-US" altLang="ja-JP" sz="1050" b="1" dirty="0" smtClean="0">
              <a:solidFill>
                <a:schemeClr val="tx1"/>
              </a:solidFill>
              <a:latin typeface="+mn-ea"/>
            </a:endParaRPr>
          </a:p>
          <a:p>
            <a:r>
              <a:rPr lang="ja-JP" altLang="en-US" sz="1050" b="1" dirty="0">
                <a:solidFill>
                  <a:schemeClr val="tx1"/>
                </a:solidFill>
                <a:latin typeface="+mn-ea"/>
              </a:rPr>
              <a:t>　 </a:t>
            </a:r>
            <a:r>
              <a:rPr lang="ja-JP" altLang="en-US" sz="1050" b="1" dirty="0" smtClean="0">
                <a:solidFill>
                  <a:schemeClr val="tx1"/>
                </a:solidFill>
                <a:latin typeface="+mn-ea"/>
              </a:rPr>
              <a:t> 医療機関</a:t>
            </a:r>
            <a:r>
              <a:rPr lang="ja-JP" altLang="en-US" sz="1050" b="1" dirty="0">
                <a:solidFill>
                  <a:schemeClr val="tx1"/>
                </a:solidFill>
                <a:latin typeface="+mn-ea"/>
              </a:rPr>
              <a:t>が</a:t>
            </a:r>
            <a:r>
              <a:rPr lang="ja-JP" altLang="en-US" sz="1050" b="1" dirty="0" smtClean="0">
                <a:solidFill>
                  <a:schemeClr val="tx1"/>
                </a:solidFill>
                <a:latin typeface="+mn-ea"/>
              </a:rPr>
              <a:t>ある</a:t>
            </a:r>
            <a:endParaRPr lang="en-US" altLang="ja-JP" sz="1050" b="1" dirty="0" smtClean="0">
              <a:solidFill>
                <a:schemeClr val="tx1"/>
              </a:solidFill>
              <a:latin typeface="+mn-ea"/>
            </a:endParaRPr>
          </a:p>
          <a:p>
            <a:endParaRPr lang="en-US" altLang="ja-JP" sz="400" b="1" dirty="0">
              <a:solidFill>
                <a:schemeClr val="tx1"/>
              </a:solidFill>
              <a:latin typeface="+mn-ea"/>
            </a:endParaRPr>
          </a:p>
          <a:p>
            <a:r>
              <a:rPr lang="ja-JP" altLang="en-US" sz="1000" dirty="0">
                <a:solidFill>
                  <a:schemeClr val="tx1"/>
                </a:solidFill>
                <a:latin typeface="+mn-ea"/>
              </a:rPr>
              <a:t>　</a:t>
            </a:r>
            <a:r>
              <a:rPr lang="ja-JP" altLang="en-US" sz="1050" dirty="0">
                <a:solidFill>
                  <a:schemeClr val="tx1"/>
                </a:solidFill>
                <a:latin typeface="+mn-ea"/>
              </a:rPr>
              <a:t>がん、心血管疾患、脳卒中、救急、</a:t>
            </a:r>
            <a:endParaRPr lang="en-US" altLang="ja-JP" sz="1050" dirty="0">
              <a:solidFill>
                <a:schemeClr val="tx1"/>
              </a:solidFill>
              <a:latin typeface="+mn-ea"/>
            </a:endParaRPr>
          </a:p>
          <a:p>
            <a:r>
              <a:rPr lang="ja-JP" altLang="en-US" sz="1050" dirty="0">
                <a:solidFill>
                  <a:schemeClr val="tx1"/>
                </a:solidFill>
                <a:latin typeface="+mn-ea"/>
              </a:rPr>
              <a:t>　小児、周産期の６項目全てで該当</a:t>
            </a:r>
            <a:endParaRPr lang="en-US" altLang="ja-JP" sz="105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83" name="正方形/長方形 82"/>
          <p:cNvSpPr/>
          <p:nvPr/>
        </p:nvSpPr>
        <p:spPr>
          <a:xfrm>
            <a:off x="410622" y="182745"/>
            <a:ext cx="7883826" cy="360000"/>
          </a:xfrm>
          <a:prstGeom prst="rect">
            <a:avLst/>
          </a:prstGeom>
          <a:noFill/>
          <a:ln>
            <a:noFill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lIns="0" tIns="0" rIns="0" bIns="0" rtlCol="0" anchor="b" anchorCtr="0"/>
          <a:lstStyle/>
          <a:p>
            <a:r>
              <a:rPr lang="ja-JP" altLang="en-US" sz="20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公立・公的医療機関等の具体的対応方針の</a:t>
            </a:r>
            <a:r>
              <a:rPr lang="ja-JP" altLang="en-US" sz="2000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再検証等に係る経緯</a:t>
            </a:r>
            <a:endParaRPr lang="ja-JP" altLang="en-US" sz="20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aphicFrame>
        <p:nvGraphicFramePr>
          <p:cNvPr id="4" name="表 3"/>
          <p:cNvGraphicFramePr>
            <a:graphicFrameLocks noGrp="1"/>
          </p:cNvGraphicFramePr>
          <p:nvPr>
            <p:extLst/>
          </p:nvPr>
        </p:nvGraphicFramePr>
        <p:xfrm>
          <a:off x="648723" y="5049079"/>
          <a:ext cx="3818690" cy="162202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07766">
                  <a:extLst>
                    <a:ext uri="{9D8B030D-6E8A-4147-A177-3AD203B41FA5}">
                      <a16:colId xmlns:a16="http://schemas.microsoft.com/office/drawing/2014/main" val="3316251999"/>
                    </a:ext>
                  </a:extLst>
                </a:gridCol>
                <a:gridCol w="2272386">
                  <a:extLst>
                    <a:ext uri="{9D8B030D-6E8A-4147-A177-3AD203B41FA5}">
                      <a16:colId xmlns:a16="http://schemas.microsoft.com/office/drawing/2014/main" val="852149039"/>
                    </a:ext>
                  </a:extLst>
                </a:gridCol>
                <a:gridCol w="138538">
                  <a:extLst>
                    <a:ext uri="{9D8B030D-6E8A-4147-A177-3AD203B41FA5}">
                      <a16:colId xmlns:a16="http://schemas.microsoft.com/office/drawing/2014/main" val="2788551095"/>
                    </a:ext>
                  </a:extLst>
                </a:gridCol>
              </a:tblGrid>
              <a:tr h="158167"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kumimoji="1" lang="ja-JP" altLang="en-US" sz="10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圏域</a:t>
                      </a:r>
                      <a:endParaRPr kumimoji="1" lang="ja-JP" altLang="en-US" sz="10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2000" marR="7200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kumimoji="1" lang="ja-JP" altLang="en-US" sz="1000" b="1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対象医療機関数</a:t>
                      </a:r>
                      <a:endParaRPr kumimoji="1" lang="ja-JP" altLang="en-US" sz="10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2000" marR="7200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endParaRPr kumimoji="1" lang="ja-JP" altLang="en-US" sz="10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4741640"/>
                  </a:ext>
                </a:extLst>
              </a:tr>
              <a:tr h="223780"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区中央部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dirty="0" smtClean="0"/>
                        <a:t>3</a:t>
                      </a:r>
                      <a:r>
                        <a:rPr lang="ja-JP" altLang="en-US" sz="1050" dirty="0" smtClean="0"/>
                        <a:t>病院</a:t>
                      </a:r>
                      <a:endParaRPr lang="ja-JP" altLang="en-US" sz="1050" dirty="0"/>
                    </a:p>
                  </a:txBody>
                  <a:tcPr marL="36000" marR="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endParaRPr kumimoji="1" lang="ja-JP" altLang="en-US" sz="1000" b="1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40776205"/>
                  </a:ext>
                </a:extLst>
              </a:tr>
              <a:tr h="0">
                <a:tc rowSpan="2"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区東部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altLang="ja-JP" sz="1050" dirty="0" smtClean="0"/>
                        <a:t>2</a:t>
                      </a:r>
                      <a:r>
                        <a:rPr lang="ja-JP" altLang="en-US" sz="1050" dirty="0" smtClean="0"/>
                        <a:t>病院</a:t>
                      </a:r>
                      <a:endParaRPr lang="ja-JP" altLang="en-US" sz="1050" dirty="0"/>
                    </a:p>
                  </a:txBody>
                  <a:tcPr marL="36000" marR="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546616"/>
                  </a:ext>
                </a:extLst>
              </a:tr>
              <a:tr h="195032"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2000" marR="72000" marT="36000" marB="3600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36000" marR="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26887737"/>
                  </a:ext>
                </a:extLst>
              </a:tr>
              <a:tr h="0">
                <a:tc rowSpan="2"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西多摩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altLang="ja-JP" sz="1050" dirty="0" smtClean="0"/>
                        <a:t>1</a:t>
                      </a:r>
                      <a:r>
                        <a:rPr lang="ja-JP" altLang="en-US" sz="1050" dirty="0" smtClean="0"/>
                        <a:t>病院</a:t>
                      </a:r>
                      <a:endParaRPr lang="ja-JP" altLang="en-US" sz="1050" dirty="0"/>
                    </a:p>
                  </a:txBody>
                  <a:tcPr marL="36000" marR="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69738306"/>
                  </a:ext>
                </a:extLst>
              </a:tr>
              <a:tr h="164963"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2000" marR="72000" marT="36000" marB="3600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36000" marR="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100"/>
                        </a:lnSpc>
                      </a:pP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32656410"/>
                  </a:ext>
                </a:extLst>
              </a:tr>
              <a:tr h="246582"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北多摩西部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dirty="0" smtClean="0"/>
                        <a:t>1</a:t>
                      </a:r>
                      <a:r>
                        <a:rPr lang="ja-JP" altLang="en-US" sz="1050" dirty="0" smtClean="0"/>
                        <a:t>病院</a:t>
                      </a:r>
                      <a:endParaRPr lang="ja-JP" altLang="en-US" sz="1050" dirty="0"/>
                    </a:p>
                  </a:txBody>
                  <a:tcPr marL="36000" marR="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100"/>
                        </a:lnSpc>
                      </a:pP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31738948"/>
                  </a:ext>
                </a:extLst>
              </a:tr>
              <a:tr h="246582"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北多摩南部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dirty="0" smtClean="0"/>
                        <a:t>1</a:t>
                      </a:r>
                      <a:r>
                        <a:rPr lang="ja-JP" altLang="en-US" sz="1050" dirty="0" smtClean="0"/>
                        <a:t>病院</a:t>
                      </a:r>
                      <a:endParaRPr lang="ja-JP" altLang="en-US" sz="1050" dirty="0"/>
                    </a:p>
                  </a:txBody>
                  <a:tcPr marL="36000" marR="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100"/>
                        </a:lnSpc>
                      </a:pP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5102868"/>
                  </a:ext>
                </a:extLst>
              </a:tr>
              <a:tr h="246582">
                <a:tc>
                  <a:txBody>
                    <a:bodyPr/>
                    <a:lstStyle/>
                    <a:p>
                      <a:pPr algn="ctr">
                        <a:lnSpc>
                          <a:spcPts val="1100"/>
                        </a:lnSpc>
                      </a:pPr>
                      <a:r>
                        <a:rPr kumimoji="1" lang="ja-JP" altLang="en-US" sz="1000" b="0" dirty="0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島</a:t>
                      </a:r>
                      <a:r>
                        <a:rPr kumimoji="1" lang="ja-JP" altLang="en-US" sz="1000" b="0" dirty="0" err="1" smtClean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しょ</a:t>
                      </a: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dirty="0" smtClean="0"/>
                        <a:t>1</a:t>
                      </a:r>
                      <a:r>
                        <a:rPr lang="ja-JP" altLang="en-US" sz="1050" dirty="0" smtClean="0"/>
                        <a:t>病院</a:t>
                      </a:r>
                      <a:endParaRPr lang="ja-JP" altLang="en-US" sz="1050" dirty="0"/>
                    </a:p>
                  </a:txBody>
                  <a:tcPr marL="36000" marR="0" marT="3600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100"/>
                        </a:lnSpc>
                      </a:pPr>
                      <a:endParaRPr kumimoji="1" lang="ja-JP" altLang="en-US" sz="10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36000" marR="3600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4487285"/>
                  </a:ext>
                </a:extLst>
              </a:tr>
            </a:tbl>
          </a:graphicData>
        </a:graphic>
      </p:graphicFrame>
      <p:sp>
        <p:nvSpPr>
          <p:cNvPr id="8" name="正方形/長方形 7"/>
          <p:cNvSpPr/>
          <p:nvPr/>
        </p:nvSpPr>
        <p:spPr>
          <a:xfrm>
            <a:off x="279128" y="1875960"/>
            <a:ext cx="9274148" cy="555287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0" rIns="36000" bIns="0" rtlCol="0" anchor="ctr"/>
          <a:lstStyle/>
          <a:p>
            <a:pPr algn="ctr">
              <a:lnSpc>
                <a:spcPts val="2000"/>
              </a:lnSpc>
            </a:pPr>
            <a:r>
              <a:rPr lang="ja-JP" altLang="en-US" sz="1400" dirty="0" smtClean="0">
                <a:solidFill>
                  <a:schemeClr val="tx1"/>
                </a:solidFill>
                <a:latin typeface="+mn-ea"/>
              </a:rPr>
              <a:t>その後、国</a:t>
            </a:r>
            <a:r>
              <a:rPr lang="ja-JP" altLang="en-US" sz="1400" dirty="0">
                <a:solidFill>
                  <a:schemeClr val="tx1"/>
                </a:solidFill>
                <a:latin typeface="+mn-ea"/>
              </a:rPr>
              <a:t>は</a:t>
            </a:r>
            <a:r>
              <a:rPr lang="ja-JP" altLang="en-US" sz="1400" dirty="0" smtClean="0">
                <a:solidFill>
                  <a:schemeClr val="tx1"/>
                </a:solidFill>
                <a:latin typeface="+mn-ea"/>
              </a:rPr>
              <a:t>、全国の高度</a:t>
            </a:r>
            <a:r>
              <a:rPr lang="ja-JP" altLang="en-US" sz="1400" dirty="0">
                <a:solidFill>
                  <a:schemeClr val="tx1"/>
                </a:solidFill>
                <a:latin typeface="+mn-ea"/>
              </a:rPr>
              <a:t>急性期・急性期病床の削減率が</a:t>
            </a:r>
            <a:r>
              <a:rPr lang="ja-JP" altLang="en-US" sz="1400" dirty="0" smtClean="0">
                <a:solidFill>
                  <a:schemeClr val="tx1"/>
                </a:solidFill>
                <a:latin typeface="+mn-ea"/>
              </a:rPr>
              <a:t>低く病床数</a:t>
            </a:r>
            <a:r>
              <a:rPr lang="ja-JP" altLang="en-US" sz="1400" dirty="0">
                <a:solidFill>
                  <a:schemeClr val="tx1"/>
                </a:solidFill>
                <a:latin typeface="+mn-ea"/>
              </a:rPr>
              <a:t>は横ばい</a:t>
            </a:r>
            <a:r>
              <a:rPr lang="ja-JP" altLang="en-US" sz="1400" dirty="0" smtClean="0">
                <a:solidFill>
                  <a:schemeClr val="tx1"/>
                </a:solidFill>
                <a:latin typeface="+mn-ea"/>
              </a:rPr>
              <a:t>で、</a:t>
            </a:r>
            <a:r>
              <a:rPr lang="ja-JP" altLang="en-US" sz="1400" dirty="0">
                <a:solidFill>
                  <a:schemeClr val="tx1"/>
                </a:solidFill>
                <a:latin typeface="+mn-ea"/>
              </a:rPr>
              <a:t>地域医療構想に沿わないと判断</a:t>
            </a:r>
            <a:endParaRPr lang="en-US" altLang="ja-JP" sz="1400" dirty="0">
              <a:solidFill>
                <a:schemeClr val="tx1"/>
              </a:solidFill>
              <a:latin typeface="+mn-ea"/>
            </a:endParaRPr>
          </a:p>
          <a:p>
            <a:pPr algn="ctr">
              <a:lnSpc>
                <a:spcPts val="2000"/>
              </a:lnSpc>
            </a:pPr>
            <a:r>
              <a:rPr lang="ja-JP" altLang="en-US" sz="1400" dirty="0" smtClean="0">
                <a:solidFill>
                  <a:schemeClr val="tx1"/>
                </a:solidFill>
                <a:latin typeface="+mn-ea"/>
              </a:rPr>
              <a:t> → </a:t>
            </a:r>
            <a:r>
              <a:rPr lang="ja-JP" altLang="en-US" sz="1400" b="1" dirty="0" smtClean="0">
                <a:solidFill>
                  <a:schemeClr val="tx1"/>
                </a:solidFill>
                <a:latin typeface="+mn-ea"/>
              </a:rPr>
              <a:t>令和</a:t>
            </a:r>
            <a:r>
              <a:rPr lang="ja-JP" altLang="en-US" sz="1400" b="1" dirty="0">
                <a:solidFill>
                  <a:schemeClr val="tx1"/>
                </a:solidFill>
                <a:latin typeface="+mn-ea"/>
              </a:rPr>
              <a:t>元年</a:t>
            </a:r>
            <a:r>
              <a:rPr lang="ja-JP" altLang="en-US" sz="1400" b="1" dirty="0" smtClean="0">
                <a:solidFill>
                  <a:schemeClr val="tx1"/>
                </a:solidFill>
                <a:latin typeface="+mn-ea"/>
              </a:rPr>
              <a:t>９月</a:t>
            </a:r>
            <a:r>
              <a:rPr lang="ja-JP" altLang="en-US" sz="1400" b="1" dirty="0">
                <a:solidFill>
                  <a:schemeClr val="tx1"/>
                </a:solidFill>
                <a:latin typeface="+mn-ea"/>
              </a:rPr>
              <a:t>「</a:t>
            </a:r>
            <a:r>
              <a:rPr lang="ja-JP" altLang="en-US" sz="1400" b="1" dirty="0" smtClean="0">
                <a:solidFill>
                  <a:schemeClr val="tx1"/>
                </a:solidFill>
                <a:latin typeface="+mn-ea"/>
              </a:rPr>
              <a:t>再検証</a:t>
            </a:r>
            <a:r>
              <a:rPr lang="ja-JP" altLang="en-US" sz="1400" b="1" dirty="0">
                <a:solidFill>
                  <a:schemeClr val="tx1"/>
                </a:solidFill>
                <a:latin typeface="+mn-ea"/>
              </a:rPr>
              <a:t>要請対象医療機関</a:t>
            </a:r>
            <a:r>
              <a:rPr lang="ja-JP" altLang="en-US" sz="1400" b="1" dirty="0" smtClean="0">
                <a:solidFill>
                  <a:schemeClr val="tx1"/>
                </a:solidFill>
                <a:latin typeface="+mn-ea"/>
              </a:rPr>
              <a:t>リスト」公表。令和２年１月「具体的</a:t>
            </a:r>
            <a:r>
              <a:rPr lang="ja-JP" altLang="en-US" sz="1400" b="1" dirty="0">
                <a:solidFill>
                  <a:schemeClr val="tx1"/>
                </a:solidFill>
                <a:latin typeface="+mn-ea"/>
              </a:rPr>
              <a:t>対応方針の</a:t>
            </a:r>
            <a:r>
              <a:rPr lang="ja-JP" altLang="en-US" sz="1400" b="1" dirty="0" smtClean="0">
                <a:solidFill>
                  <a:schemeClr val="tx1"/>
                </a:solidFill>
                <a:latin typeface="+mn-ea"/>
              </a:rPr>
              <a:t>再検証」を要請</a:t>
            </a:r>
            <a:endParaRPr lang="ja-JP" altLang="en-US" sz="1400" dirty="0">
              <a:solidFill>
                <a:schemeClr val="tx1"/>
              </a:solidFill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307649" y="576255"/>
            <a:ext cx="9075544" cy="1159292"/>
          </a:xfrm>
          <a:prstGeom prst="rect">
            <a:avLst/>
          </a:prstGeom>
        </p:spPr>
        <p:txBody>
          <a:bodyPr wrap="square" rIns="36000">
            <a:spAutoFit/>
          </a:bodyPr>
          <a:lstStyle/>
          <a:p>
            <a:pPr>
              <a:lnSpc>
                <a:spcPts val="2200"/>
              </a:lnSpc>
            </a:pPr>
            <a:r>
              <a:rPr lang="ja-JP" altLang="en-US" sz="1400" dirty="0">
                <a:latin typeface="+mn-ea"/>
              </a:rPr>
              <a:t>○地域での役割明確化の</a:t>
            </a:r>
            <a:r>
              <a:rPr lang="ja-JP" altLang="en-US" sz="1400" dirty="0" smtClean="0">
                <a:latin typeface="+mn-ea"/>
              </a:rPr>
              <a:t>ため、平成</a:t>
            </a:r>
            <a:r>
              <a:rPr lang="en-US" altLang="ja-JP" sz="1400" dirty="0" smtClean="0">
                <a:latin typeface="+mn-ea"/>
              </a:rPr>
              <a:t>29</a:t>
            </a:r>
            <a:r>
              <a:rPr lang="ja-JP" altLang="en-US" sz="1400" dirty="0" smtClean="0">
                <a:latin typeface="+mn-ea"/>
              </a:rPr>
              <a:t>年３月までに</a:t>
            </a:r>
            <a:r>
              <a:rPr lang="ja-JP" altLang="en-US" sz="1400" u="sng" dirty="0" smtClean="0">
                <a:latin typeface="+mn-ea"/>
              </a:rPr>
              <a:t>公立</a:t>
            </a:r>
            <a:r>
              <a:rPr lang="ja-JP" altLang="en-US" sz="1400" u="sng" dirty="0">
                <a:latin typeface="+mn-ea"/>
              </a:rPr>
              <a:t>・公的医療機関等が先行</a:t>
            </a:r>
            <a:r>
              <a:rPr lang="ja-JP" altLang="en-US" sz="1400" u="sng" dirty="0" smtClean="0">
                <a:latin typeface="+mn-ea"/>
              </a:rPr>
              <a:t>して</a:t>
            </a:r>
            <a:r>
              <a:rPr lang="ja-JP" altLang="en-US" sz="1400" dirty="0" smtClean="0">
                <a:latin typeface="+mn-ea"/>
              </a:rPr>
              <a:t>「</a:t>
            </a:r>
            <a:r>
              <a:rPr lang="ja-JP" altLang="en-US" sz="1400" dirty="0">
                <a:latin typeface="+mn-ea"/>
              </a:rPr>
              <a:t>具体的対応方針</a:t>
            </a:r>
            <a:r>
              <a:rPr lang="ja-JP" altLang="en-US" sz="1400" dirty="0" smtClean="0">
                <a:latin typeface="+mn-ea"/>
              </a:rPr>
              <a:t>」策定</a:t>
            </a:r>
            <a:endParaRPr lang="en-US" altLang="ja-JP" sz="1400" dirty="0">
              <a:latin typeface="+mn-ea"/>
            </a:endParaRPr>
          </a:p>
          <a:p>
            <a:pPr>
              <a:lnSpc>
                <a:spcPts val="2200"/>
              </a:lnSpc>
            </a:pPr>
            <a:r>
              <a:rPr lang="ja-JP" altLang="en-US" sz="1400" dirty="0">
                <a:latin typeface="+mn-ea"/>
              </a:rPr>
              <a:t>　・</a:t>
            </a:r>
            <a:r>
              <a:rPr lang="ja-JP" altLang="en-US" sz="1400" dirty="0" smtClean="0">
                <a:latin typeface="+mn-ea"/>
              </a:rPr>
              <a:t>都内では</a:t>
            </a:r>
            <a:r>
              <a:rPr lang="en-US" altLang="ja-JP" sz="1400" dirty="0" smtClean="0">
                <a:latin typeface="+mn-ea"/>
              </a:rPr>
              <a:t>79</a:t>
            </a:r>
            <a:r>
              <a:rPr lang="ja-JP" altLang="en-US" sz="1400" dirty="0" smtClean="0">
                <a:latin typeface="+mn-ea"/>
              </a:rPr>
              <a:t>病院（新公立</a:t>
            </a:r>
            <a:r>
              <a:rPr lang="ja-JP" altLang="en-US" sz="1400" dirty="0">
                <a:latin typeface="+mn-ea"/>
              </a:rPr>
              <a:t>病院改革プラン：</a:t>
            </a:r>
            <a:r>
              <a:rPr lang="en-US" altLang="ja-JP" sz="1400" dirty="0">
                <a:latin typeface="+mn-ea"/>
              </a:rPr>
              <a:t>17</a:t>
            </a:r>
            <a:r>
              <a:rPr lang="ja-JP" altLang="en-US" sz="1400" dirty="0">
                <a:latin typeface="+mn-ea"/>
              </a:rPr>
              <a:t>病院、公的医療機関等</a:t>
            </a:r>
            <a:r>
              <a:rPr lang="en-US" altLang="ja-JP" sz="1400" dirty="0">
                <a:latin typeface="+mn-ea"/>
              </a:rPr>
              <a:t>2025</a:t>
            </a:r>
            <a:r>
              <a:rPr lang="ja-JP" altLang="en-US" sz="1400" dirty="0">
                <a:latin typeface="+mn-ea"/>
              </a:rPr>
              <a:t>プラン：</a:t>
            </a:r>
            <a:r>
              <a:rPr lang="en-US" altLang="ja-JP" sz="1400" dirty="0">
                <a:latin typeface="+mn-ea"/>
              </a:rPr>
              <a:t>62</a:t>
            </a:r>
            <a:r>
              <a:rPr lang="ja-JP" altLang="en-US" sz="1400" dirty="0">
                <a:latin typeface="+mn-ea"/>
              </a:rPr>
              <a:t>病院）</a:t>
            </a:r>
            <a:endParaRPr lang="en-US" altLang="ja-JP" sz="1400" dirty="0">
              <a:latin typeface="+mn-ea"/>
            </a:endParaRPr>
          </a:p>
          <a:p>
            <a:endParaRPr lang="ja-JP" altLang="en-US" sz="300" dirty="0">
              <a:latin typeface="+mn-ea"/>
            </a:endParaRPr>
          </a:p>
          <a:p>
            <a:pPr>
              <a:defRPr/>
            </a:pPr>
            <a:r>
              <a:rPr lang="ja-JP" altLang="en-US" sz="1400" dirty="0" smtClean="0">
                <a:latin typeface="+mn-ea"/>
              </a:rPr>
              <a:t>　</a:t>
            </a:r>
            <a:r>
              <a:rPr lang="ja-JP" altLang="en-US" sz="1400" b="1" dirty="0" smtClean="0">
                <a:latin typeface="+mn-ea"/>
              </a:rPr>
              <a:t>＜</a:t>
            </a:r>
            <a:r>
              <a:rPr lang="ja-JP" altLang="en-US" sz="1400" b="1" dirty="0">
                <a:latin typeface="+mn-ea"/>
              </a:rPr>
              <a:t>具体的対応方針＞   </a:t>
            </a:r>
            <a:r>
              <a:rPr lang="ja-JP" altLang="en-US" sz="1400" dirty="0">
                <a:latin typeface="+mn-ea"/>
              </a:rPr>
              <a:t>①</a:t>
            </a:r>
            <a:r>
              <a:rPr lang="en-US" altLang="ja-JP" sz="1400" dirty="0">
                <a:latin typeface="+mn-ea"/>
              </a:rPr>
              <a:t>2025</a:t>
            </a:r>
            <a:r>
              <a:rPr lang="ja-JP" altLang="en-US" sz="1400" dirty="0">
                <a:latin typeface="+mn-ea"/>
              </a:rPr>
              <a:t>年を見据えた構想区域で担うべき医療機関としての</a:t>
            </a:r>
            <a:r>
              <a:rPr lang="ja-JP" altLang="en-US" sz="1400" b="1" u="sng" dirty="0">
                <a:latin typeface="+mn-ea"/>
              </a:rPr>
              <a:t>役割</a:t>
            </a:r>
            <a:endParaRPr lang="en-US" altLang="ja-JP" sz="1400" b="1" u="sng" dirty="0">
              <a:latin typeface="+mn-ea"/>
            </a:endParaRPr>
          </a:p>
          <a:p>
            <a:pPr>
              <a:defRPr/>
            </a:pPr>
            <a:r>
              <a:rPr lang="ja-JP" altLang="en-US" sz="1400" dirty="0">
                <a:latin typeface="+mn-ea"/>
              </a:rPr>
              <a:t>　　　　　　　　　　</a:t>
            </a:r>
            <a:r>
              <a:rPr lang="ja-JP" altLang="en-US" sz="1400" dirty="0" smtClean="0">
                <a:latin typeface="+mn-ea"/>
              </a:rPr>
              <a:t>　②</a:t>
            </a:r>
            <a:r>
              <a:rPr lang="en-US" altLang="ja-JP" sz="1400" dirty="0">
                <a:latin typeface="+mn-ea"/>
              </a:rPr>
              <a:t>2025</a:t>
            </a:r>
            <a:r>
              <a:rPr lang="ja-JP" altLang="en-US" sz="1400" dirty="0">
                <a:latin typeface="+mn-ea"/>
              </a:rPr>
              <a:t>年に持つべき</a:t>
            </a:r>
            <a:r>
              <a:rPr lang="ja-JP" altLang="en-US" sz="1400" b="1" u="sng" dirty="0">
                <a:latin typeface="+mn-ea"/>
              </a:rPr>
              <a:t>医療機能別の</a:t>
            </a:r>
            <a:r>
              <a:rPr lang="ja-JP" altLang="en-US" sz="1400" b="1" u="sng" dirty="0" smtClean="0">
                <a:latin typeface="+mn-ea"/>
              </a:rPr>
              <a:t>病床数</a:t>
            </a:r>
            <a:endParaRPr lang="en-US" altLang="ja-JP" sz="1400" b="1" u="sng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</p:txBody>
      </p:sp>
      <p:sp>
        <p:nvSpPr>
          <p:cNvPr id="10" name="二等辺三角形 9"/>
          <p:cNvSpPr/>
          <p:nvPr/>
        </p:nvSpPr>
        <p:spPr>
          <a:xfrm flipV="1">
            <a:off x="4493012" y="1683310"/>
            <a:ext cx="862621" cy="150085"/>
          </a:xfrm>
          <a:prstGeom prst="triangl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336078" y="2863367"/>
            <a:ext cx="516657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latin typeface="+mn-ea"/>
              </a:rPr>
              <a:t>○急性期医療に関するデータから、Ａ又はＢの基準に該当する　</a:t>
            </a:r>
            <a:endParaRPr lang="en-US" altLang="ja-JP" sz="1400" dirty="0">
              <a:latin typeface="+mn-ea"/>
            </a:endParaRPr>
          </a:p>
          <a:p>
            <a:r>
              <a:rPr lang="ja-JP" altLang="en-US" sz="1400" dirty="0">
                <a:latin typeface="+mn-ea"/>
              </a:rPr>
              <a:t>　公立・公的医療機関</a:t>
            </a:r>
            <a:r>
              <a:rPr lang="ja-JP" altLang="en-US" sz="1400" dirty="0" smtClean="0">
                <a:latin typeface="+mn-ea"/>
              </a:rPr>
              <a:t>等について、再検証を要請</a:t>
            </a:r>
            <a:endParaRPr lang="en-US" altLang="ja-JP" sz="1400" u="sng" dirty="0">
              <a:latin typeface="+mn-ea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385252" y="2503367"/>
            <a:ext cx="2075077" cy="360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tIns="72000" bIns="36000" rtlCol="0" anchor="ctr"/>
          <a:lstStyle/>
          <a:p>
            <a:pPr algn="ctr"/>
            <a:r>
              <a:rPr lang="ja-JP" altLang="en-US" b="1" dirty="0">
                <a:solidFill>
                  <a:schemeClr val="bg1"/>
                </a:solidFill>
                <a:latin typeface="+mn-ea"/>
              </a:rPr>
              <a:t>再検証の</a:t>
            </a:r>
            <a:r>
              <a:rPr lang="ja-JP" altLang="en-US" b="1" dirty="0" smtClean="0">
                <a:solidFill>
                  <a:schemeClr val="bg1"/>
                </a:solidFill>
                <a:latin typeface="+mn-ea"/>
              </a:rPr>
              <a:t>基準等</a:t>
            </a:r>
            <a:endParaRPr lang="ja-JP" altLang="en-US" b="1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596037" y="4775008"/>
            <a:ext cx="5162752" cy="272974"/>
          </a:xfrm>
          <a:prstGeom prst="roundRect">
            <a:avLst>
              <a:gd name="adj" fmla="val 0"/>
            </a:avLst>
          </a:prstGeom>
          <a:noFill/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pPr lvl="0"/>
            <a:r>
              <a:rPr lang="ja-JP" altLang="en-US" sz="1200" b="1" dirty="0">
                <a:solidFill>
                  <a:prstClr val="black"/>
                </a:solidFill>
                <a:latin typeface="+mn-ea"/>
              </a:rPr>
              <a:t>都における再検証要請対象医療機関（９病院）</a:t>
            </a:r>
            <a:endParaRPr lang="en-US" altLang="ja-JP" sz="1200" b="1" dirty="0">
              <a:solidFill>
                <a:prstClr val="black"/>
              </a:solidFill>
              <a:latin typeface="+mn-ea"/>
            </a:endParaRPr>
          </a:p>
        </p:txBody>
      </p:sp>
      <p:sp>
        <p:nvSpPr>
          <p:cNvPr id="18" name="正方形/長方形 17"/>
          <p:cNvSpPr/>
          <p:nvPr/>
        </p:nvSpPr>
        <p:spPr>
          <a:xfrm>
            <a:off x="5935949" y="2498011"/>
            <a:ext cx="1902259" cy="360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tIns="72000" bIns="36000" rtlCol="0" anchor="ctr"/>
          <a:lstStyle/>
          <a:p>
            <a:pPr algn="ctr"/>
            <a:r>
              <a:rPr lang="ja-JP" altLang="en-US" b="1" dirty="0" smtClean="0">
                <a:solidFill>
                  <a:schemeClr val="bg1"/>
                </a:solidFill>
                <a:latin typeface="+mn-ea"/>
              </a:rPr>
              <a:t>再検証の進捗等</a:t>
            </a:r>
            <a:endParaRPr lang="ja-JP" altLang="en-US" b="1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307649" y="4241244"/>
            <a:ext cx="5166573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latin typeface="+mn-ea"/>
              </a:rPr>
              <a:t>○国の再検証基準では、各病院の特色や周辺の医療資源の状況、</a:t>
            </a:r>
            <a:endParaRPr lang="en-US" altLang="ja-JP" sz="1400" dirty="0">
              <a:latin typeface="+mn-ea"/>
            </a:endParaRPr>
          </a:p>
          <a:p>
            <a:r>
              <a:rPr lang="ja-JP" altLang="en-US" sz="1400" dirty="0">
                <a:latin typeface="+mn-ea"/>
              </a:rPr>
              <a:t>　へき地等の地域特性</a:t>
            </a:r>
            <a:r>
              <a:rPr lang="ja-JP" altLang="en-US" sz="1400" dirty="0" smtClean="0">
                <a:latin typeface="+mn-ea"/>
              </a:rPr>
              <a:t>は未考慮</a:t>
            </a:r>
            <a:endParaRPr lang="ja-JP" altLang="en-US" sz="1400" dirty="0">
              <a:latin typeface="+mn-ea"/>
            </a:endParaRPr>
          </a:p>
        </p:txBody>
      </p:sp>
      <p:sp>
        <p:nvSpPr>
          <p:cNvPr id="22" name="正方形/長方形 21"/>
          <p:cNvSpPr/>
          <p:nvPr/>
        </p:nvSpPr>
        <p:spPr>
          <a:xfrm>
            <a:off x="5852226" y="2827409"/>
            <a:ext cx="3611449" cy="1118255"/>
          </a:xfrm>
          <a:prstGeom prst="rect">
            <a:avLst/>
          </a:prstGeom>
        </p:spPr>
        <p:txBody>
          <a:bodyPr wrap="square" lIns="72000" rIns="0">
            <a:spAutoFit/>
          </a:bodyPr>
          <a:lstStyle/>
          <a:p>
            <a:pPr>
              <a:lnSpc>
                <a:spcPts val="2000"/>
              </a:lnSpc>
            </a:pPr>
            <a:r>
              <a:rPr lang="ja-JP" altLang="en-US" sz="1400" b="1" dirty="0" smtClean="0">
                <a:latin typeface="+mn-ea"/>
              </a:rPr>
              <a:t>○令和元</a:t>
            </a:r>
            <a:r>
              <a:rPr lang="ja-JP" altLang="en-US" sz="1400" b="1" dirty="0">
                <a:latin typeface="+mn-ea"/>
              </a:rPr>
              <a:t>年度第２回地域医療</a:t>
            </a:r>
            <a:r>
              <a:rPr lang="ja-JP" altLang="en-US" sz="1400" b="1" dirty="0" smtClean="0">
                <a:latin typeface="+mn-ea"/>
              </a:rPr>
              <a:t>構想調整会議</a:t>
            </a:r>
            <a:endParaRPr lang="en-US" altLang="ja-JP" sz="1400" b="1" dirty="0" smtClean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dirty="0" smtClean="0">
                <a:latin typeface="+mn-ea"/>
              </a:rPr>
              <a:t>   ・</a:t>
            </a:r>
            <a:r>
              <a:rPr lang="ja-JP" altLang="en-US" sz="1400" b="1" u="sng" dirty="0" smtClean="0">
                <a:latin typeface="+mn-ea"/>
              </a:rPr>
              <a:t>再検証対象９医療機関について、地域</a:t>
            </a:r>
            <a:endParaRPr lang="en-US" altLang="ja-JP" sz="1400" b="1" u="sng" dirty="0" smtClean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b="1" dirty="0">
                <a:latin typeface="+mn-ea"/>
              </a:rPr>
              <a:t>　</a:t>
            </a:r>
            <a:r>
              <a:rPr lang="ja-JP" altLang="en-US" sz="1400" b="1" dirty="0" smtClean="0">
                <a:latin typeface="+mn-ea"/>
              </a:rPr>
              <a:t>　</a:t>
            </a:r>
            <a:r>
              <a:rPr lang="ja-JP" altLang="en-US" sz="1400" b="1" u="sng" dirty="0" smtClean="0">
                <a:latin typeface="+mn-ea"/>
              </a:rPr>
              <a:t>又は全国</a:t>
            </a:r>
            <a:r>
              <a:rPr lang="ja-JP" altLang="en-US" sz="1400" b="1" u="sng" dirty="0">
                <a:latin typeface="+mn-ea"/>
              </a:rPr>
              <a:t>に</a:t>
            </a:r>
            <a:r>
              <a:rPr lang="ja-JP" altLang="en-US" sz="1400" b="1" u="sng" dirty="0" smtClean="0">
                <a:latin typeface="+mn-ea"/>
              </a:rPr>
              <a:t>おける</a:t>
            </a:r>
            <a:r>
              <a:rPr lang="ja-JP" altLang="en-US" sz="1400" b="1" u="sng" dirty="0">
                <a:latin typeface="+mn-ea"/>
              </a:rPr>
              <a:t>役割が</a:t>
            </a:r>
            <a:r>
              <a:rPr lang="ja-JP" altLang="en-US" sz="1400" b="1" u="sng" dirty="0" smtClean="0">
                <a:latin typeface="+mn-ea"/>
              </a:rPr>
              <a:t>必要と</a:t>
            </a:r>
            <a:r>
              <a:rPr lang="ja-JP" altLang="en-US" sz="1400" b="1" u="sng" dirty="0">
                <a:latin typeface="+mn-ea"/>
              </a:rPr>
              <a:t>確認</a:t>
            </a:r>
            <a:endParaRPr lang="en-US" altLang="ja-JP" sz="1400" b="1" dirty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dirty="0">
                <a:latin typeface="+mn-ea"/>
              </a:rPr>
              <a:t>　</a:t>
            </a:r>
            <a:r>
              <a:rPr lang="ja-JP" altLang="en-US" sz="1400" dirty="0" smtClean="0">
                <a:latin typeface="+mn-ea"/>
              </a:rPr>
              <a:t>　</a:t>
            </a:r>
            <a:r>
              <a:rPr lang="en-US" altLang="ja-JP" sz="1400" dirty="0" smtClean="0">
                <a:latin typeface="+mn-ea"/>
              </a:rPr>
              <a:t>※</a:t>
            </a:r>
            <a:r>
              <a:rPr lang="ja-JP" altLang="en-US" sz="1400" dirty="0">
                <a:latin typeface="+mn-ea"/>
              </a:rPr>
              <a:t>「</a:t>
            </a:r>
            <a:r>
              <a:rPr lang="ja-JP" altLang="en-US" sz="1400" dirty="0" smtClean="0">
                <a:latin typeface="+mn-ea"/>
              </a:rPr>
              <a:t>再検証の</a:t>
            </a:r>
            <a:r>
              <a:rPr lang="ja-JP" altLang="en-US" sz="1400" dirty="0">
                <a:latin typeface="+mn-ea"/>
              </a:rPr>
              <a:t>要否</a:t>
            </a:r>
            <a:r>
              <a:rPr lang="ja-JP" altLang="en-US" sz="1400" dirty="0" smtClean="0">
                <a:latin typeface="+mn-ea"/>
              </a:rPr>
              <a:t>」に係る</a:t>
            </a:r>
            <a:r>
              <a:rPr lang="ja-JP" altLang="en-US" sz="1400" smtClean="0">
                <a:latin typeface="+mn-ea"/>
              </a:rPr>
              <a:t>合意は未了</a:t>
            </a:r>
            <a:endParaRPr lang="en-US" altLang="ja-JP" sz="1400" u="sng" dirty="0">
              <a:latin typeface="+mn-ea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5823713" y="3994660"/>
            <a:ext cx="3806163" cy="2780248"/>
          </a:xfrm>
          <a:prstGeom prst="rect">
            <a:avLst/>
          </a:prstGeom>
        </p:spPr>
        <p:txBody>
          <a:bodyPr wrap="square" lIns="72000" tIns="0" rIns="0" bIns="0">
            <a:spAutoFit/>
          </a:bodyPr>
          <a:lstStyle/>
          <a:p>
            <a:pPr>
              <a:lnSpc>
                <a:spcPts val="2000"/>
              </a:lnSpc>
            </a:pPr>
            <a:r>
              <a:rPr lang="ja-JP" altLang="en-US" sz="1400" b="1" dirty="0">
                <a:latin typeface="+mn-ea"/>
              </a:rPr>
              <a:t>○令和２年</a:t>
            </a:r>
            <a:r>
              <a:rPr lang="ja-JP" altLang="en-US" sz="1400" b="1" dirty="0" smtClean="0">
                <a:latin typeface="+mn-ea"/>
              </a:rPr>
              <a:t>３月４日付厚労省医政局長通知</a:t>
            </a:r>
            <a:endParaRPr lang="en-US" altLang="ja-JP" sz="1400" b="1" dirty="0" smtClean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dirty="0">
                <a:latin typeface="+mn-ea"/>
              </a:rPr>
              <a:t>　</a:t>
            </a:r>
            <a:r>
              <a:rPr lang="ja-JP" altLang="en-US" sz="1400" dirty="0" smtClean="0">
                <a:latin typeface="+mn-ea"/>
              </a:rPr>
              <a:t>・新型コロナウイルス感染症の感染拡大を</a:t>
            </a:r>
            <a:endParaRPr lang="en-US" altLang="ja-JP" sz="1400" dirty="0" smtClean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dirty="0">
                <a:latin typeface="+mn-ea"/>
              </a:rPr>
              <a:t>　</a:t>
            </a:r>
            <a:r>
              <a:rPr lang="ja-JP" altLang="en-US" sz="1400" dirty="0" smtClean="0">
                <a:latin typeface="+mn-ea"/>
              </a:rPr>
              <a:t>　踏まえ</a:t>
            </a:r>
            <a:r>
              <a:rPr lang="ja-JP" altLang="en-US" sz="1400" dirty="0">
                <a:latin typeface="+mn-ea"/>
              </a:rPr>
              <a:t>、</a:t>
            </a:r>
            <a:r>
              <a:rPr lang="ja-JP" altLang="en-US" sz="1400" dirty="0" smtClean="0">
                <a:latin typeface="+mn-ea"/>
              </a:rPr>
              <a:t>再検証期限</a:t>
            </a:r>
            <a:r>
              <a:rPr lang="ja-JP" altLang="en-US" sz="1400" dirty="0">
                <a:latin typeface="+mn-ea"/>
              </a:rPr>
              <a:t>（令和元年度中</a:t>
            </a:r>
            <a:r>
              <a:rPr lang="ja-JP" altLang="en-US" sz="1400" dirty="0" smtClean="0">
                <a:latin typeface="+mn-ea"/>
              </a:rPr>
              <a:t>）の</a:t>
            </a:r>
            <a:endParaRPr lang="en-US" altLang="ja-JP" sz="1400" dirty="0" smtClean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dirty="0">
                <a:latin typeface="+mn-ea"/>
              </a:rPr>
              <a:t>　</a:t>
            </a:r>
            <a:r>
              <a:rPr lang="ja-JP" altLang="en-US" sz="1400" dirty="0" smtClean="0">
                <a:latin typeface="+mn-ea"/>
              </a:rPr>
              <a:t>　再整理</a:t>
            </a:r>
            <a:r>
              <a:rPr lang="ja-JP" altLang="en-US" sz="1400" dirty="0">
                <a:latin typeface="+mn-ea"/>
              </a:rPr>
              <a:t>を通知</a:t>
            </a:r>
            <a:endParaRPr lang="en-US" altLang="ja-JP" sz="1400" dirty="0">
              <a:latin typeface="+mn-ea"/>
            </a:endParaRPr>
          </a:p>
          <a:p>
            <a:endParaRPr lang="en-US" altLang="ja-JP" sz="300" dirty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b="1" dirty="0">
                <a:latin typeface="+mn-ea"/>
              </a:rPr>
              <a:t>○令和３年</a:t>
            </a:r>
            <a:r>
              <a:rPr lang="ja-JP" altLang="en-US" sz="1400" b="1" dirty="0" smtClean="0">
                <a:latin typeface="+mn-ea"/>
              </a:rPr>
              <a:t>７月１日付厚労省医政局長通知</a:t>
            </a:r>
            <a:endParaRPr lang="en-US" altLang="ja-JP" sz="1400" b="1" dirty="0" smtClean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dirty="0">
                <a:latin typeface="+mn-ea"/>
              </a:rPr>
              <a:t>　</a:t>
            </a:r>
            <a:r>
              <a:rPr lang="ja-JP" altLang="en-US" sz="1400" dirty="0" smtClean="0">
                <a:latin typeface="+mn-ea"/>
              </a:rPr>
              <a:t>・公立</a:t>
            </a:r>
            <a:r>
              <a:rPr lang="ja-JP" altLang="en-US" sz="1400" dirty="0">
                <a:latin typeface="+mn-ea"/>
              </a:rPr>
              <a:t>・公的医療機関等</a:t>
            </a:r>
            <a:r>
              <a:rPr lang="ja-JP" altLang="en-US" sz="1400" dirty="0" smtClean="0">
                <a:latin typeface="+mn-ea"/>
              </a:rPr>
              <a:t>の具体的</a:t>
            </a:r>
            <a:r>
              <a:rPr lang="ja-JP" altLang="en-US" sz="1400" dirty="0">
                <a:latin typeface="+mn-ea"/>
              </a:rPr>
              <a:t>対応</a:t>
            </a:r>
            <a:r>
              <a:rPr lang="ja-JP" altLang="en-US" sz="1400" dirty="0" smtClean="0">
                <a:latin typeface="+mn-ea"/>
              </a:rPr>
              <a:t>方針</a:t>
            </a:r>
            <a:endParaRPr lang="en-US" altLang="ja-JP" sz="1400" dirty="0" smtClean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dirty="0">
                <a:latin typeface="+mn-ea"/>
              </a:rPr>
              <a:t>　</a:t>
            </a:r>
            <a:r>
              <a:rPr lang="ja-JP" altLang="en-US" sz="1400" dirty="0" smtClean="0">
                <a:latin typeface="+mn-ea"/>
              </a:rPr>
              <a:t>　の</a:t>
            </a:r>
            <a:r>
              <a:rPr lang="ja-JP" altLang="en-US" sz="1400" dirty="0">
                <a:latin typeface="+mn-ea"/>
              </a:rPr>
              <a:t>再検証等、</a:t>
            </a:r>
            <a:r>
              <a:rPr lang="ja-JP" altLang="en-US" sz="1400" dirty="0" smtClean="0">
                <a:latin typeface="+mn-ea"/>
              </a:rPr>
              <a:t>地域医療構想</a:t>
            </a:r>
            <a:r>
              <a:rPr lang="ja-JP" altLang="en-US" sz="1400" dirty="0">
                <a:latin typeface="+mn-ea"/>
              </a:rPr>
              <a:t>の実現に</a:t>
            </a:r>
            <a:r>
              <a:rPr lang="ja-JP" altLang="en-US" sz="1400" dirty="0" smtClean="0">
                <a:latin typeface="+mn-ea"/>
              </a:rPr>
              <a:t>向け</a:t>
            </a:r>
            <a:endParaRPr lang="en-US" altLang="ja-JP" sz="1400" dirty="0" smtClean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dirty="0">
                <a:latin typeface="+mn-ea"/>
              </a:rPr>
              <a:t>　</a:t>
            </a:r>
            <a:r>
              <a:rPr lang="ja-JP" altLang="en-US" sz="1400" dirty="0" smtClean="0">
                <a:latin typeface="+mn-ea"/>
              </a:rPr>
              <a:t>　</a:t>
            </a:r>
            <a:r>
              <a:rPr lang="ja-JP" altLang="en-US" sz="1400" dirty="0" err="1" smtClean="0">
                <a:latin typeface="+mn-ea"/>
              </a:rPr>
              <a:t>た</a:t>
            </a:r>
            <a:r>
              <a:rPr lang="ja-JP" altLang="en-US" sz="1400" dirty="0">
                <a:latin typeface="+mn-ea"/>
              </a:rPr>
              <a:t>今後の</a:t>
            </a:r>
            <a:r>
              <a:rPr lang="ja-JP" altLang="en-US" sz="1400" dirty="0" smtClean="0">
                <a:latin typeface="+mn-ea"/>
              </a:rPr>
              <a:t>工程は、改めて</a:t>
            </a:r>
            <a:r>
              <a:rPr lang="ja-JP" altLang="en-US" sz="1400" dirty="0">
                <a:latin typeface="+mn-ea"/>
              </a:rPr>
              <a:t>整理の上、</a:t>
            </a:r>
            <a:r>
              <a:rPr lang="ja-JP" altLang="en-US" sz="1400" dirty="0" smtClean="0">
                <a:latin typeface="+mn-ea"/>
              </a:rPr>
              <a:t>示す</a:t>
            </a:r>
            <a:endParaRPr lang="en-US" altLang="ja-JP" sz="1400" dirty="0" smtClean="0">
              <a:latin typeface="+mn-ea"/>
            </a:endParaRPr>
          </a:p>
          <a:p>
            <a:endParaRPr lang="en-US" altLang="ja-JP" sz="1100" u="sng" dirty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b="1" dirty="0" smtClean="0">
                <a:latin typeface="+mn-ea"/>
              </a:rPr>
              <a:t>○令和４年３月</a:t>
            </a:r>
            <a:r>
              <a:rPr lang="en-US" altLang="ja-JP" sz="1400" b="1" dirty="0" smtClean="0">
                <a:latin typeface="+mn-ea"/>
              </a:rPr>
              <a:t>24</a:t>
            </a:r>
            <a:r>
              <a:rPr lang="ja-JP" altLang="en-US" sz="1400" b="1" dirty="0" smtClean="0">
                <a:latin typeface="+mn-ea"/>
              </a:rPr>
              <a:t>日付厚労省医政局長通知</a:t>
            </a:r>
            <a:endParaRPr lang="en-US" altLang="ja-JP" sz="1400" b="1" dirty="0" smtClean="0">
              <a:latin typeface="+mn-ea"/>
            </a:endParaRPr>
          </a:p>
          <a:p>
            <a:pPr>
              <a:lnSpc>
                <a:spcPts val="2000"/>
              </a:lnSpc>
            </a:pPr>
            <a:r>
              <a:rPr lang="ja-JP" altLang="en-US" sz="1400" dirty="0">
                <a:latin typeface="+mn-ea"/>
              </a:rPr>
              <a:t>　</a:t>
            </a:r>
            <a:r>
              <a:rPr lang="ja-JP" altLang="en-US" sz="1400" dirty="0" smtClean="0">
                <a:latin typeface="+mn-ea"/>
              </a:rPr>
              <a:t>・民間も含め令和４年度及び５年度に検討</a:t>
            </a:r>
            <a:endParaRPr lang="en-US" altLang="ja-JP" sz="1400" dirty="0">
              <a:latin typeface="+mn-ea"/>
            </a:endParaRPr>
          </a:p>
        </p:txBody>
      </p:sp>
      <p:sp>
        <p:nvSpPr>
          <p:cNvPr id="25" name="二等辺三角形 24"/>
          <p:cNvSpPr/>
          <p:nvPr/>
        </p:nvSpPr>
        <p:spPr>
          <a:xfrm flipV="1">
            <a:off x="7277278" y="6059459"/>
            <a:ext cx="862621" cy="150085"/>
          </a:xfrm>
          <a:prstGeom prst="triangle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cxnSp>
        <p:nvCxnSpPr>
          <p:cNvPr id="28" name="直線コネクタ 27"/>
          <p:cNvCxnSpPr/>
          <p:nvPr/>
        </p:nvCxnSpPr>
        <p:spPr>
          <a:xfrm>
            <a:off x="247401" y="509234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スライド番号プレースホルダー 12"/>
          <p:cNvSpPr>
            <a:spLocks noGrp="1"/>
          </p:cNvSpPr>
          <p:nvPr>
            <p:ph type="sldNum" sz="quarter" idx="12"/>
          </p:nvPr>
        </p:nvSpPr>
        <p:spPr>
          <a:xfrm>
            <a:off x="7624754" y="6436744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3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88494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3358" y="281251"/>
            <a:ext cx="8759642" cy="523874"/>
          </a:xfrm>
        </p:spPr>
        <p:txBody>
          <a:bodyPr lIns="36000" tIns="72000" rIns="0" bIns="0">
            <a:normAutofit fontScale="90000"/>
          </a:bodyPr>
          <a:lstStyle/>
          <a:p>
            <a:r>
              <a:rPr lang="ja-JP" altLang="en-US" sz="2400" dirty="0" smtClean="0"/>
              <a:t>「地域医療構想の進め方について」</a:t>
            </a:r>
            <a:r>
              <a:rPr lang="ja-JP" altLang="en-US" sz="1600" dirty="0" smtClean="0"/>
              <a:t>（令和４年３月</a:t>
            </a:r>
            <a:r>
              <a:rPr lang="en-US" altLang="ja-JP" sz="1600" dirty="0" smtClean="0"/>
              <a:t>24</a:t>
            </a:r>
            <a:r>
              <a:rPr lang="ja-JP" altLang="en-US" sz="1600" dirty="0" smtClean="0"/>
              <a:t>日付厚生労働省医政局長通知）</a:t>
            </a:r>
            <a:endParaRPr kumimoji="1" lang="ja-JP" altLang="en-US" sz="27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864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テキスト ボックス 2"/>
          <p:cNvSpPr txBox="1"/>
          <p:nvPr/>
        </p:nvSpPr>
        <p:spPr>
          <a:xfrm>
            <a:off x="1460866" y="1786655"/>
            <a:ext cx="8161698" cy="263918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>
              <a:lnSpc>
                <a:spcPts val="2100"/>
              </a:lnSpc>
            </a:pPr>
            <a:r>
              <a:rPr lang="ja-JP" altLang="en-US" sz="1600" dirty="0" smtClean="0">
                <a:latin typeface="+mj-ea"/>
                <a:ea typeface="+mj-ea"/>
              </a:rPr>
              <a:t>・</a:t>
            </a:r>
            <a:r>
              <a:rPr lang="ja-JP" altLang="en-US" sz="1600" dirty="0">
                <a:latin typeface="+mj-ea"/>
                <a:ea typeface="+mj-ea"/>
              </a:rPr>
              <a:t>新型コロナウイルス感染症の感染拡大により</a:t>
            </a:r>
            <a:r>
              <a:rPr lang="ja-JP" altLang="en-US" sz="1600" b="1" u="sng" dirty="0">
                <a:latin typeface="+mj-ea"/>
                <a:ea typeface="+mj-ea"/>
              </a:rPr>
              <a:t>病床の機能分化・連携等の</a:t>
            </a:r>
            <a:r>
              <a:rPr lang="ja-JP" altLang="en-US" sz="1600" b="1" u="sng" dirty="0" smtClean="0">
                <a:latin typeface="+mj-ea"/>
                <a:ea typeface="+mj-ea"/>
              </a:rPr>
              <a:t>重要性</a:t>
            </a:r>
            <a:r>
              <a:rPr lang="ja-JP" altLang="en-US" sz="1600" dirty="0" smtClean="0">
                <a:latin typeface="+mj-ea"/>
                <a:ea typeface="+mj-ea"/>
              </a:rPr>
              <a:t>が</a:t>
            </a:r>
            <a:endParaRPr lang="en-US" altLang="ja-JP" sz="1600" dirty="0" smtClean="0">
              <a:latin typeface="+mj-ea"/>
              <a:ea typeface="+mj-ea"/>
            </a:endParaRPr>
          </a:p>
          <a:p>
            <a:pPr>
              <a:lnSpc>
                <a:spcPts val="2100"/>
              </a:lnSpc>
            </a:pPr>
            <a:r>
              <a:rPr lang="ja-JP" altLang="en-US" sz="1600" dirty="0">
                <a:latin typeface="+mj-ea"/>
                <a:ea typeface="+mj-ea"/>
              </a:rPr>
              <a:t>　</a:t>
            </a:r>
            <a:r>
              <a:rPr lang="ja-JP" altLang="en-US" sz="1600" dirty="0" smtClean="0">
                <a:latin typeface="+mj-ea"/>
                <a:ea typeface="+mj-ea"/>
              </a:rPr>
              <a:t>改めて認識</a:t>
            </a:r>
            <a:r>
              <a:rPr lang="ja-JP" altLang="en-US" sz="1600" dirty="0">
                <a:latin typeface="+mj-ea"/>
                <a:ea typeface="+mj-ea"/>
              </a:rPr>
              <a:t>されたことを十分に考慮する</a:t>
            </a:r>
            <a:r>
              <a:rPr lang="ja-JP" altLang="en-US" sz="1600" dirty="0" smtClean="0">
                <a:latin typeface="+mj-ea"/>
                <a:ea typeface="+mj-ea"/>
              </a:rPr>
              <a:t>。</a:t>
            </a:r>
            <a:endParaRPr lang="en-US" altLang="ja-JP" sz="1600" dirty="0" smtClean="0">
              <a:latin typeface="+mj-ea"/>
              <a:ea typeface="+mj-ea"/>
            </a:endParaRPr>
          </a:p>
          <a:p>
            <a:endParaRPr lang="en-US" altLang="ja-JP" sz="1100" dirty="0">
              <a:latin typeface="+mj-ea"/>
              <a:ea typeface="+mj-ea"/>
            </a:endParaRPr>
          </a:p>
          <a:p>
            <a:pPr>
              <a:lnSpc>
                <a:spcPts val="2100"/>
              </a:lnSpc>
            </a:pPr>
            <a:r>
              <a:rPr lang="ja-JP" altLang="en-US" sz="1600" dirty="0" smtClean="0">
                <a:latin typeface="+mj-ea"/>
                <a:ea typeface="+mj-ea"/>
              </a:rPr>
              <a:t>・</a:t>
            </a:r>
            <a:r>
              <a:rPr lang="ja-JP" altLang="en-US" sz="1600" b="1" u="sng" dirty="0">
                <a:latin typeface="+mj-ea"/>
                <a:ea typeface="+mj-ea"/>
              </a:rPr>
              <a:t>地域医療構想の推進の取組は、病床の削減や統廃合ありきではなく</a:t>
            </a:r>
            <a:r>
              <a:rPr lang="ja-JP" altLang="en-US" sz="1600" dirty="0">
                <a:latin typeface="+mj-ea"/>
                <a:ea typeface="+mj-ea"/>
              </a:rPr>
              <a:t>、各都道府県</a:t>
            </a:r>
            <a:r>
              <a:rPr lang="ja-JP" altLang="en-US" sz="1600" dirty="0" smtClean="0">
                <a:latin typeface="+mj-ea"/>
                <a:ea typeface="+mj-ea"/>
              </a:rPr>
              <a:t>が</a:t>
            </a:r>
            <a:endParaRPr lang="en-US" altLang="ja-JP" sz="1600" dirty="0" smtClean="0">
              <a:latin typeface="+mj-ea"/>
              <a:ea typeface="+mj-ea"/>
            </a:endParaRPr>
          </a:p>
          <a:p>
            <a:pPr>
              <a:lnSpc>
                <a:spcPts val="2100"/>
              </a:lnSpc>
            </a:pPr>
            <a:r>
              <a:rPr lang="ja-JP" altLang="en-US" sz="1600" dirty="0">
                <a:latin typeface="+mj-ea"/>
                <a:ea typeface="+mj-ea"/>
              </a:rPr>
              <a:t>　</a:t>
            </a:r>
            <a:r>
              <a:rPr lang="ja-JP" altLang="en-US" sz="1600" b="1" u="sng" dirty="0" smtClean="0">
                <a:latin typeface="+mj-ea"/>
                <a:ea typeface="+mj-ea"/>
              </a:rPr>
              <a:t>地域</a:t>
            </a:r>
            <a:r>
              <a:rPr lang="ja-JP" altLang="en-US" sz="1600" b="1" u="sng" dirty="0">
                <a:latin typeface="+mj-ea"/>
                <a:ea typeface="+mj-ea"/>
              </a:rPr>
              <a:t>の実情を踏まえ</a:t>
            </a:r>
            <a:r>
              <a:rPr lang="ja-JP" altLang="en-US" sz="1600" dirty="0">
                <a:latin typeface="+mj-ea"/>
                <a:ea typeface="+mj-ea"/>
              </a:rPr>
              <a:t>、</a:t>
            </a:r>
            <a:r>
              <a:rPr lang="ja-JP" altLang="en-US" sz="1600" b="1" u="sng" dirty="0">
                <a:latin typeface="+mj-ea"/>
                <a:ea typeface="+mj-ea"/>
              </a:rPr>
              <a:t>主体的に取組を進めるもの</a:t>
            </a:r>
            <a:r>
              <a:rPr lang="ja-JP" altLang="en-US" sz="1600" dirty="0">
                <a:latin typeface="+mj-ea"/>
                <a:ea typeface="+mj-ea"/>
              </a:rPr>
              <a:t>である</a:t>
            </a:r>
            <a:r>
              <a:rPr lang="ja-JP" altLang="en-US" sz="1600" dirty="0" smtClean="0">
                <a:latin typeface="+mj-ea"/>
                <a:ea typeface="+mj-ea"/>
              </a:rPr>
              <a:t>。</a:t>
            </a:r>
            <a:endParaRPr lang="en-US" altLang="ja-JP" sz="1600" dirty="0" smtClean="0">
              <a:latin typeface="+mj-ea"/>
              <a:ea typeface="+mj-ea"/>
            </a:endParaRPr>
          </a:p>
          <a:p>
            <a:endParaRPr lang="en-US" altLang="ja-JP" sz="1100" dirty="0">
              <a:latin typeface="+mj-ea"/>
              <a:ea typeface="+mj-ea"/>
            </a:endParaRPr>
          </a:p>
          <a:p>
            <a:pPr>
              <a:lnSpc>
                <a:spcPts val="2100"/>
              </a:lnSpc>
            </a:pPr>
            <a:r>
              <a:rPr lang="ja-JP" altLang="en-US" sz="1600" dirty="0" smtClean="0">
                <a:latin typeface="+mj-ea"/>
                <a:ea typeface="+mj-ea"/>
              </a:rPr>
              <a:t>・</a:t>
            </a:r>
            <a:r>
              <a:rPr lang="ja-JP" altLang="en-US" sz="1600" b="1" u="sng" dirty="0">
                <a:latin typeface="+mj-ea"/>
                <a:ea typeface="+mj-ea"/>
              </a:rPr>
              <a:t>公立病院は、</a:t>
            </a:r>
            <a:r>
              <a:rPr lang="ja-JP" altLang="en-US" sz="1600" dirty="0">
                <a:latin typeface="+mj-ea"/>
                <a:ea typeface="+mj-ea"/>
              </a:rPr>
              <a:t>「持続可能な地域医療提供体制を確保するための公立病院経営</a:t>
            </a:r>
            <a:r>
              <a:rPr lang="ja-JP" altLang="en-US" sz="1600" dirty="0" smtClean="0">
                <a:latin typeface="+mj-ea"/>
                <a:ea typeface="+mj-ea"/>
              </a:rPr>
              <a:t>強化</a:t>
            </a:r>
            <a:endParaRPr lang="en-US" altLang="ja-JP" sz="1600" dirty="0" smtClean="0">
              <a:latin typeface="+mj-ea"/>
              <a:ea typeface="+mj-ea"/>
            </a:endParaRPr>
          </a:p>
          <a:p>
            <a:pPr>
              <a:lnSpc>
                <a:spcPts val="2100"/>
              </a:lnSpc>
            </a:pPr>
            <a:r>
              <a:rPr lang="ja-JP" altLang="en-US" sz="1600" dirty="0">
                <a:latin typeface="+mj-ea"/>
                <a:ea typeface="+mj-ea"/>
              </a:rPr>
              <a:t>　</a:t>
            </a:r>
            <a:r>
              <a:rPr lang="ja-JP" altLang="en-US" sz="1600" dirty="0" smtClean="0">
                <a:latin typeface="+mj-ea"/>
                <a:ea typeface="+mj-ea"/>
              </a:rPr>
              <a:t>ガイドライン」</a:t>
            </a:r>
            <a:r>
              <a:rPr lang="ja-JP" altLang="en-US" sz="1400" dirty="0" smtClean="0">
                <a:latin typeface="+mj-ea"/>
                <a:ea typeface="+mj-ea"/>
              </a:rPr>
              <a:t>（令和４年</a:t>
            </a:r>
            <a:r>
              <a:rPr lang="en-US" altLang="ja-JP" sz="1400" dirty="0" smtClean="0">
                <a:latin typeface="+mj-ea"/>
                <a:ea typeface="+mj-ea"/>
              </a:rPr>
              <a:t>3</a:t>
            </a:r>
            <a:r>
              <a:rPr lang="ja-JP" altLang="en-US" sz="1400" dirty="0" smtClean="0">
                <a:latin typeface="+mj-ea"/>
                <a:ea typeface="+mj-ea"/>
              </a:rPr>
              <a:t>月</a:t>
            </a:r>
            <a:r>
              <a:rPr lang="en-US" altLang="ja-JP" sz="1400" dirty="0" smtClean="0">
                <a:latin typeface="+mj-ea"/>
                <a:ea typeface="+mj-ea"/>
              </a:rPr>
              <a:t>29</a:t>
            </a:r>
            <a:r>
              <a:rPr lang="ja-JP" altLang="en-US" sz="1400" dirty="0" smtClean="0">
                <a:latin typeface="+mj-ea"/>
                <a:ea typeface="+mj-ea"/>
              </a:rPr>
              <a:t>日付総務省自治財政局長通知）</a:t>
            </a:r>
            <a:r>
              <a:rPr lang="ja-JP" altLang="en-US" sz="1600" dirty="0" smtClean="0">
                <a:latin typeface="+mj-ea"/>
                <a:ea typeface="+mj-ea"/>
              </a:rPr>
              <a:t>を</a:t>
            </a:r>
            <a:r>
              <a:rPr lang="ja-JP" altLang="en-US" sz="1600" dirty="0">
                <a:latin typeface="+mj-ea"/>
                <a:ea typeface="+mj-ea"/>
              </a:rPr>
              <a:t>踏まえ、病院ごと</a:t>
            </a:r>
            <a:r>
              <a:rPr lang="ja-JP" altLang="en-US" sz="1600" dirty="0" smtClean="0">
                <a:latin typeface="+mj-ea"/>
                <a:ea typeface="+mj-ea"/>
              </a:rPr>
              <a:t>に</a:t>
            </a:r>
            <a:endParaRPr lang="en-US" altLang="ja-JP" sz="1600" dirty="0" smtClean="0">
              <a:latin typeface="+mj-ea"/>
              <a:ea typeface="+mj-ea"/>
            </a:endParaRPr>
          </a:p>
          <a:p>
            <a:pPr>
              <a:lnSpc>
                <a:spcPts val="2100"/>
              </a:lnSpc>
            </a:pPr>
            <a:r>
              <a:rPr lang="ja-JP" altLang="en-US" sz="1600" dirty="0">
                <a:latin typeface="+mj-ea"/>
                <a:ea typeface="+mj-ea"/>
              </a:rPr>
              <a:t>　</a:t>
            </a:r>
            <a:r>
              <a:rPr lang="ja-JP" altLang="en-US" sz="1600" b="1" u="sng" dirty="0" smtClean="0">
                <a:latin typeface="+mj-ea"/>
                <a:ea typeface="+mj-ea"/>
              </a:rPr>
              <a:t>「</a:t>
            </a:r>
            <a:r>
              <a:rPr lang="ja-JP" altLang="en-US" sz="1600" b="1" u="sng" dirty="0">
                <a:latin typeface="+mj-ea"/>
                <a:ea typeface="+mj-ea"/>
              </a:rPr>
              <a:t>公立病院経営強化プラン」</a:t>
            </a:r>
            <a:r>
              <a:rPr lang="ja-JP" altLang="en-US" sz="1600" b="1" u="sng" dirty="0" smtClean="0">
                <a:latin typeface="+mj-ea"/>
                <a:ea typeface="+mj-ea"/>
              </a:rPr>
              <a:t>を具体的</a:t>
            </a:r>
            <a:r>
              <a:rPr lang="ja-JP" altLang="en-US" sz="1600" b="1" u="sng" dirty="0">
                <a:latin typeface="+mj-ea"/>
                <a:ea typeface="+mj-ea"/>
              </a:rPr>
              <a:t>対応方針と</a:t>
            </a:r>
            <a:r>
              <a:rPr lang="ja-JP" altLang="en-US" sz="1600" b="1" u="sng" dirty="0" smtClean="0">
                <a:latin typeface="+mj-ea"/>
                <a:ea typeface="+mj-ea"/>
              </a:rPr>
              <a:t>して</a:t>
            </a:r>
            <a:r>
              <a:rPr lang="ja-JP" altLang="en-US" sz="1600" dirty="0" smtClean="0">
                <a:latin typeface="+mj-ea"/>
                <a:ea typeface="+mj-ea"/>
              </a:rPr>
              <a:t>令和</a:t>
            </a:r>
            <a:r>
              <a:rPr lang="en-US" altLang="ja-JP" sz="1600" dirty="0" smtClean="0">
                <a:latin typeface="+mj-ea"/>
                <a:ea typeface="+mj-ea"/>
              </a:rPr>
              <a:t>4</a:t>
            </a:r>
            <a:r>
              <a:rPr lang="ja-JP" altLang="en-US" sz="1600" dirty="0" smtClean="0">
                <a:latin typeface="+mj-ea"/>
                <a:ea typeface="+mj-ea"/>
              </a:rPr>
              <a:t>年度又は</a:t>
            </a:r>
            <a:r>
              <a:rPr lang="en-US" altLang="ja-JP" sz="1600" dirty="0" smtClean="0">
                <a:latin typeface="+mj-ea"/>
                <a:ea typeface="+mj-ea"/>
              </a:rPr>
              <a:t>5</a:t>
            </a:r>
            <a:r>
              <a:rPr lang="ja-JP" altLang="en-US" sz="1600" dirty="0" smtClean="0">
                <a:latin typeface="+mj-ea"/>
                <a:ea typeface="+mj-ea"/>
              </a:rPr>
              <a:t>年度中に</a:t>
            </a:r>
            <a:r>
              <a:rPr lang="ja-JP" altLang="en-US" sz="1600" b="1" u="sng" dirty="0" smtClean="0">
                <a:latin typeface="+mj-ea"/>
                <a:ea typeface="+mj-ea"/>
              </a:rPr>
              <a:t>策定</a:t>
            </a:r>
            <a:endParaRPr lang="en-US" altLang="ja-JP" sz="1600" b="1" u="sng" dirty="0" smtClean="0">
              <a:latin typeface="+mj-ea"/>
              <a:ea typeface="+mj-ea"/>
            </a:endParaRPr>
          </a:p>
          <a:p>
            <a:endParaRPr lang="en-US" altLang="ja-JP" sz="400" dirty="0">
              <a:latin typeface="+mj-ea"/>
              <a:ea typeface="+mj-ea"/>
            </a:endParaRPr>
          </a:p>
          <a:p>
            <a:pPr>
              <a:lnSpc>
                <a:spcPts val="2100"/>
              </a:lnSpc>
            </a:pPr>
            <a:r>
              <a:rPr lang="ja-JP" altLang="en-US" sz="1600" dirty="0">
                <a:latin typeface="+mj-ea"/>
                <a:ea typeface="+mj-ea"/>
              </a:rPr>
              <a:t>　　</a:t>
            </a:r>
            <a:r>
              <a:rPr lang="ja-JP" altLang="en-US" sz="1600" dirty="0" smtClean="0">
                <a:latin typeface="+mj-ea"/>
                <a:ea typeface="+mj-ea"/>
              </a:rPr>
              <a:t>　地域</a:t>
            </a:r>
            <a:r>
              <a:rPr lang="ja-JP" altLang="en-US" sz="1600" dirty="0">
                <a:latin typeface="+mj-ea"/>
                <a:ea typeface="+mj-ea"/>
              </a:rPr>
              <a:t>医療構想調整</a:t>
            </a:r>
            <a:r>
              <a:rPr lang="ja-JP" altLang="en-US" sz="1600" dirty="0" smtClean="0">
                <a:latin typeface="+mj-ea"/>
                <a:ea typeface="+mj-ea"/>
              </a:rPr>
              <a:t>会議において具体的対応方針を協議</a:t>
            </a:r>
            <a:endParaRPr lang="en-US" altLang="ja-JP" sz="1600" dirty="0">
              <a:latin typeface="+mj-ea"/>
              <a:ea typeface="+mj-ea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73000" y="848933"/>
            <a:ext cx="9477751" cy="765200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750" b="1" u="sng" dirty="0" smtClean="0">
                <a:latin typeface="+mn-ea"/>
              </a:rPr>
              <a:t>令和</a:t>
            </a:r>
            <a:r>
              <a:rPr lang="ja-JP" altLang="en-US" sz="1750" b="1" u="sng" dirty="0">
                <a:latin typeface="+mn-ea"/>
              </a:rPr>
              <a:t>４年度及び令和５年度</a:t>
            </a:r>
            <a:r>
              <a:rPr lang="ja-JP" altLang="en-US" sz="1750" b="1" dirty="0">
                <a:latin typeface="+mn-ea"/>
              </a:rPr>
              <a:t>において</a:t>
            </a:r>
            <a:r>
              <a:rPr lang="ja-JP" altLang="en-US" sz="1750" b="1" dirty="0" smtClean="0">
                <a:latin typeface="+mn-ea"/>
              </a:rPr>
              <a:t>、</a:t>
            </a:r>
            <a:endParaRPr lang="en-US" altLang="ja-JP" sz="1750" b="1" dirty="0" smtClean="0">
              <a:latin typeface="+mn-ea"/>
            </a:endParaRPr>
          </a:p>
          <a:p>
            <a:pPr>
              <a:lnSpc>
                <a:spcPts val="2700"/>
              </a:lnSpc>
            </a:pPr>
            <a:r>
              <a:rPr lang="ja-JP" altLang="en-US" sz="1750" b="1" dirty="0" smtClean="0">
                <a:latin typeface="+mn-ea"/>
              </a:rPr>
              <a:t>地域医療構想に係る</a:t>
            </a:r>
            <a:r>
              <a:rPr lang="ja-JP" altLang="en-US" sz="1750" b="1" u="sng" dirty="0" smtClean="0">
                <a:latin typeface="+mn-ea"/>
              </a:rPr>
              <a:t>民間医療機関も含めた各医療</a:t>
            </a:r>
            <a:r>
              <a:rPr lang="ja-JP" altLang="en-US" sz="1750" b="1" u="sng" dirty="0">
                <a:latin typeface="+mn-ea"/>
              </a:rPr>
              <a:t>機関の対応方針</a:t>
            </a:r>
            <a:r>
              <a:rPr lang="ja-JP" altLang="en-US" sz="1750" b="1" dirty="0">
                <a:latin typeface="+mn-ea"/>
              </a:rPr>
              <a:t>の策定や検証・見直しを</a:t>
            </a:r>
            <a:r>
              <a:rPr lang="ja-JP" altLang="en-US" sz="1750" b="1" dirty="0" smtClean="0">
                <a:latin typeface="+mn-ea"/>
              </a:rPr>
              <a:t>実施</a:t>
            </a:r>
            <a:endParaRPr lang="en-US" altLang="ja-JP" sz="1750" b="1" dirty="0">
              <a:latin typeface="+mn-ea"/>
            </a:endParaRP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1460866" y="4545634"/>
            <a:ext cx="8445133" cy="2104028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600" dirty="0" smtClean="0">
                <a:latin typeface="+mj-ea"/>
                <a:ea typeface="+mj-ea"/>
              </a:rPr>
              <a:t>・</a:t>
            </a:r>
            <a:r>
              <a:rPr lang="ja-JP" altLang="en-US" sz="1600" b="1" u="sng" dirty="0" smtClean="0">
                <a:latin typeface="+mj-ea"/>
                <a:ea typeface="+mj-ea"/>
              </a:rPr>
              <a:t>都道府県は、厚生労働省に</a:t>
            </a:r>
            <a:r>
              <a:rPr lang="ja-JP" altLang="en-US" sz="1600" dirty="0" smtClean="0">
                <a:latin typeface="+mj-ea"/>
                <a:ea typeface="+mj-ea"/>
              </a:rPr>
              <a:t>定期的に</a:t>
            </a:r>
            <a:r>
              <a:rPr lang="ja-JP" altLang="en-US" sz="1600" b="1" u="sng" dirty="0">
                <a:latin typeface="+mj-ea"/>
              </a:rPr>
              <a:t>検討状況を</a:t>
            </a:r>
            <a:r>
              <a:rPr lang="ja-JP" altLang="en-US" sz="1600" b="1" u="sng" dirty="0" smtClean="0">
                <a:latin typeface="+mj-ea"/>
                <a:ea typeface="+mj-ea"/>
              </a:rPr>
              <a:t>報告</a:t>
            </a:r>
            <a:r>
              <a:rPr lang="ja-JP" altLang="en-US" sz="1400" dirty="0" smtClean="0">
                <a:latin typeface="+mj-ea"/>
                <a:ea typeface="+mj-ea"/>
              </a:rPr>
              <a:t>（令和</a:t>
            </a:r>
            <a:r>
              <a:rPr lang="en-US" altLang="ja-JP" sz="1400" dirty="0" smtClean="0">
                <a:latin typeface="+mj-ea"/>
                <a:ea typeface="+mj-ea"/>
              </a:rPr>
              <a:t>4</a:t>
            </a:r>
            <a:r>
              <a:rPr lang="ja-JP" altLang="en-US" sz="1400" dirty="0" smtClean="0">
                <a:latin typeface="+mj-ea"/>
                <a:ea typeface="+mj-ea"/>
              </a:rPr>
              <a:t>年９月末及び令和５年</a:t>
            </a:r>
            <a:r>
              <a:rPr lang="en-US" altLang="ja-JP" sz="1400" dirty="0" smtClean="0">
                <a:latin typeface="+mj-ea"/>
                <a:ea typeface="+mj-ea"/>
              </a:rPr>
              <a:t>3</a:t>
            </a:r>
            <a:r>
              <a:rPr lang="ja-JP" altLang="en-US" sz="1400" dirty="0" smtClean="0">
                <a:latin typeface="+mj-ea"/>
                <a:ea typeface="+mj-ea"/>
              </a:rPr>
              <a:t>月末時点）</a:t>
            </a:r>
            <a:endParaRPr lang="en-US" altLang="ja-JP" sz="1400" dirty="0" smtClean="0">
              <a:latin typeface="+mj-ea"/>
              <a:ea typeface="+mj-ea"/>
            </a:endParaRPr>
          </a:p>
          <a:p>
            <a:pPr>
              <a:lnSpc>
                <a:spcPct val="150000"/>
              </a:lnSpc>
            </a:pPr>
            <a:endParaRPr lang="en-US" altLang="ja-JP" sz="1400" dirty="0" smtClean="0">
              <a:latin typeface="+mj-ea"/>
              <a:ea typeface="+mj-ea"/>
            </a:endParaRPr>
          </a:p>
          <a:p>
            <a:pPr>
              <a:lnSpc>
                <a:spcPct val="150000"/>
              </a:lnSpc>
            </a:pPr>
            <a:endParaRPr lang="en-US" altLang="ja-JP" sz="1400" dirty="0" smtClean="0">
              <a:latin typeface="+mj-ea"/>
              <a:ea typeface="+mj-ea"/>
            </a:endParaRPr>
          </a:p>
          <a:p>
            <a:pPr>
              <a:lnSpc>
                <a:spcPct val="150000"/>
              </a:lnSpc>
            </a:pPr>
            <a:endParaRPr lang="en-US" altLang="ja-JP" sz="1200" dirty="0">
              <a:latin typeface="+mj-ea"/>
              <a:ea typeface="+mj-ea"/>
            </a:endParaRPr>
          </a:p>
          <a:p>
            <a:pPr>
              <a:lnSpc>
                <a:spcPct val="150000"/>
              </a:lnSpc>
            </a:pPr>
            <a:endParaRPr lang="en-US" altLang="ja-JP" sz="1400" dirty="0" smtClean="0">
              <a:latin typeface="+mj-ea"/>
              <a:ea typeface="+mj-ea"/>
            </a:endParaRPr>
          </a:p>
          <a:p>
            <a:pPr>
              <a:lnSpc>
                <a:spcPct val="150000"/>
              </a:lnSpc>
            </a:pPr>
            <a:r>
              <a:rPr lang="ja-JP" altLang="en-US" sz="1600" dirty="0" smtClean="0">
                <a:latin typeface="+mj-ea"/>
                <a:ea typeface="+mj-ea"/>
              </a:rPr>
              <a:t>・</a:t>
            </a:r>
            <a:r>
              <a:rPr lang="ja-JP" altLang="en-US" sz="1600" b="1" u="sng" dirty="0" smtClean="0">
                <a:latin typeface="+mj-ea"/>
                <a:ea typeface="+mj-ea"/>
              </a:rPr>
              <a:t>各都道府県は、ホームページ</a:t>
            </a:r>
            <a:r>
              <a:rPr lang="ja-JP" altLang="en-US" sz="1600" b="1" u="sng" dirty="0">
                <a:latin typeface="+mj-ea"/>
                <a:ea typeface="+mj-ea"/>
              </a:rPr>
              <a:t>等</a:t>
            </a:r>
            <a:r>
              <a:rPr lang="ja-JP" altLang="en-US" sz="1600" b="1" u="sng" dirty="0" smtClean="0">
                <a:latin typeface="+mj-ea"/>
                <a:ea typeface="+mj-ea"/>
              </a:rPr>
              <a:t>で</a:t>
            </a:r>
            <a:r>
              <a:rPr lang="ja-JP" altLang="en-US" sz="1600" dirty="0" smtClean="0">
                <a:latin typeface="+mj-ea"/>
                <a:ea typeface="+mj-ea"/>
              </a:rPr>
              <a:t>、厚生労働省への報告内容を基に</a:t>
            </a:r>
            <a:r>
              <a:rPr lang="ja-JP" altLang="en-US" sz="1600" b="1" u="sng" dirty="0" smtClean="0">
                <a:latin typeface="+mj-ea"/>
                <a:ea typeface="+mj-ea"/>
              </a:rPr>
              <a:t>検討状況を公表</a:t>
            </a:r>
            <a:endParaRPr lang="en-US" altLang="ja-JP" sz="1600" b="1" u="sng" dirty="0">
              <a:latin typeface="+mj-ea"/>
              <a:ea typeface="+mj-ea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273000" y="4545634"/>
            <a:ext cx="1187866" cy="2077357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検討状況の公表等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273000" y="1700088"/>
            <a:ext cx="1187866" cy="2653788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600" b="1" dirty="0" smtClean="0">
                <a:solidFill>
                  <a:schemeClr val="bg1"/>
                </a:solidFill>
              </a:rPr>
              <a:t>検討に</a:t>
            </a:r>
            <a:endParaRPr lang="en-US" altLang="ja-JP" sz="1600" b="1" dirty="0" smtClean="0">
              <a:solidFill>
                <a:schemeClr val="bg1"/>
              </a:solidFill>
            </a:endParaRPr>
          </a:p>
          <a:p>
            <a:pPr algn="ctr"/>
            <a:r>
              <a:rPr lang="ja-JP" altLang="en-US" sz="1600" b="1" dirty="0" smtClean="0">
                <a:solidFill>
                  <a:schemeClr val="bg1"/>
                </a:solidFill>
              </a:rPr>
              <a:t>当たっての</a:t>
            </a:r>
            <a:endParaRPr lang="en-US" altLang="ja-JP" sz="1600" b="1" dirty="0" smtClean="0">
              <a:solidFill>
                <a:schemeClr val="bg1"/>
              </a:solidFill>
            </a:endParaRPr>
          </a:p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留意</a:t>
            </a:r>
            <a:r>
              <a:rPr kumimoji="1" lang="ja-JP" altLang="en-US" sz="1600" b="1" dirty="0">
                <a:solidFill>
                  <a:schemeClr val="bg1"/>
                </a:solidFill>
              </a:rPr>
              <a:t>事項</a:t>
            </a:r>
            <a:endParaRPr kumimoji="1" lang="en-US" altLang="ja-JP" sz="1600" b="1" dirty="0" smtClean="0">
              <a:solidFill>
                <a:schemeClr val="bg1"/>
              </a:solidFill>
            </a:endParaRPr>
          </a:p>
        </p:txBody>
      </p:sp>
      <p:sp>
        <p:nvSpPr>
          <p:cNvPr id="9" name="右矢印 8"/>
          <p:cNvSpPr/>
          <p:nvPr/>
        </p:nvSpPr>
        <p:spPr>
          <a:xfrm>
            <a:off x="1845891" y="4050294"/>
            <a:ext cx="162370" cy="239282"/>
          </a:xfrm>
          <a:prstGeom prst="rightArrow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10" name="表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9026883"/>
              </p:ext>
            </p:extLst>
          </p:nvPr>
        </p:nvGraphicFramePr>
        <p:xfrm>
          <a:off x="2648732" y="5094930"/>
          <a:ext cx="6511897" cy="978763"/>
        </p:xfrm>
        <a:graphic>
          <a:graphicData uri="http://schemas.openxmlformats.org/drawingml/2006/table">
            <a:tbl>
              <a:tblPr firstRow="1" bandRow="1">
                <a:tableStyleId>{616DA210-FB5B-4158-B5E0-FEB733F419BA}</a:tableStyleId>
              </a:tblPr>
              <a:tblGrid>
                <a:gridCol w="1418487">
                  <a:extLst>
                    <a:ext uri="{9D8B030D-6E8A-4147-A177-3AD203B41FA5}">
                      <a16:colId xmlns:a16="http://schemas.microsoft.com/office/drawing/2014/main" val="662226213"/>
                    </a:ext>
                  </a:extLst>
                </a:gridCol>
                <a:gridCol w="801856">
                  <a:extLst>
                    <a:ext uri="{9D8B030D-6E8A-4147-A177-3AD203B41FA5}">
                      <a16:colId xmlns:a16="http://schemas.microsoft.com/office/drawing/2014/main" val="2859995039"/>
                    </a:ext>
                  </a:extLst>
                </a:gridCol>
                <a:gridCol w="729066">
                  <a:extLst>
                    <a:ext uri="{9D8B030D-6E8A-4147-A177-3AD203B41FA5}">
                      <a16:colId xmlns:a16="http://schemas.microsoft.com/office/drawing/2014/main" val="2978857383"/>
                    </a:ext>
                  </a:extLst>
                </a:gridCol>
                <a:gridCol w="695928">
                  <a:extLst>
                    <a:ext uri="{9D8B030D-6E8A-4147-A177-3AD203B41FA5}">
                      <a16:colId xmlns:a16="http://schemas.microsoft.com/office/drawing/2014/main" val="1281479800"/>
                    </a:ext>
                  </a:extLst>
                </a:gridCol>
                <a:gridCol w="737352">
                  <a:extLst>
                    <a:ext uri="{9D8B030D-6E8A-4147-A177-3AD203B41FA5}">
                      <a16:colId xmlns:a16="http://schemas.microsoft.com/office/drawing/2014/main" val="3849169286"/>
                    </a:ext>
                  </a:extLst>
                </a:gridCol>
                <a:gridCol w="736242">
                  <a:extLst>
                    <a:ext uri="{9D8B030D-6E8A-4147-A177-3AD203B41FA5}">
                      <a16:colId xmlns:a16="http://schemas.microsoft.com/office/drawing/2014/main" val="3064816035"/>
                    </a:ext>
                  </a:extLst>
                </a:gridCol>
                <a:gridCol w="828942">
                  <a:extLst>
                    <a:ext uri="{9D8B030D-6E8A-4147-A177-3AD203B41FA5}">
                      <a16:colId xmlns:a16="http://schemas.microsoft.com/office/drawing/2014/main" val="1293915566"/>
                    </a:ext>
                  </a:extLst>
                </a:gridCol>
                <a:gridCol w="564024">
                  <a:extLst>
                    <a:ext uri="{9D8B030D-6E8A-4147-A177-3AD203B41FA5}">
                      <a16:colId xmlns:a16="http://schemas.microsoft.com/office/drawing/2014/main" val="538250959"/>
                    </a:ext>
                  </a:extLst>
                </a:gridCol>
              </a:tblGrid>
              <a:tr h="246521">
                <a:tc rowSpan="2"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kumimoji="1" lang="ja-JP" altLang="en-US" sz="1300" b="1" dirty="0" smtClean="0"/>
                        <a:t>総計</a:t>
                      </a:r>
                      <a:endParaRPr kumimoji="1" lang="ja-JP" altLang="en-US" sz="1300" b="1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kumimoji="1" lang="ja-JP" altLang="en-US" sz="1300" b="1" dirty="0" smtClean="0"/>
                        <a:t>対応方針の策定・検証状況</a:t>
                      </a:r>
                      <a:endParaRPr kumimoji="1" lang="ja-JP" altLang="en-US" sz="1300" b="1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</a:pPr>
                      <a:endParaRPr kumimoji="1" lang="ja-JP" altLang="en-US" sz="1400" dirty="0"/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</a:pPr>
                      <a:endParaRPr kumimoji="1" lang="ja-JP" altLang="en-US" sz="1400" dirty="0"/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</a:pPr>
                      <a:endParaRPr kumimoji="1" lang="ja-JP" altLang="en-US" sz="1400" dirty="0"/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</a:pPr>
                      <a:endParaRPr kumimoji="1" lang="ja-JP" altLang="en-US" sz="1400" dirty="0"/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</a:pPr>
                      <a:endParaRPr kumimoji="1" lang="ja-JP" altLang="en-US" sz="1400" dirty="0"/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64591547"/>
                  </a:ext>
                </a:extLst>
              </a:tr>
              <a:tr h="198135">
                <a:tc vMerge="1"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</a:pPr>
                      <a:endParaRPr kumimoji="1" lang="ja-JP" altLang="en-US" sz="1400" dirty="0"/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</a:pPr>
                      <a:endParaRPr kumimoji="1" lang="ja-JP" altLang="en-US" sz="1400" dirty="0"/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kumimoji="1" lang="ja-JP" altLang="en-US" sz="1300" b="1" dirty="0" smtClean="0"/>
                        <a:t>合意・検証済</a:t>
                      </a:r>
                      <a:endParaRPr kumimoji="1" lang="ja-JP" altLang="en-US" sz="1300" b="1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</a:pPr>
                      <a:endParaRPr kumimoji="1" lang="ja-JP" altLang="en-US" sz="1400" dirty="0"/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kumimoji="1" lang="ja-JP" altLang="en-US" sz="1300" b="1" dirty="0" smtClean="0"/>
                        <a:t>協議・検証中</a:t>
                      </a:r>
                      <a:endParaRPr kumimoji="1" lang="ja-JP" altLang="en-US" sz="1300" b="1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endParaRPr kumimoji="1" lang="ja-JP" altLang="en-US" sz="1400" dirty="0"/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kumimoji="1" lang="ja-JP" altLang="en-US" sz="1300" b="1" dirty="0" smtClean="0"/>
                        <a:t>協議未開始</a:t>
                      </a:r>
                      <a:endParaRPr kumimoji="1" lang="ja-JP" altLang="en-US" sz="1300" b="1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</a:pPr>
                      <a:endParaRPr kumimoji="1" lang="ja-JP" altLang="en-US" sz="1400" dirty="0"/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5117621"/>
                  </a:ext>
                </a:extLst>
              </a:tr>
              <a:tr h="246521"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kumimoji="1" lang="ja-JP" altLang="en-US" sz="1300" b="1" dirty="0" smtClean="0"/>
                        <a:t>病床数ベース</a:t>
                      </a:r>
                      <a:endParaRPr kumimoji="1" lang="ja-JP" altLang="en-US" sz="1300" b="1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600"/>
                        </a:lnSpc>
                      </a:pPr>
                      <a:r>
                        <a:rPr kumimoji="1" lang="ja-JP" altLang="en-US" sz="1300" b="0" dirty="0" smtClean="0"/>
                        <a:t>床</a:t>
                      </a: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74295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300" b="0" dirty="0" smtClean="0"/>
                        <a:t>床</a:t>
                      </a:r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600"/>
                        </a:lnSpc>
                      </a:pPr>
                      <a:r>
                        <a:rPr kumimoji="1" lang="ja-JP" altLang="en-US" sz="1300" b="0" dirty="0" smtClean="0"/>
                        <a:t>％</a:t>
                      </a: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74295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300" b="0" dirty="0" smtClean="0"/>
                        <a:t>床</a:t>
                      </a:r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600"/>
                        </a:lnSpc>
                      </a:pPr>
                      <a:r>
                        <a:rPr kumimoji="1" lang="ja-JP" altLang="en-US" sz="1300" b="0" dirty="0" smtClean="0"/>
                        <a:t>％</a:t>
                      </a: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742950" rtl="0" eaLnBrk="1" fontAlgn="auto" latinLnBrk="0" hangingPunct="1">
                        <a:lnSpc>
                          <a:spcPts val="16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300" b="0" dirty="0" smtClean="0"/>
                        <a:t>床</a:t>
                      </a:r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600"/>
                        </a:lnSpc>
                      </a:pPr>
                      <a:r>
                        <a:rPr kumimoji="1" lang="ja-JP" altLang="en-US" sz="1300" b="0" dirty="0" smtClean="0"/>
                        <a:t>％</a:t>
                      </a: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13854255"/>
                  </a:ext>
                </a:extLst>
              </a:tr>
              <a:tr h="246521">
                <a:tc>
                  <a:txBody>
                    <a:bodyPr/>
                    <a:lstStyle/>
                    <a:p>
                      <a:pPr algn="ctr">
                        <a:lnSpc>
                          <a:spcPts val="1600"/>
                        </a:lnSpc>
                      </a:pPr>
                      <a:r>
                        <a:rPr kumimoji="1" lang="ja-JP" altLang="en-US" sz="1300" b="1" dirty="0" smtClean="0"/>
                        <a:t>医療機関数ベース</a:t>
                      </a:r>
                      <a:endParaRPr kumimoji="1" lang="ja-JP" altLang="en-US" sz="1300" b="1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600"/>
                        </a:lnSpc>
                      </a:pPr>
                      <a:r>
                        <a:rPr kumimoji="1" lang="ja-JP" altLang="en-US" sz="1300" b="0" dirty="0" smtClean="0"/>
                        <a:t>機関</a:t>
                      </a: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600"/>
                        </a:lnSpc>
                      </a:pPr>
                      <a:r>
                        <a:rPr kumimoji="1" lang="ja-JP" altLang="en-US" sz="1300" b="0" dirty="0" smtClean="0"/>
                        <a:t>機関</a:t>
                      </a: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600"/>
                        </a:lnSpc>
                      </a:pPr>
                      <a:r>
                        <a:rPr kumimoji="1" lang="ja-JP" altLang="en-US" sz="1300" b="0" dirty="0" smtClean="0"/>
                        <a:t>％</a:t>
                      </a: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600"/>
                        </a:lnSpc>
                      </a:pPr>
                      <a:r>
                        <a:rPr kumimoji="1" lang="ja-JP" altLang="en-US" sz="1300" b="0" dirty="0" smtClean="0"/>
                        <a:t>機関</a:t>
                      </a: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600"/>
                        </a:lnSpc>
                      </a:pPr>
                      <a:r>
                        <a:rPr kumimoji="1" lang="ja-JP" altLang="en-US" sz="1300" b="0" dirty="0" smtClean="0"/>
                        <a:t>％</a:t>
                      </a: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600"/>
                        </a:lnSpc>
                      </a:pPr>
                      <a:r>
                        <a:rPr kumimoji="1" lang="ja-JP" altLang="en-US" sz="1300" b="0" dirty="0" smtClean="0"/>
                        <a:t>機関</a:t>
                      </a: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1600"/>
                        </a:lnSpc>
                      </a:pPr>
                      <a:r>
                        <a:rPr kumimoji="1" lang="ja-JP" altLang="en-US" sz="1300" b="0" dirty="0" smtClean="0"/>
                        <a:t>％</a:t>
                      </a:r>
                      <a:endParaRPr kumimoji="1" lang="ja-JP" altLang="en-US" sz="1300" b="0" dirty="0"/>
                    </a:p>
                  </a:txBody>
                  <a:tcPr marL="36000" marR="36000" marT="36000" marB="0"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42824521"/>
                  </a:ext>
                </a:extLst>
              </a:tr>
            </a:tbl>
          </a:graphicData>
        </a:graphic>
      </p:graphicFrame>
      <p:sp>
        <p:nvSpPr>
          <p:cNvPr id="11" name="下矢印 10"/>
          <p:cNvSpPr/>
          <p:nvPr/>
        </p:nvSpPr>
        <p:spPr>
          <a:xfrm>
            <a:off x="5221480" y="4899860"/>
            <a:ext cx="213645" cy="179461"/>
          </a:xfrm>
          <a:prstGeom prst="downArrow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スライド番号プレースホルダー 12"/>
          <p:cNvSpPr>
            <a:spLocks noGrp="1"/>
          </p:cNvSpPr>
          <p:nvPr>
            <p:ph type="sldNum" sz="quarter" idx="12"/>
          </p:nvPr>
        </p:nvSpPr>
        <p:spPr>
          <a:xfrm>
            <a:off x="7597004" y="6482708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4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73321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ja-JP" altLang="en-US" sz="2400" dirty="0" smtClean="0"/>
              <a:t>病床の機能分化の進捗状況①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66909" y="1679428"/>
            <a:ext cx="7286626" cy="3584534"/>
          </a:xfrm>
          <a:prstGeom prst="rect">
            <a:avLst/>
          </a:prstGeom>
        </p:spPr>
      </p:pic>
      <p:sp>
        <p:nvSpPr>
          <p:cNvPr id="7" name="テキスト ボックス 6"/>
          <p:cNvSpPr txBox="1"/>
          <p:nvPr/>
        </p:nvSpPr>
        <p:spPr>
          <a:xfrm>
            <a:off x="401188" y="745810"/>
            <a:ext cx="9504812" cy="765200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750" b="1" dirty="0" smtClean="0">
                <a:latin typeface="+mn-ea"/>
              </a:rPr>
              <a:t>・「</a:t>
            </a:r>
            <a:r>
              <a:rPr lang="en-US" altLang="ja-JP" sz="1750" b="1" dirty="0" smtClean="0">
                <a:latin typeface="+mn-ea"/>
              </a:rPr>
              <a:t>2025</a:t>
            </a:r>
            <a:r>
              <a:rPr lang="ja-JP" altLang="en-US" sz="1750" b="1" dirty="0" smtClean="0">
                <a:latin typeface="+mn-ea"/>
              </a:rPr>
              <a:t>年の病床の必要量」と「病床機能報告」のかい離は、「回復期」で大</a:t>
            </a:r>
            <a:endParaRPr lang="en-US" altLang="ja-JP" sz="1750" b="1" dirty="0" smtClean="0">
              <a:latin typeface="+mn-ea"/>
            </a:endParaRPr>
          </a:p>
          <a:p>
            <a:pPr>
              <a:lnSpc>
                <a:spcPts val="2700"/>
              </a:lnSpc>
            </a:pPr>
            <a:r>
              <a:rPr lang="ja-JP" altLang="en-US" sz="1750" b="1" dirty="0" smtClean="0">
                <a:latin typeface="+mn-ea"/>
              </a:rPr>
              <a:t>・その「回復期」においても、平成</a:t>
            </a:r>
            <a:r>
              <a:rPr lang="en-US" altLang="ja-JP" sz="1750" b="1" dirty="0" smtClean="0">
                <a:latin typeface="+mn-ea"/>
              </a:rPr>
              <a:t>29</a:t>
            </a:r>
            <a:r>
              <a:rPr lang="ja-JP" altLang="en-US" sz="1750" b="1" dirty="0" smtClean="0">
                <a:latin typeface="+mn-ea"/>
              </a:rPr>
              <a:t>年度に比べ、かい離は着実に縮小</a:t>
            </a:r>
            <a:endParaRPr lang="en-US" altLang="ja-JP" sz="1750" b="1" dirty="0">
              <a:latin typeface="+mn-ea"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2284225" y="1537152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80460" y="5252504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</a:t>
            </a:r>
            <a:r>
              <a:rPr lang="ja-JP" altLang="en-US" sz="1200" dirty="0"/>
              <a:t>病床</a:t>
            </a:r>
            <a:r>
              <a:rPr lang="ja-JP" altLang="en-US" sz="1200" dirty="0" smtClean="0"/>
              <a:t>を再分類し、集計した数値</a:t>
            </a:r>
            <a:endParaRPr kumimoji="1" lang="ja-JP" altLang="en-US" sz="1200" dirty="0"/>
          </a:p>
        </p:txBody>
      </p:sp>
      <p:sp>
        <p:nvSpPr>
          <p:cNvPr id="15" name="大かっこ 14"/>
          <p:cNvSpPr/>
          <p:nvPr/>
        </p:nvSpPr>
        <p:spPr>
          <a:xfrm>
            <a:off x="1991835" y="5952659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grpSp>
        <p:nvGrpSpPr>
          <p:cNvPr id="20" name="グループ化 19"/>
          <p:cNvGrpSpPr/>
          <p:nvPr/>
        </p:nvGrpSpPr>
        <p:grpSpPr>
          <a:xfrm>
            <a:off x="4880344" y="5832018"/>
            <a:ext cx="1260000" cy="309336"/>
            <a:chOff x="4880343" y="5795319"/>
            <a:chExt cx="1260000" cy="309336"/>
          </a:xfrm>
        </p:grpSpPr>
        <p:sp>
          <p:nvSpPr>
            <p:cNvPr id="12" name="右矢印 11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テキスト ボックス 15"/>
            <p:cNvSpPr txBox="1"/>
            <p:nvPr/>
          </p:nvSpPr>
          <p:spPr>
            <a:xfrm>
              <a:off x="5205199" y="5795319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050" dirty="0" smtClean="0"/>
                <a:t>満たす</a:t>
              </a:r>
              <a:endParaRPr kumimoji="1" lang="ja-JP" altLang="en-US" sz="1050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4880344" y="6209170"/>
            <a:ext cx="1260000" cy="341603"/>
            <a:chOff x="4880344" y="6209059"/>
            <a:chExt cx="1260000" cy="341603"/>
          </a:xfrm>
        </p:grpSpPr>
        <p:sp>
          <p:nvSpPr>
            <p:cNvPr id="14" name="右矢印 13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5135527" y="6308682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18" name="角丸四角形 17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6140343" y="618021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579587" y="6461601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5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1785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73000" y="719667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73000" y="195793"/>
            <a:ext cx="7920000" cy="523874"/>
          </a:xfrm>
        </p:spPr>
        <p:txBody>
          <a:bodyPr lIns="72000" tIns="72000" rIns="72000" bIns="0">
            <a:normAutofit/>
          </a:bodyPr>
          <a:lstStyle/>
          <a:p>
            <a:r>
              <a:rPr lang="ja-JP" altLang="en-US" sz="2400" dirty="0" smtClean="0"/>
              <a:t>病床の機能分化の進捗状況②</a:t>
            </a:r>
            <a:endParaRPr kumimoji="1" lang="ja-JP" altLang="en-US" sz="2400" dirty="0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80461" y="1821491"/>
            <a:ext cx="6930867" cy="3583581"/>
          </a:xfrm>
          <a:prstGeom prst="rect">
            <a:avLst/>
          </a:prstGeom>
        </p:spPr>
      </p:pic>
      <p:sp>
        <p:nvSpPr>
          <p:cNvPr id="8" name="テキスト ボックス 7"/>
          <p:cNvSpPr txBox="1"/>
          <p:nvPr/>
        </p:nvSpPr>
        <p:spPr>
          <a:xfrm>
            <a:off x="273000" y="741785"/>
            <a:ext cx="9504812" cy="765200"/>
          </a:xfrm>
          <a:prstGeom prst="rect">
            <a:avLst/>
          </a:prstGeom>
          <a:noFill/>
        </p:spPr>
        <p:txBody>
          <a:bodyPr wrap="square" lIns="0" tIns="36000" rIns="0" bIns="36000" rtlCol="0">
            <a:spAutoFit/>
          </a:bodyPr>
          <a:lstStyle/>
          <a:p>
            <a:pPr>
              <a:lnSpc>
                <a:spcPts val="2700"/>
              </a:lnSpc>
            </a:pPr>
            <a:r>
              <a:rPr lang="ja-JP" altLang="en-US" sz="1750" b="1" dirty="0" smtClean="0">
                <a:latin typeface="+mn-ea"/>
              </a:rPr>
              <a:t>・「</a:t>
            </a:r>
            <a:r>
              <a:rPr lang="en-US" altLang="ja-JP" sz="1750" b="1" dirty="0" smtClean="0">
                <a:latin typeface="+mn-ea"/>
              </a:rPr>
              <a:t>2025</a:t>
            </a:r>
            <a:r>
              <a:rPr lang="ja-JP" altLang="en-US" sz="1750" b="1" dirty="0" smtClean="0">
                <a:latin typeface="+mn-ea"/>
              </a:rPr>
              <a:t>年における病床の必要量」と「病床機能報告」のかい離は、「回復期」で大</a:t>
            </a:r>
            <a:endParaRPr lang="en-US" altLang="ja-JP" sz="1750" b="1" dirty="0" smtClean="0">
              <a:latin typeface="+mn-ea"/>
            </a:endParaRPr>
          </a:p>
          <a:p>
            <a:pPr>
              <a:lnSpc>
                <a:spcPts val="2700"/>
              </a:lnSpc>
            </a:pPr>
            <a:r>
              <a:rPr lang="ja-JP" altLang="en-US" sz="1750" b="1" dirty="0" smtClean="0">
                <a:latin typeface="+mn-ea"/>
              </a:rPr>
              <a:t>・「回復期」病床は、構成比だけでなく、病床数（実数）でも、増加傾向</a:t>
            </a:r>
            <a:endParaRPr lang="en-US" altLang="ja-JP" sz="1750" b="1" dirty="0">
              <a:latin typeface="+mn-ea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2179741" y="1564219"/>
            <a:ext cx="482718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 smtClean="0"/>
              <a:t>病床機能別の病床数構成比（平成</a:t>
            </a:r>
            <a:r>
              <a:rPr lang="en-US" altLang="ja-JP" sz="1400" b="1" dirty="0" smtClean="0"/>
              <a:t>29</a:t>
            </a:r>
            <a:r>
              <a:rPr lang="ja-JP" altLang="en-US" sz="1400" b="1" dirty="0" smtClean="0"/>
              <a:t>年度～令和３年度）</a:t>
            </a:r>
            <a:endParaRPr kumimoji="1" lang="ja-JP" altLang="en-US" sz="14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516132" y="5250325"/>
            <a:ext cx="66595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注１　令和３年度は、速報値</a:t>
            </a:r>
            <a:endParaRPr lang="en-US" altLang="ja-JP" sz="1200" dirty="0" smtClean="0"/>
          </a:p>
          <a:p>
            <a:r>
              <a:rPr kumimoji="1" lang="ja-JP" altLang="en-US" sz="1200" dirty="0" smtClean="0"/>
              <a:t>注２　「定量的な基準適用後」は、全身麻酔による手術又は化学療法の実績に基づき、</a:t>
            </a:r>
            <a:endParaRPr kumimoji="1" lang="en-US" altLang="ja-JP" sz="1200" dirty="0" smtClean="0"/>
          </a:p>
          <a:p>
            <a:r>
              <a:rPr lang="ja-JP" altLang="en-US" sz="1200" dirty="0"/>
              <a:t>　</a:t>
            </a:r>
            <a:r>
              <a:rPr lang="ja-JP" altLang="en-US" sz="1200" dirty="0" smtClean="0"/>
              <a:t>　　高度急性期又は急性期と報告された病床を再分類し、集計した数値</a:t>
            </a:r>
            <a:endParaRPr kumimoji="1" lang="ja-JP" altLang="en-US" sz="12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91835" y="6511820"/>
            <a:ext cx="3143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 smtClean="0"/>
              <a:t>（出所）病床機能報告より作成</a:t>
            </a:r>
            <a:endParaRPr kumimoji="1" lang="ja-JP" altLang="en-US" sz="1200" dirty="0"/>
          </a:p>
        </p:txBody>
      </p:sp>
      <p:sp>
        <p:nvSpPr>
          <p:cNvPr id="12" name="大かっこ 11"/>
          <p:cNvSpPr/>
          <p:nvPr/>
        </p:nvSpPr>
        <p:spPr>
          <a:xfrm>
            <a:off x="2127505" y="5935405"/>
            <a:ext cx="2718388" cy="408396"/>
          </a:xfrm>
          <a:prstGeom prst="bracketPair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ja-JP" altLang="en-US" sz="1200" dirty="0"/>
              <a:t>全身麻酔による手術又は化学療法を</a:t>
            </a:r>
            <a:endParaRPr lang="en-US" altLang="ja-JP" sz="1200" dirty="0"/>
          </a:p>
          <a:p>
            <a:pPr algn="ctr"/>
            <a:r>
              <a:rPr lang="ja-JP" altLang="en-US" sz="1200" dirty="0"/>
              <a:t>１床当たり年１回（日）以上実施</a:t>
            </a:r>
          </a:p>
        </p:txBody>
      </p:sp>
      <p:sp>
        <p:nvSpPr>
          <p:cNvPr id="20" name="角丸四角形 19"/>
          <p:cNvSpPr/>
          <p:nvPr/>
        </p:nvSpPr>
        <p:spPr>
          <a:xfrm>
            <a:off x="6140343" y="5912044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高度急性期又は急性期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6140343" y="6171388"/>
            <a:ext cx="1733158" cy="227559"/>
          </a:xfrm>
          <a:prstGeom prst="roundRect">
            <a:avLst/>
          </a:prstGeom>
          <a:noFill/>
          <a:ln w="158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回復期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grpSp>
        <p:nvGrpSpPr>
          <p:cNvPr id="22" name="グループ化 21"/>
          <p:cNvGrpSpPr/>
          <p:nvPr/>
        </p:nvGrpSpPr>
        <p:grpSpPr>
          <a:xfrm>
            <a:off x="4880344" y="5841268"/>
            <a:ext cx="1260000" cy="300086"/>
            <a:chOff x="4880343" y="5804569"/>
            <a:chExt cx="1260000" cy="300086"/>
          </a:xfrm>
        </p:grpSpPr>
        <p:sp>
          <p:nvSpPr>
            <p:cNvPr id="23" name="右矢印 22"/>
            <p:cNvSpPr/>
            <p:nvPr/>
          </p:nvSpPr>
          <p:spPr>
            <a:xfrm>
              <a:off x="4880343" y="59526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テキスト ボックス 23"/>
            <p:cNvSpPr txBox="1"/>
            <p:nvPr/>
          </p:nvSpPr>
          <p:spPr>
            <a:xfrm>
              <a:off x="5209434" y="5804569"/>
              <a:ext cx="566722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満たす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/>
          <p:cNvGrpSpPr/>
          <p:nvPr/>
        </p:nvGrpSpPr>
        <p:grpSpPr>
          <a:xfrm>
            <a:off x="4880344" y="6209170"/>
            <a:ext cx="1260000" cy="348313"/>
            <a:chOff x="4880344" y="6209059"/>
            <a:chExt cx="1260000" cy="348313"/>
          </a:xfrm>
        </p:grpSpPr>
        <p:sp>
          <p:nvSpPr>
            <p:cNvPr id="26" name="右矢印 25"/>
            <p:cNvSpPr/>
            <p:nvPr/>
          </p:nvSpPr>
          <p:spPr>
            <a:xfrm>
              <a:off x="4880344" y="6209059"/>
              <a:ext cx="1260000" cy="151996"/>
            </a:xfrm>
            <a:prstGeom prst="rightArrow">
              <a:avLst/>
            </a:prstGeom>
            <a:noFill/>
            <a:ln w="19050">
              <a:solidFill>
                <a:srgbClr val="00206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152554" y="6315392"/>
              <a:ext cx="715579" cy="241980"/>
            </a:xfrm>
            <a:prstGeom prst="rect">
              <a:avLst/>
            </a:prstGeom>
            <a:noFill/>
          </p:spPr>
          <p:txBody>
            <a:bodyPr wrap="square" lIns="0" tIns="36000" rIns="0" bIns="36000" rtlCol="0" anchor="ctr" anchorCtr="0">
              <a:spAutoFit/>
            </a:bodyPr>
            <a:lstStyle/>
            <a:p>
              <a:pPr algn="ctr"/>
              <a:r>
                <a:rPr kumimoji="1" lang="ja-JP" altLang="en-US" sz="1100" dirty="0" smtClean="0"/>
                <a:t>満たさない</a:t>
              </a:r>
              <a:endParaRPr kumimoji="1" lang="ja-JP" altLang="en-US" sz="1100" dirty="0"/>
            </a:p>
          </p:txBody>
        </p:sp>
      </p:grpSp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>
          <a:xfrm>
            <a:off x="7548962" y="6460822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6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65144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コネクタ 4"/>
          <p:cNvCxnSpPr/>
          <p:nvPr/>
        </p:nvCxnSpPr>
        <p:spPr>
          <a:xfrm>
            <a:off x="269097" y="414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/>
          <p:cNvSpPr>
            <a:spLocks noGrp="1"/>
          </p:cNvSpPr>
          <p:nvPr>
            <p:ph type="title"/>
          </p:nvPr>
        </p:nvSpPr>
        <p:spPr>
          <a:xfrm>
            <a:off x="269097" y="-11052"/>
            <a:ext cx="9695753" cy="523874"/>
          </a:xfrm>
        </p:spPr>
        <p:txBody>
          <a:bodyPr lIns="72000" tIns="72000" rIns="72000" bIns="0">
            <a:normAutofit/>
          </a:bodyPr>
          <a:lstStyle/>
          <a:p>
            <a:r>
              <a:rPr lang="ja-JP" altLang="en-US" sz="2000" dirty="0" smtClean="0"/>
              <a:t>病床の機能分化の進捗状況③</a:t>
            </a:r>
            <a:r>
              <a:rPr lang="ja-JP" altLang="en-US" sz="1300" dirty="0" smtClean="0"/>
              <a:t>（機能別病床数の増減：平成</a:t>
            </a:r>
            <a:r>
              <a:rPr lang="en-US" altLang="ja-JP" sz="1300" dirty="0" smtClean="0"/>
              <a:t>29</a:t>
            </a:r>
            <a:r>
              <a:rPr lang="ja-JP" altLang="en-US" sz="1300" dirty="0" smtClean="0"/>
              <a:t>年度報告⇒令和３年度報告）</a:t>
            </a:r>
            <a:endParaRPr kumimoji="1" lang="ja-JP" altLang="en-US" sz="13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4816488" y="5761823"/>
            <a:ext cx="4928670" cy="9310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ja-JP" altLang="en-US" sz="1100" dirty="0" smtClean="0"/>
              <a:t>注１ 令和３年度病床機能報告は、速報値　</a:t>
            </a:r>
            <a:endParaRPr lang="en-US" altLang="ja-JP" sz="1100" dirty="0" smtClean="0"/>
          </a:p>
          <a:p>
            <a:pPr>
              <a:lnSpc>
                <a:spcPts val="1500"/>
              </a:lnSpc>
            </a:pPr>
            <a:r>
              <a:rPr lang="ja-JP" altLang="en-US" sz="1100" dirty="0" smtClean="0"/>
              <a:t>注２</a:t>
            </a:r>
            <a:r>
              <a:rPr lang="ja-JP" altLang="en-US" sz="1100" dirty="0"/>
              <a:t> </a:t>
            </a:r>
            <a:r>
              <a:rPr lang="ja-JP" altLang="en-US" sz="1100" dirty="0" smtClean="0"/>
              <a:t>北多摩南部圏域の令和３年度病床機能報告の急性期機能病床には、</a:t>
            </a:r>
            <a:endParaRPr lang="en-US" altLang="ja-JP" sz="1100" dirty="0" smtClean="0"/>
          </a:p>
          <a:p>
            <a:pPr>
              <a:lnSpc>
                <a:spcPts val="1500"/>
              </a:lnSpc>
            </a:pPr>
            <a:r>
              <a:rPr lang="ja-JP" altLang="en-US" sz="1100" dirty="0"/>
              <a:t>　</a:t>
            </a:r>
            <a:r>
              <a:rPr lang="ja-JP" altLang="en-US" sz="1100" dirty="0" smtClean="0"/>
              <a:t>　 新型コロナウイルス感染症対応のための臨時の病床</a:t>
            </a:r>
            <a:r>
              <a:rPr lang="en-US" altLang="ja-JP" sz="1100" dirty="0" smtClean="0"/>
              <a:t>100</a:t>
            </a:r>
            <a:r>
              <a:rPr lang="ja-JP" altLang="en-US" sz="1100" dirty="0" smtClean="0"/>
              <a:t>床を含む。</a:t>
            </a:r>
            <a:endParaRPr lang="en-US" altLang="ja-JP" sz="1100" dirty="0" smtClean="0"/>
          </a:p>
          <a:p>
            <a:endParaRPr lang="en-US" altLang="ja-JP" sz="600" dirty="0" smtClean="0"/>
          </a:p>
          <a:p>
            <a:r>
              <a:rPr lang="ja-JP" altLang="en-US" sz="1100" dirty="0" smtClean="0"/>
              <a:t>（出所）病床機能報告より作成</a:t>
            </a:r>
            <a:endParaRPr kumimoji="1" lang="ja-JP" altLang="en-US" sz="1100" dirty="0"/>
          </a:p>
        </p:txBody>
      </p:sp>
      <p:sp>
        <p:nvSpPr>
          <p:cNvPr id="25" name="角丸四角形 24"/>
          <p:cNvSpPr/>
          <p:nvPr/>
        </p:nvSpPr>
        <p:spPr>
          <a:xfrm>
            <a:off x="269097" y="3882379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西多摩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5095106" y="3882379"/>
            <a:ext cx="720000" cy="192306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72000" rIns="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北多摩西部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27" name="角丸四角形 26"/>
          <p:cNvSpPr/>
          <p:nvPr/>
        </p:nvSpPr>
        <p:spPr>
          <a:xfrm>
            <a:off x="269097" y="593878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都全域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28" name="角丸四角形 27"/>
          <p:cNvSpPr/>
          <p:nvPr/>
        </p:nvSpPr>
        <p:spPr>
          <a:xfrm>
            <a:off x="7632611" y="593878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区西南部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29" name="角丸四角形 28"/>
          <p:cNvSpPr/>
          <p:nvPr/>
        </p:nvSpPr>
        <p:spPr>
          <a:xfrm>
            <a:off x="5095106" y="593878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区南部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30" name="角丸四角形 29"/>
          <p:cNvSpPr/>
          <p:nvPr/>
        </p:nvSpPr>
        <p:spPr>
          <a:xfrm>
            <a:off x="2594820" y="593878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区中央部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31" name="角丸四角形 30"/>
          <p:cNvSpPr/>
          <p:nvPr/>
        </p:nvSpPr>
        <p:spPr>
          <a:xfrm>
            <a:off x="7632611" y="2267760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区東部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32" name="角丸四角形 31"/>
          <p:cNvSpPr/>
          <p:nvPr/>
        </p:nvSpPr>
        <p:spPr>
          <a:xfrm>
            <a:off x="5095106" y="2267760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区東北部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33" name="角丸四角形 32"/>
          <p:cNvSpPr/>
          <p:nvPr/>
        </p:nvSpPr>
        <p:spPr>
          <a:xfrm>
            <a:off x="2594820" y="2267760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区西北部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34" name="角丸四角形 33"/>
          <p:cNvSpPr/>
          <p:nvPr/>
        </p:nvSpPr>
        <p:spPr>
          <a:xfrm>
            <a:off x="269097" y="2267760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区西部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35" name="角丸四角形 34"/>
          <p:cNvSpPr/>
          <p:nvPr/>
        </p:nvSpPr>
        <p:spPr>
          <a:xfrm>
            <a:off x="2594820" y="3882379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100" dirty="0">
                <a:solidFill>
                  <a:schemeClr val="tx1"/>
                </a:solidFill>
              </a:rPr>
              <a:t>南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多摩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40" name="角丸四角形 39"/>
          <p:cNvSpPr/>
          <p:nvPr/>
        </p:nvSpPr>
        <p:spPr>
          <a:xfrm>
            <a:off x="269097" y="5466701"/>
            <a:ext cx="720000" cy="192306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72000" rIns="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北多摩</a:t>
            </a:r>
            <a:r>
              <a:rPr lang="ja-JP" altLang="en-US" sz="1100" dirty="0">
                <a:solidFill>
                  <a:schemeClr val="tx1"/>
                </a:solidFill>
              </a:rPr>
              <a:t>北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部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41" name="角丸四角形 40"/>
          <p:cNvSpPr/>
          <p:nvPr/>
        </p:nvSpPr>
        <p:spPr>
          <a:xfrm>
            <a:off x="7632611" y="3882379"/>
            <a:ext cx="720000" cy="192306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72000" rIns="0" bIns="36000" rtlCol="0" anchor="ctr"/>
          <a:lstStyle/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北多摩南部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42" name="角丸四角形 41"/>
          <p:cNvSpPr/>
          <p:nvPr/>
        </p:nvSpPr>
        <p:spPr>
          <a:xfrm>
            <a:off x="2594820" y="5466701"/>
            <a:ext cx="720000" cy="180000"/>
          </a:xfrm>
          <a:prstGeom prst="roundRect">
            <a:avLst>
              <a:gd name="adj" fmla="val 6322"/>
            </a:avLst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72000" rIns="36000" bIns="36000" rtlCol="0" anchor="ctr"/>
          <a:lstStyle/>
          <a:p>
            <a:pPr algn="ctr"/>
            <a:r>
              <a:rPr lang="ja-JP" altLang="en-US" sz="1100" dirty="0">
                <a:solidFill>
                  <a:schemeClr val="tx1"/>
                </a:solidFill>
              </a:rPr>
              <a:t>島</a:t>
            </a:r>
            <a:r>
              <a:rPr lang="ja-JP" altLang="en-US" sz="1100" dirty="0" err="1" smtClean="0">
                <a:solidFill>
                  <a:schemeClr val="tx1"/>
                </a:solidFill>
              </a:rPr>
              <a:t>しょ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44" name="正方形/長方形 43"/>
          <p:cNvSpPr/>
          <p:nvPr/>
        </p:nvSpPr>
        <p:spPr>
          <a:xfrm>
            <a:off x="2643045" y="5720760"/>
            <a:ext cx="2045496" cy="1013151"/>
          </a:xfrm>
          <a:prstGeom prst="rect">
            <a:avLst/>
          </a:prstGeom>
          <a:noFill/>
          <a:ln w="635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100" dirty="0" smtClean="0">
                <a:solidFill>
                  <a:schemeClr val="tx1"/>
                </a:solidFill>
              </a:rPr>
              <a:t>急性期</a:t>
            </a:r>
            <a:r>
              <a:rPr lang="en-US" altLang="ja-JP" sz="1100" dirty="0" smtClean="0">
                <a:solidFill>
                  <a:schemeClr val="tx1"/>
                </a:solidFill>
              </a:rPr>
              <a:t>52</a:t>
            </a:r>
            <a:r>
              <a:rPr lang="ja-JP" altLang="en-US" sz="1100" dirty="0" smtClean="0">
                <a:solidFill>
                  <a:schemeClr val="tx1"/>
                </a:solidFill>
              </a:rPr>
              <a:t>床で増減なし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pic>
        <p:nvPicPr>
          <p:cNvPr id="14" name="図 1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09438" y="3889813"/>
            <a:ext cx="3058478" cy="1603030"/>
          </a:xfrm>
          <a:prstGeom prst="rect">
            <a:avLst/>
          </a:prstGeom>
        </p:spPr>
      </p:pic>
      <p:pic>
        <p:nvPicPr>
          <p:cNvPr id="18" name="図 17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415450" y="659736"/>
            <a:ext cx="2897505" cy="1518660"/>
          </a:xfrm>
          <a:prstGeom prst="rect">
            <a:avLst/>
          </a:prstGeom>
        </p:spPr>
      </p:pic>
      <p:pic>
        <p:nvPicPr>
          <p:cNvPr id="23" name="図 22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-100141" y="659736"/>
            <a:ext cx="2575560" cy="1540586"/>
          </a:xfrm>
          <a:prstGeom prst="rect">
            <a:avLst/>
          </a:prstGeom>
        </p:spPr>
      </p:pic>
      <p:pic>
        <p:nvPicPr>
          <p:cNvPr id="24" name="図 23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4699210" y="640113"/>
            <a:ext cx="2897505" cy="1518660"/>
          </a:xfrm>
          <a:prstGeom prst="rect">
            <a:avLst/>
          </a:prstGeom>
        </p:spPr>
      </p:pic>
      <p:pic>
        <p:nvPicPr>
          <p:cNvPr id="37" name="図 36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7138611" y="679720"/>
            <a:ext cx="2897505" cy="1518660"/>
          </a:xfrm>
          <a:prstGeom prst="rect">
            <a:avLst/>
          </a:prstGeom>
        </p:spPr>
      </p:pic>
      <p:pic>
        <p:nvPicPr>
          <p:cNvPr id="38" name="図 37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-100141" y="2340447"/>
            <a:ext cx="2897505" cy="1518660"/>
          </a:xfrm>
          <a:prstGeom prst="rect">
            <a:avLst/>
          </a:prstGeom>
        </p:spPr>
      </p:pic>
      <p:pic>
        <p:nvPicPr>
          <p:cNvPr id="39" name="図 38"/>
          <p:cNvPicPr>
            <a:picLocks noChangeAspect="1"/>
          </p:cNvPicPr>
          <p:nvPr/>
        </p:nvPicPr>
        <p:blipFill>
          <a:blip r:embed="rId8"/>
          <a:stretch>
            <a:fillRect/>
          </a:stretch>
        </p:blipFill>
        <p:spPr>
          <a:xfrm>
            <a:off x="2289925" y="2371343"/>
            <a:ext cx="2897505" cy="1518660"/>
          </a:xfrm>
          <a:prstGeom prst="rect">
            <a:avLst/>
          </a:prstGeom>
        </p:spPr>
      </p:pic>
      <p:pic>
        <p:nvPicPr>
          <p:cNvPr id="45" name="図 44"/>
          <p:cNvPicPr>
            <a:picLocks noChangeAspect="1"/>
          </p:cNvPicPr>
          <p:nvPr/>
        </p:nvPicPr>
        <p:blipFill>
          <a:blip r:embed="rId9"/>
          <a:stretch>
            <a:fillRect/>
          </a:stretch>
        </p:blipFill>
        <p:spPr>
          <a:xfrm>
            <a:off x="4659441" y="2393183"/>
            <a:ext cx="2865311" cy="1501786"/>
          </a:xfrm>
          <a:prstGeom prst="rect">
            <a:avLst/>
          </a:prstGeom>
        </p:spPr>
      </p:pic>
      <p:pic>
        <p:nvPicPr>
          <p:cNvPr id="47" name="図 46"/>
          <p:cNvPicPr>
            <a:picLocks noChangeAspect="1"/>
          </p:cNvPicPr>
          <p:nvPr/>
        </p:nvPicPr>
        <p:blipFill>
          <a:blip r:embed="rId10"/>
          <a:stretch>
            <a:fillRect/>
          </a:stretch>
        </p:blipFill>
        <p:spPr>
          <a:xfrm>
            <a:off x="7280823" y="2353576"/>
            <a:ext cx="2897505" cy="1518660"/>
          </a:xfrm>
          <a:prstGeom prst="rect">
            <a:avLst/>
          </a:prstGeom>
        </p:spPr>
      </p:pic>
      <p:pic>
        <p:nvPicPr>
          <p:cNvPr id="48" name="図 47"/>
          <p:cNvPicPr>
            <a:picLocks noChangeAspect="1"/>
          </p:cNvPicPr>
          <p:nvPr/>
        </p:nvPicPr>
        <p:blipFill>
          <a:blip r:embed="rId11"/>
          <a:stretch>
            <a:fillRect/>
          </a:stretch>
        </p:blipFill>
        <p:spPr>
          <a:xfrm>
            <a:off x="-148067" y="4007165"/>
            <a:ext cx="2897505" cy="1518660"/>
          </a:xfrm>
          <a:prstGeom prst="rect">
            <a:avLst/>
          </a:prstGeom>
        </p:spPr>
      </p:pic>
      <p:pic>
        <p:nvPicPr>
          <p:cNvPr id="49" name="図 48"/>
          <p:cNvPicPr>
            <a:picLocks noChangeAspect="1"/>
          </p:cNvPicPr>
          <p:nvPr/>
        </p:nvPicPr>
        <p:blipFill>
          <a:blip r:embed="rId12"/>
          <a:stretch>
            <a:fillRect/>
          </a:stretch>
        </p:blipFill>
        <p:spPr>
          <a:xfrm>
            <a:off x="4735106" y="3952275"/>
            <a:ext cx="2897505" cy="1518660"/>
          </a:xfrm>
          <a:prstGeom prst="rect">
            <a:avLst/>
          </a:prstGeom>
        </p:spPr>
      </p:pic>
      <p:pic>
        <p:nvPicPr>
          <p:cNvPr id="50" name="図 49"/>
          <p:cNvPicPr>
            <a:picLocks noChangeAspect="1"/>
          </p:cNvPicPr>
          <p:nvPr/>
        </p:nvPicPr>
        <p:blipFill>
          <a:blip r:embed="rId13"/>
          <a:stretch>
            <a:fillRect/>
          </a:stretch>
        </p:blipFill>
        <p:spPr>
          <a:xfrm>
            <a:off x="7288276" y="3964865"/>
            <a:ext cx="2897505" cy="1518660"/>
          </a:xfrm>
          <a:prstGeom prst="rect">
            <a:avLst/>
          </a:prstGeom>
        </p:spPr>
      </p:pic>
      <p:pic>
        <p:nvPicPr>
          <p:cNvPr id="51" name="図 50"/>
          <p:cNvPicPr>
            <a:picLocks noChangeAspect="1"/>
          </p:cNvPicPr>
          <p:nvPr/>
        </p:nvPicPr>
        <p:blipFill>
          <a:blip r:embed="rId14"/>
          <a:stretch>
            <a:fillRect/>
          </a:stretch>
        </p:blipFill>
        <p:spPr>
          <a:xfrm>
            <a:off x="140852" y="5492843"/>
            <a:ext cx="2736533" cy="1434290"/>
          </a:xfrm>
          <a:prstGeom prst="rect">
            <a:avLst/>
          </a:prstGeom>
        </p:spPr>
      </p:pic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>
          <a:xfrm>
            <a:off x="7596715" y="6492875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7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0190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/>
          <p:cNvSpPr/>
          <p:nvPr/>
        </p:nvSpPr>
        <p:spPr>
          <a:xfrm>
            <a:off x="7515540" y="821267"/>
            <a:ext cx="2326960" cy="5833532"/>
          </a:xfrm>
          <a:prstGeom prst="rect">
            <a:avLst/>
          </a:prstGeom>
          <a:solidFill>
            <a:srgbClr val="FFCCFF"/>
          </a:solidFill>
          <a:ln w="25400">
            <a:solidFill>
              <a:srgbClr val="FF33CC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正方形/長方形 22"/>
          <p:cNvSpPr/>
          <p:nvPr/>
        </p:nvSpPr>
        <p:spPr>
          <a:xfrm>
            <a:off x="67734" y="821266"/>
            <a:ext cx="7349070" cy="5833533"/>
          </a:xfrm>
          <a:prstGeom prst="rect">
            <a:avLst/>
          </a:prstGeom>
          <a:solidFill>
            <a:srgbClr val="CCECFF"/>
          </a:solidFill>
          <a:ln w="254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角丸四角形 1"/>
          <p:cNvSpPr/>
          <p:nvPr/>
        </p:nvSpPr>
        <p:spPr>
          <a:xfrm>
            <a:off x="291364" y="1052883"/>
            <a:ext cx="3169385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救命救急入院料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333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205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入院料３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291365" y="1799285"/>
            <a:ext cx="1549400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331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管理料３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450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管理料４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6" name="角丸四角形 5"/>
          <p:cNvSpPr/>
          <p:nvPr/>
        </p:nvSpPr>
        <p:spPr>
          <a:xfrm>
            <a:off x="1923312" y="1808664"/>
            <a:ext cx="1532999" cy="94506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ハイケアユニット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994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管理料２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71063" y="2854946"/>
            <a:ext cx="1536700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小児特定集中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    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946403" y="2854946"/>
            <a:ext cx="1508825" cy="638666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脳卒中ケアユニット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r>
              <a:rPr kumimoji="1" lang="en-US" altLang="ja-JP" sz="1100" dirty="0" smtClean="0">
                <a:solidFill>
                  <a:schemeClr val="tx1"/>
                </a:solidFill>
              </a:rPr>
              <a:t>        23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198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269138" y="3595128"/>
            <a:ext cx="3186089" cy="616466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総合周産期特定集中治療室管理料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母胎・胎児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新生児      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232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endParaRPr kumimoji="1" lang="ja-JP" altLang="en-US" sz="1100" dirty="0">
              <a:solidFill>
                <a:schemeClr val="tx1"/>
              </a:solidFill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271063" y="4274544"/>
            <a:ext cx="1536700" cy="749871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新生児特定集中治療室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管理料１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管理料２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964426" y="4268355"/>
            <a:ext cx="1490801" cy="756060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新生児治療回復室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22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517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3595352" y="1041898"/>
            <a:ext cx="1704781" cy="1362635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特定機能病院入院基本料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050" dirty="0" smtClean="0">
                <a:solidFill>
                  <a:schemeClr val="tx1"/>
                </a:solidFill>
              </a:rPr>
              <a:t>７対１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16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11,394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 smtClean="0">
              <a:solidFill>
                <a:schemeClr val="tx1"/>
              </a:solidFill>
            </a:endParaRPr>
          </a:p>
          <a:p>
            <a:endParaRPr kumimoji="1" lang="en-US" altLang="ja-JP" sz="6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専門病院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７対１ 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   </a:t>
            </a:r>
            <a:r>
              <a:rPr kumimoji="1" lang="en-US" altLang="ja-JP" sz="1050" dirty="0">
                <a:solidFill>
                  <a:schemeClr val="tx1"/>
                </a:solidFill>
              </a:rPr>
              <a:t>1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773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6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</a:t>
            </a:r>
            <a:r>
              <a:rPr kumimoji="1" lang="ja-JP" altLang="en-US" sz="1100" b="1" dirty="0">
                <a:solidFill>
                  <a:schemeClr val="tx1"/>
                </a:solidFill>
              </a:rPr>
              <a:t>一般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入院料１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r>
              <a:rPr kumimoji="1" lang="en-US" altLang="ja-JP" sz="1050" dirty="0" smtClean="0">
                <a:solidFill>
                  <a:schemeClr val="tx1"/>
                </a:solidFill>
              </a:rPr>
              <a:t>             133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050" dirty="0" smtClean="0">
                <a:solidFill>
                  <a:schemeClr val="tx1"/>
                </a:solidFill>
              </a:rPr>
              <a:t>31,815</a:t>
            </a:r>
            <a:r>
              <a:rPr kumimoji="1" lang="ja-JP" altLang="en-US" sz="1050" dirty="0" smtClean="0">
                <a:solidFill>
                  <a:schemeClr val="tx1"/>
                </a:solidFill>
              </a:rPr>
              <a:t>床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6089527" y="1050096"/>
            <a:ext cx="3249206" cy="809275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回復期リハビリテーション病棟入院料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6,072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     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入院料４ </a:t>
            </a:r>
            <a:r>
              <a:rPr kumimoji="1" lang="en-US" altLang="ja-JP" sz="1100" dirty="0">
                <a:solidFill>
                  <a:schemeClr val="tx1"/>
                </a:solidFill>
              </a:rPr>
              <a:t>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140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383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　   入院料５ </a:t>
            </a:r>
            <a:r>
              <a:rPr kumimoji="1" lang="en-US" altLang="ja-JP" sz="1100" dirty="0">
                <a:solidFill>
                  <a:schemeClr val="tx1"/>
                </a:solidFill>
              </a:rPr>
              <a:t>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入院料３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1,109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    入院料６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226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6" name="角丸四角形 15"/>
          <p:cNvSpPr/>
          <p:nvPr/>
        </p:nvSpPr>
        <p:spPr>
          <a:xfrm>
            <a:off x="6089527" y="2005958"/>
            <a:ext cx="3271495" cy="660398"/>
          </a:xfrm>
          <a:prstGeom prst="roundRect">
            <a:avLst>
              <a:gd name="adj" fmla="val 56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地域包括ケア病棟入院料・入院医療管理料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2,785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  入院料３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73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2,344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r>
              <a:rPr kumimoji="1" lang="ja-JP" altLang="en-US" sz="1100" dirty="0">
                <a:solidFill>
                  <a:schemeClr val="tx1"/>
                </a:solidFill>
              </a:rPr>
              <a:t>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  入院料４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88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</p:txBody>
      </p:sp>
      <p:sp>
        <p:nvSpPr>
          <p:cNvPr id="17" name="角丸四角形 16"/>
          <p:cNvSpPr/>
          <p:nvPr/>
        </p:nvSpPr>
        <p:spPr>
          <a:xfrm>
            <a:off x="5552547" y="2949763"/>
            <a:ext cx="1720320" cy="648000"/>
          </a:xfrm>
          <a:prstGeom prst="roundRect">
            <a:avLst>
              <a:gd name="adj" fmla="val 6887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緩和ケア病棟入院料</a:t>
            </a:r>
            <a:endParaRPr kumimoji="1" lang="en-US" altLang="ja-JP" sz="12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359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入院料２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205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5552547" y="3987868"/>
            <a:ext cx="1720320" cy="964013"/>
          </a:xfrm>
          <a:prstGeom prst="roundRect">
            <a:avLst>
              <a:gd name="adj" fmla="val 6681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障害者施設等入院基本料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入院料１ 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639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入院料２  </a:t>
            </a:r>
            <a:r>
              <a:rPr kumimoji="1" lang="en-US" altLang="ja-JP" sz="1100" dirty="0">
                <a:solidFill>
                  <a:schemeClr val="tx1"/>
                </a:solidFill>
              </a:rPr>
              <a:t>43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2,966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346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r>
              <a:rPr kumimoji="1" lang="ja-JP" altLang="en-US" sz="1100" dirty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395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19" name="角丸四角形 18"/>
          <p:cNvSpPr/>
          <p:nvPr/>
        </p:nvSpPr>
        <p:spPr>
          <a:xfrm>
            <a:off x="5552548" y="5301273"/>
            <a:ext cx="1720320" cy="371141"/>
          </a:xfrm>
          <a:prstGeom prst="roundRect">
            <a:avLst>
              <a:gd name="adj" fmla="val 15803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特殊疾患病棟入院料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 smtClean="0">
                <a:solidFill>
                  <a:schemeClr val="tx1"/>
                </a:solidFill>
              </a:rPr>
              <a:t>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0" name="角丸四角形 19"/>
          <p:cNvSpPr/>
          <p:nvPr/>
        </p:nvSpPr>
        <p:spPr>
          <a:xfrm>
            <a:off x="7687733" y="2988082"/>
            <a:ext cx="2072221" cy="720000"/>
          </a:xfrm>
          <a:prstGeom prst="roundRect">
            <a:avLst>
              <a:gd name="adj" fmla="val 875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療養病棟入院基本料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</a:t>
            </a:r>
            <a:r>
              <a:rPr kumimoji="1" lang="ja-JP" altLang="en-US" sz="1100" dirty="0">
                <a:solidFill>
                  <a:schemeClr val="tx1"/>
                </a:solidFill>
              </a:rPr>
              <a:t>１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 152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11,292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基本料２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1,938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1" name="角丸四角形 20"/>
          <p:cNvSpPr/>
          <p:nvPr/>
        </p:nvSpPr>
        <p:spPr>
          <a:xfrm>
            <a:off x="7687733" y="6125039"/>
            <a:ext cx="2072221" cy="469331"/>
          </a:xfrm>
          <a:prstGeom prst="roundRect">
            <a:avLst>
              <a:gd name="adj" fmla="val 1056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有床診療所療養病床入院基本料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8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2" name="角丸四角形 21"/>
          <p:cNvSpPr/>
          <p:nvPr/>
        </p:nvSpPr>
        <p:spPr>
          <a:xfrm>
            <a:off x="5552547" y="6126370"/>
            <a:ext cx="1720320" cy="468000"/>
          </a:xfrm>
          <a:prstGeom prst="roundRect">
            <a:avLst>
              <a:gd name="adj" fmla="val 1597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有床診療所入院基本料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>
                <a:solidFill>
                  <a:schemeClr val="tx1"/>
                </a:solidFill>
              </a:rPr>
              <a:t>172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2,070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6" name="角丸四角形 25"/>
          <p:cNvSpPr/>
          <p:nvPr/>
        </p:nvSpPr>
        <p:spPr>
          <a:xfrm>
            <a:off x="3581701" y="3345656"/>
            <a:ext cx="1718432" cy="609703"/>
          </a:xfrm>
          <a:prstGeom prst="roundRect">
            <a:avLst>
              <a:gd name="adj" fmla="val 11975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地域一般入院料</a:t>
            </a:r>
            <a:endParaRPr kumimoji="1" lang="en-US" altLang="ja-JP" sz="1100" b="1" dirty="0" smtClean="0">
              <a:solidFill>
                <a:schemeClr val="tx1"/>
              </a:solidFill>
            </a:endParaRPr>
          </a:p>
          <a:p>
            <a:r>
              <a:rPr kumimoji="1" lang="ja-JP" altLang="en-US" sz="1050" b="1" dirty="0" smtClean="0">
                <a:solidFill>
                  <a:schemeClr val="tx1"/>
                </a:solidFill>
              </a:rPr>
              <a:t>入院料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1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･</a:t>
            </a:r>
            <a:r>
              <a:rPr kumimoji="1" lang="en-US" altLang="ja-JP" sz="1050" b="1" dirty="0" smtClean="0">
                <a:solidFill>
                  <a:schemeClr val="tx1"/>
                </a:solidFill>
              </a:rPr>
              <a:t>2</a:t>
            </a:r>
            <a:r>
              <a:rPr kumimoji="1" lang="ja-JP" altLang="en-US" sz="1050" b="1" dirty="0" smtClean="0">
                <a:solidFill>
                  <a:schemeClr val="tx1"/>
                </a:solidFill>
              </a:rPr>
              <a:t>　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1,649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r>
              <a:rPr kumimoji="1" lang="ja-JP" altLang="en-US" sz="1100" b="1" dirty="0">
                <a:solidFill>
                  <a:schemeClr val="tx1"/>
                </a:solidFill>
              </a:rPr>
              <a:t>入院料</a:t>
            </a:r>
            <a:r>
              <a:rPr kumimoji="1" lang="ja-JP" altLang="en-US" sz="1100" b="1" dirty="0" smtClean="0">
                <a:solidFill>
                  <a:schemeClr val="tx1"/>
                </a:solidFill>
              </a:rPr>
              <a:t>３　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40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1,711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67734" y="464776"/>
            <a:ext cx="7349070" cy="289778"/>
          </a:xfrm>
          <a:prstGeom prst="rect">
            <a:avLst/>
          </a:prstGeom>
          <a:solidFill>
            <a:schemeClr val="accent5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 smtClean="0">
                <a:solidFill>
                  <a:schemeClr val="bg1"/>
                </a:solidFill>
              </a:rPr>
              <a:t>一般病床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181294" y="951865"/>
            <a:ext cx="5244782" cy="5089033"/>
          </a:xfrm>
          <a:prstGeom prst="rect">
            <a:avLst/>
          </a:prstGeom>
          <a:noFill/>
          <a:ln w="31750">
            <a:solidFill>
              <a:srgbClr val="00206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7516283" y="430423"/>
            <a:ext cx="2347384" cy="323111"/>
          </a:xfrm>
          <a:prstGeom prst="rect">
            <a:avLst/>
          </a:prstGeom>
          <a:solidFill>
            <a:srgbClr val="CC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療養</a:t>
            </a:r>
            <a:r>
              <a:rPr kumimoji="1" lang="ja-JP" altLang="en-US" sz="1600" b="1" dirty="0" smtClean="0">
                <a:solidFill>
                  <a:schemeClr val="bg1"/>
                </a:solidFill>
              </a:rPr>
              <a:t>病床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14" name="角丸四角形 13"/>
          <p:cNvSpPr/>
          <p:nvPr/>
        </p:nvSpPr>
        <p:spPr>
          <a:xfrm>
            <a:off x="3581701" y="4075885"/>
            <a:ext cx="1718432" cy="959728"/>
          </a:xfrm>
          <a:prstGeom prst="roundRect">
            <a:avLst>
              <a:gd name="adj" fmla="val 5148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小児入院医療管理料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入院料１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1,215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>
                <a:solidFill>
                  <a:schemeClr val="tx1"/>
                </a:solidFill>
              </a:rPr>
              <a:t>入院料２ 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16</a:t>
            </a:r>
            <a:r>
              <a:rPr kumimoji="1" lang="ja-JP" altLang="en-US" sz="1100" dirty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>
                <a:solidFill>
                  <a:schemeClr val="tx1"/>
                </a:solidFill>
              </a:rPr>
              <a:t>541</a:t>
            </a:r>
            <a:r>
              <a:rPr kumimoji="1" lang="ja-JP" altLang="en-US" sz="1100" dirty="0">
                <a:solidFill>
                  <a:schemeClr val="tx1"/>
                </a:solidFill>
              </a:rPr>
              <a:t>床</a:t>
            </a:r>
            <a:endParaRPr kumimoji="1" lang="en-US" altLang="ja-JP" sz="11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入院料３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284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100" dirty="0" smtClean="0">
                <a:solidFill>
                  <a:schemeClr val="tx1"/>
                </a:solidFill>
              </a:rPr>
              <a:t>入院料４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19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   </a:t>
            </a:r>
            <a:r>
              <a:rPr kumimoji="1" lang="en-US" altLang="ja-JP" sz="1100" dirty="0" smtClean="0">
                <a:solidFill>
                  <a:schemeClr val="tx1"/>
                </a:solidFill>
              </a:rPr>
              <a:t>317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3582783" y="2744350"/>
            <a:ext cx="1717350" cy="440798"/>
          </a:xfrm>
          <a:prstGeom prst="roundRect">
            <a:avLst>
              <a:gd name="adj" fmla="val 147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0" bIns="36000" rtlCol="0" anchor="t" anchorCtr="0"/>
          <a:lstStyle/>
          <a:p>
            <a:pPr algn="ctr"/>
            <a:r>
              <a:rPr kumimoji="1" lang="ja-JP" altLang="en-US" sz="1100" b="1" dirty="0" smtClean="0">
                <a:solidFill>
                  <a:schemeClr val="tx1"/>
                </a:solidFill>
              </a:rPr>
              <a:t>急性期一般入院料２～７</a:t>
            </a:r>
            <a:endParaRPr kumimoji="1" lang="en-US" altLang="ja-JP" sz="1100" b="1" dirty="0">
              <a:solidFill>
                <a:schemeClr val="tx1"/>
              </a:solidFill>
            </a:endParaRPr>
          </a:p>
          <a:p>
            <a:pPr algn="ctr"/>
            <a:r>
              <a:rPr kumimoji="1" lang="en-US" altLang="ja-JP" sz="1100" dirty="0">
                <a:solidFill>
                  <a:schemeClr val="tx1"/>
                </a:solidFill>
              </a:rPr>
              <a:t>150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施設 </a:t>
            </a:r>
            <a:r>
              <a:rPr kumimoji="1" lang="en-US" altLang="ja-JP" sz="1100" dirty="0">
                <a:solidFill>
                  <a:schemeClr val="tx1"/>
                </a:solidFill>
              </a:rPr>
              <a:t>9,459</a:t>
            </a:r>
            <a:r>
              <a:rPr kumimoji="1" lang="ja-JP" altLang="en-US" sz="1100" dirty="0" smtClean="0">
                <a:solidFill>
                  <a:schemeClr val="tx1"/>
                </a:solidFill>
              </a:rPr>
              <a:t>床</a:t>
            </a:r>
            <a:endParaRPr kumimoji="1" lang="en-US" altLang="ja-JP" sz="1100" dirty="0" smtClean="0">
              <a:solidFill>
                <a:schemeClr val="tx1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583345" y="5726220"/>
            <a:ext cx="24406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b="1" dirty="0" smtClean="0"/>
              <a:t>DPC/PDCS</a:t>
            </a:r>
            <a:r>
              <a:rPr kumimoji="1" lang="ja-JP" altLang="en-US" sz="1200" dirty="0"/>
              <a:t> </a:t>
            </a:r>
            <a:r>
              <a:rPr kumimoji="1" lang="ja-JP" altLang="en-US" sz="1200" dirty="0" smtClean="0"/>
              <a:t> </a:t>
            </a:r>
            <a:r>
              <a:rPr kumimoji="1" lang="en-US" altLang="ja-JP" sz="1200" dirty="0" smtClean="0"/>
              <a:t>150</a:t>
            </a:r>
            <a:r>
              <a:rPr kumimoji="1" lang="ja-JP" altLang="en-US" sz="1200" dirty="0" smtClean="0"/>
              <a:t>施設</a:t>
            </a:r>
            <a:r>
              <a:rPr kumimoji="1" lang="en-US" altLang="ja-JP" sz="1200" dirty="0" smtClean="0"/>
              <a:t>50,530</a:t>
            </a:r>
            <a:r>
              <a:rPr kumimoji="1" lang="ja-JP" altLang="en-US" sz="1200" dirty="0" smtClean="0"/>
              <a:t>床</a:t>
            </a:r>
            <a:endParaRPr kumimoji="1" lang="ja-JP" altLang="en-US" sz="1200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-14812" y="74161"/>
            <a:ext cx="977476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 smtClean="0"/>
              <a:t>【</a:t>
            </a:r>
            <a:r>
              <a:rPr lang="ja-JP" altLang="en-US" sz="1600" b="1" dirty="0"/>
              <a:t>参考</a:t>
            </a:r>
            <a:r>
              <a:rPr kumimoji="1" lang="en-US" altLang="ja-JP" sz="1600" b="1" dirty="0" smtClean="0"/>
              <a:t>】</a:t>
            </a:r>
            <a:r>
              <a:rPr kumimoji="1" lang="ja-JP" altLang="en-US" sz="1600" b="1" dirty="0" smtClean="0"/>
              <a:t>都内の一般病床及び療養病床の状況</a:t>
            </a:r>
            <a:endParaRPr kumimoji="1" lang="ja-JP" altLang="en-US" sz="1400" b="1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843867" y="2336157"/>
            <a:ext cx="1224244" cy="257369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50000"/>
              </a:schemeClr>
            </a:solidFill>
          </a:ln>
        </p:spPr>
        <p:txBody>
          <a:bodyPr wrap="square" lIns="0" tIns="36000" rIns="0" bIns="36000" rtlCol="0" anchor="ctr" anchorCtr="0">
            <a:spAutoFit/>
          </a:bodyPr>
          <a:lstStyle/>
          <a:p>
            <a:pPr algn="ctr"/>
            <a:r>
              <a:rPr kumimoji="1" lang="en-US" altLang="ja-JP" sz="1200" b="1" dirty="0" smtClean="0"/>
              <a:t>150</a:t>
            </a:r>
            <a:r>
              <a:rPr kumimoji="1" lang="ja-JP" altLang="en-US" sz="1200" b="1" dirty="0" smtClean="0"/>
              <a:t>施設</a:t>
            </a:r>
            <a:r>
              <a:rPr kumimoji="1" lang="en-US" altLang="ja-JP" sz="1200" b="1" dirty="0" smtClean="0"/>
              <a:t>43,982</a:t>
            </a:r>
            <a:r>
              <a:rPr kumimoji="1" lang="ja-JP" altLang="en-US" sz="1200" b="1" dirty="0" smtClean="0"/>
              <a:t>床</a:t>
            </a:r>
            <a:endParaRPr kumimoji="1" lang="ja-JP" altLang="en-US" sz="1200" b="1" dirty="0"/>
          </a:p>
        </p:txBody>
      </p:sp>
      <p:cxnSp>
        <p:nvCxnSpPr>
          <p:cNvPr id="32" name="直線コネクタ 31"/>
          <p:cNvCxnSpPr/>
          <p:nvPr/>
        </p:nvCxnSpPr>
        <p:spPr>
          <a:xfrm>
            <a:off x="217274" y="33525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テキスト ボックス 32"/>
          <p:cNvSpPr txBox="1"/>
          <p:nvPr/>
        </p:nvSpPr>
        <p:spPr>
          <a:xfrm>
            <a:off x="451660" y="6660645"/>
            <a:ext cx="373485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（出所）令和３年度病床機能報告（速報値）より作成</a:t>
            </a:r>
            <a:endParaRPr kumimoji="1" lang="ja-JP" altLang="en-US" sz="1000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7478770" y="6585216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8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970466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73000" y="84048"/>
            <a:ext cx="7920000" cy="439933"/>
          </a:xfrm>
        </p:spPr>
        <p:txBody>
          <a:bodyPr lIns="72000" tIns="72000" rIns="72000" bIns="0">
            <a:normAutofit fontScale="90000"/>
          </a:bodyPr>
          <a:lstStyle/>
          <a:p>
            <a:r>
              <a:rPr lang="en-US" altLang="ja-JP" sz="2400" dirty="0" smtClean="0"/>
              <a:t>【</a:t>
            </a:r>
            <a:r>
              <a:rPr lang="ja-JP" altLang="en-US" sz="2400" dirty="0"/>
              <a:t>参考</a:t>
            </a:r>
            <a:r>
              <a:rPr lang="en-US" altLang="ja-JP" sz="2400" dirty="0" smtClean="0"/>
              <a:t>】</a:t>
            </a:r>
            <a:r>
              <a:rPr lang="ja-JP" altLang="en-US" sz="2400" dirty="0" smtClean="0"/>
              <a:t>都内の機能別の病床利用率・平均在院日数の推移</a:t>
            </a:r>
            <a:endParaRPr kumimoji="1" lang="ja-JP" altLang="en-US" sz="2400" dirty="0"/>
          </a:p>
        </p:txBody>
      </p:sp>
      <p:cxnSp>
        <p:nvCxnSpPr>
          <p:cNvPr id="5" name="直線コネクタ 4"/>
          <p:cNvCxnSpPr/>
          <p:nvPr/>
        </p:nvCxnSpPr>
        <p:spPr>
          <a:xfrm>
            <a:off x="273000" y="515273"/>
            <a:ext cx="7920000" cy="0"/>
          </a:xfrm>
          <a:prstGeom prst="line">
            <a:avLst/>
          </a:prstGeom>
          <a:ln w="28575">
            <a:solidFill>
              <a:schemeClr val="accent5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6661087" y="6578410"/>
            <a:ext cx="22828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 smtClean="0"/>
              <a:t>（出所）病床機能報告より作成</a:t>
            </a:r>
            <a:endParaRPr kumimoji="1" lang="ja-JP" altLang="en-US" sz="1000" dirty="0"/>
          </a:p>
        </p:txBody>
      </p:sp>
      <p:pic>
        <p:nvPicPr>
          <p:cNvPr id="8" name="図 7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661087" y="6067190"/>
            <a:ext cx="1980000" cy="435257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0" name="正方形/長方形 9"/>
          <p:cNvSpPr/>
          <p:nvPr/>
        </p:nvSpPr>
        <p:spPr>
          <a:xfrm>
            <a:off x="531222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高度</a:t>
            </a:r>
            <a:r>
              <a:rPr kumimoji="1" lang="ja-JP" altLang="en-US" sz="12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5064521" y="3213242"/>
            <a:ext cx="936000" cy="21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慢性期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531222" y="3179733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lang="ja-JP" altLang="en-US" sz="1300" b="1" dirty="0">
                <a:solidFill>
                  <a:schemeClr val="bg1"/>
                </a:solidFill>
              </a:rPr>
              <a:t>回復</a:t>
            </a:r>
            <a:r>
              <a:rPr kumimoji="1" lang="ja-JP" altLang="en-US" sz="1300" b="1" dirty="0" smtClean="0">
                <a:solidFill>
                  <a:schemeClr val="bg1"/>
                </a:solidFill>
              </a:rPr>
              <a:t>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064521" y="588041"/>
            <a:ext cx="936000" cy="252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tIns="36000" rIns="72000" bIns="36000" rtlCol="0" anchor="ctr"/>
          <a:lstStyle/>
          <a:p>
            <a:pPr algn="ctr"/>
            <a:r>
              <a:rPr kumimoji="1" lang="ja-JP" altLang="en-US" sz="1300" b="1" dirty="0" smtClean="0">
                <a:solidFill>
                  <a:schemeClr val="bg1"/>
                </a:solidFill>
              </a:rPr>
              <a:t>急性期</a:t>
            </a:r>
            <a:endParaRPr kumimoji="1" lang="ja-JP" altLang="en-US" sz="1300" b="1" dirty="0">
              <a:solidFill>
                <a:schemeClr val="bg1"/>
              </a:solidFill>
            </a:endParaRPr>
          </a:p>
        </p:txBody>
      </p:sp>
      <p:grpSp>
        <p:nvGrpSpPr>
          <p:cNvPr id="11" name="グループ化 10"/>
          <p:cNvGrpSpPr/>
          <p:nvPr/>
        </p:nvGrpSpPr>
        <p:grpSpPr>
          <a:xfrm>
            <a:off x="658688" y="6058337"/>
            <a:ext cx="5439368" cy="341133"/>
            <a:chOff x="522084" y="5945774"/>
            <a:chExt cx="5439368" cy="308603"/>
          </a:xfrm>
        </p:grpSpPr>
        <p:cxnSp>
          <p:nvCxnSpPr>
            <p:cNvPr id="18" name="直線コネクタ 17"/>
            <p:cNvCxnSpPr/>
            <p:nvPr/>
          </p:nvCxnSpPr>
          <p:spPr>
            <a:xfrm>
              <a:off x="1374861" y="6092845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" name="グループ化 26"/>
            <p:cNvGrpSpPr/>
            <p:nvPr/>
          </p:nvGrpSpPr>
          <p:grpSpPr>
            <a:xfrm>
              <a:off x="522084" y="5945774"/>
              <a:ext cx="5439368" cy="308603"/>
              <a:chOff x="2380673" y="6112349"/>
              <a:chExt cx="5439368" cy="308603"/>
            </a:xfrm>
          </p:grpSpPr>
          <p:sp>
            <p:nvSpPr>
              <p:cNvPr id="15" name="テキスト ボックス 14"/>
              <p:cNvSpPr txBox="1"/>
              <p:nvPr/>
            </p:nvSpPr>
            <p:spPr>
              <a:xfrm>
                <a:off x="2380673" y="6178547"/>
                <a:ext cx="946205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ja-JP" altLang="en-US" sz="1050" dirty="0" smtClean="0"/>
                  <a:t>病床利用率 ＝</a:t>
                </a:r>
                <a:endParaRPr kumimoji="1" lang="ja-JP" altLang="en-US" sz="1050" dirty="0"/>
              </a:p>
            </p:txBody>
          </p:sp>
          <p:sp>
            <p:nvSpPr>
              <p:cNvPr id="21" name="テキスト ボックス 20"/>
              <p:cNvSpPr txBox="1"/>
              <p:nvPr/>
            </p:nvSpPr>
            <p:spPr>
              <a:xfrm>
                <a:off x="3142747" y="6112349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2" name="テキスト ボックス 21"/>
              <p:cNvSpPr txBox="1"/>
              <p:nvPr/>
            </p:nvSpPr>
            <p:spPr>
              <a:xfrm>
                <a:off x="3245982" y="6259369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/>
                  <a:t>（</a:t>
                </a:r>
                <a:r>
                  <a:rPr kumimoji="1" lang="ja-JP" altLang="en-US" sz="1050" dirty="0" smtClean="0"/>
                  <a:t>許可病床数　</a:t>
                </a:r>
                <a:r>
                  <a:rPr kumimoji="1" lang="en-US" altLang="ja-JP" sz="1050" dirty="0" smtClean="0"/>
                  <a:t>×</a:t>
                </a:r>
                <a:r>
                  <a:rPr kumimoji="1" lang="ja-JP" altLang="en-US" sz="1050" dirty="0" smtClean="0"/>
                  <a:t>　年間日数）</a:t>
                </a:r>
                <a:endParaRPr kumimoji="1" lang="ja-JP" altLang="en-US" sz="1050" dirty="0"/>
              </a:p>
            </p:txBody>
          </p:sp>
          <p:sp>
            <p:nvSpPr>
              <p:cNvPr id="23" name="テキスト ボックス 22"/>
              <p:cNvSpPr txBox="1"/>
              <p:nvPr/>
            </p:nvSpPr>
            <p:spPr>
              <a:xfrm>
                <a:off x="7306576" y="6178547"/>
                <a:ext cx="513465" cy="161055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r>
                  <a:rPr kumimoji="1" lang="en-US" altLang="ja-JP" sz="1050" dirty="0" smtClean="0">
                    <a:latin typeface="+mn-ea"/>
                  </a:rPr>
                  <a:t>×</a:t>
                </a:r>
                <a:r>
                  <a:rPr lang="ja-JP" altLang="en-US" sz="1050" dirty="0">
                    <a:latin typeface="+mn-ea"/>
                  </a:rPr>
                  <a:t> </a:t>
                </a:r>
                <a:r>
                  <a:rPr kumimoji="1" lang="en-US" altLang="ja-JP" sz="1050" dirty="0" smtClean="0">
                    <a:latin typeface="+mn-ea"/>
                  </a:rPr>
                  <a:t>100</a:t>
                </a:r>
                <a:endParaRPr kumimoji="1" lang="ja-JP" altLang="en-US" sz="1050" dirty="0">
                  <a:latin typeface="+mn-ea"/>
                </a:endParaRPr>
              </a:p>
            </p:txBody>
          </p:sp>
        </p:grpSp>
      </p:grpSp>
      <p:grpSp>
        <p:nvGrpSpPr>
          <p:cNvPr id="17" name="グループ化 16"/>
          <p:cNvGrpSpPr/>
          <p:nvPr/>
        </p:nvGrpSpPr>
        <p:grpSpPr>
          <a:xfrm>
            <a:off x="407495" y="6493060"/>
            <a:ext cx="5446718" cy="331571"/>
            <a:chOff x="136666" y="6455875"/>
            <a:chExt cx="5446718" cy="331571"/>
          </a:xfrm>
        </p:grpSpPr>
        <p:cxnSp>
          <p:nvCxnSpPr>
            <p:cNvPr id="24" name="直線コネクタ 23"/>
            <p:cNvCxnSpPr/>
            <p:nvPr/>
          </p:nvCxnSpPr>
          <p:spPr>
            <a:xfrm>
              <a:off x="1330285" y="6618404"/>
              <a:ext cx="4032000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8" name="グループ化 27"/>
            <p:cNvGrpSpPr/>
            <p:nvPr/>
          </p:nvGrpSpPr>
          <p:grpSpPr>
            <a:xfrm>
              <a:off x="136666" y="6455875"/>
              <a:ext cx="5446718" cy="331571"/>
              <a:chOff x="2053300" y="6506297"/>
              <a:chExt cx="5446718" cy="331571"/>
            </a:xfrm>
          </p:grpSpPr>
          <p:sp>
            <p:nvSpPr>
              <p:cNvPr id="16" name="テキスト ボックス 15"/>
              <p:cNvSpPr txBox="1"/>
              <p:nvPr/>
            </p:nvSpPr>
            <p:spPr>
              <a:xfrm>
                <a:off x="2053300" y="6579473"/>
                <a:ext cx="1338466" cy="169277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平均在院</a:t>
                </a:r>
                <a:r>
                  <a:rPr lang="ja-JP" altLang="en-US" sz="1100" dirty="0" smtClean="0"/>
                  <a:t>日数</a:t>
                </a:r>
                <a:r>
                  <a:rPr kumimoji="1" lang="ja-JP" altLang="en-US" sz="1100" dirty="0" smtClean="0"/>
                  <a:t> ＝</a:t>
                </a:r>
                <a:endParaRPr kumimoji="1" lang="ja-JP" altLang="en-US" sz="1100" dirty="0"/>
              </a:p>
            </p:txBody>
          </p:sp>
          <p:sp>
            <p:nvSpPr>
              <p:cNvPr id="25" name="テキスト ボックス 24"/>
              <p:cNvSpPr txBox="1"/>
              <p:nvPr/>
            </p:nvSpPr>
            <p:spPr>
              <a:xfrm>
                <a:off x="3125002" y="6506297"/>
                <a:ext cx="437501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kumimoji="1" lang="ja-JP" altLang="en-US" sz="1050" dirty="0" smtClean="0"/>
                  <a:t>在棟患者延べ数（毎日</a:t>
                </a:r>
                <a:r>
                  <a:rPr kumimoji="1" lang="en-US" altLang="ja-JP" sz="1050" dirty="0" smtClean="0"/>
                  <a:t>24</a:t>
                </a:r>
                <a:r>
                  <a:rPr kumimoji="1" lang="ja-JP" altLang="en-US" sz="1050" dirty="0" smtClean="0"/>
                  <a:t>時現在の在棟患者数＋毎日の退院患者数）</a:t>
                </a:r>
                <a:endParaRPr kumimoji="1" lang="ja-JP" altLang="en-US" sz="1050" dirty="0"/>
              </a:p>
            </p:txBody>
          </p:sp>
          <p:sp>
            <p:nvSpPr>
              <p:cNvPr id="26" name="テキスト ボックス 25"/>
              <p:cNvSpPr txBox="1"/>
              <p:nvPr/>
            </p:nvSpPr>
            <p:spPr>
              <a:xfrm>
                <a:off x="3271983" y="6676285"/>
                <a:ext cx="4006936" cy="161583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spAutoFit/>
              </a:bodyPr>
              <a:lstStyle/>
              <a:p>
                <a:pPr algn="ctr"/>
                <a:r>
                  <a:rPr lang="ja-JP" altLang="en-US" sz="1050" dirty="0" smtClean="0"/>
                  <a:t>（新規入棟患者数＋退棟患者数</a:t>
                </a:r>
                <a:r>
                  <a:rPr kumimoji="1" lang="ja-JP" altLang="en-US" sz="1050" dirty="0" smtClean="0"/>
                  <a:t>）</a:t>
                </a:r>
                <a:r>
                  <a:rPr kumimoji="1" lang="en-US" altLang="ja-JP" sz="1050" dirty="0" smtClean="0"/>
                  <a:t>× </a:t>
                </a:r>
                <a:r>
                  <a:rPr kumimoji="1" lang="ja-JP" altLang="en-US" sz="1050" dirty="0" smtClean="0"/>
                  <a:t>１</a:t>
                </a:r>
                <a:r>
                  <a:rPr kumimoji="1" lang="en-US" altLang="ja-JP" sz="1050" dirty="0" smtClean="0"/>
                  <a:t>/</a:t>
                </a:r>
                <a:r>
                  <a:rPr lang="ja-JP" altLang="en-US" sz="1050" dirty="0"/>
                  <a:t>２</a:t>
                </a:r>
                <a:endParaRPr kumimoji="1" lang="ja-JP" altLang="en-US" sz="1050" dirty="0"/>
              </a:p>
            </p:txBody>
          </p:sp>
        </p:grpSp>
      </p:grpSp>
      <p:sp>
        <p:nvSpPr>
          <p:cNvPr id="19" name="テキスト ボックス 18"/>
          <p:cNvSpPr txBox="1"/>
          <p:nvPr/>
        </p:nvSpPr>
        <p:spPr>
          <a:xfrm>
            <a:off x="380013" y="5773349"/>
            <a:ext cx="9236745" cy="161583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spAutoFit/>
          </a:bodyPr>
          <a:lstStyle/>
          <a:p>
            <a:r>
              <a:rPr kumimoji="1" lang="ja-JP" altLang="en-US" sz="1050" dirty="0" smtClean="0"/>
              <a:t>注　平成</a:t>
            </a:r>
            <a:r>
              <a:rPr kumimoji="1" lang="en-US" altLang="ja-JP" sz="1050" dirty="0" smtClean="0"/>
              <a:t>29</a:t>
            </a:r>
            <a:r>
              <a:rPr kumimoji="1" lang="ja-JP" altLang="en-US" sz="1050" dirty="0" smtClean="0"/>
              <a:t>年度報告～令和２年度報告は、報告前年度７月１日～報告年度６月</a:t>
            </a:r>
            <a:r>
              <a:rPr kumimoji="1" lang="en-US" altLang="ja-JP" sz="1050" dirty="0" smtClean="0"/>
              <a:t>30</a:t>
            </a:r>
            <a:r>
              <a:rPr kumimoji="1" lang="ja-JP" altLang="en-US" sz="1050" dirty="0" smtClean="0"/>
              <a:t>日、</a:t>
            </a:r>
            <a:r>
              <a:rPr lang="ja-JP" altLang="en-US" sz="1050" dirty="0" smtClean="0"/>
              <a:t>令和３年度報告は、令和２年４月１日～令和３年３月</a:t>
            </a:r>
            <a:r>
              <a:rPr lang="en-US" altLang="ja-JP" sz="1050" dirty="0" smtClean="0"/>
              <a:t>31</a:t>
            </a:r>
            <a:r>
              <a:rPr lang="ja-JP" altLang="en-US" sz="1050" dirty="0" smtClean="0"/>
              <a:t>日の数値</a:t>
            </a:r>
            <a:endParaRPr kumimoji="1" lang="ja-JP" altLang="en-US" sz="1050" dirty="0"/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39194" y="818796"/>
            <a:ext cx="4260533" cy="2153580"/>
          </a:xfrm>
          <a:prstGeom prst="rect">
            <a:avLst/>
          </a:prstGeom>
        </p:spPr>
      </p:pic>
      <p:pic>
        <p:nvPicPr>
          <p:cNvPr id="4" name="図 3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4933200" y="800651"/>
            <a:ext cx="4260533" cy="2368080"/>
          </a:xfrm>
          <a:prstGeom prst="rect">
            <a:avLst/>
          </a:prstGeom>
        </p:spPr>
      </p:pic>
      <p:pic>
        <p:nvPicPr>
          <p:cNvPr id="7" name="図 6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273000" y="3472656"/>
            <a:ext cx="4543425" cy="2162160"/>
          </a:xfrm>
          <a:prstGeom prst="rect">
            <a:avLst/>
          </a:prstGeom>
        </p:spPr>
      </p:pic>
      <p:pic>
        <p:nvPicPr>
          <p:cNvPr id="9" name="図 8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4998386" y="3391231"/>
            <a:ext cx="4260533" cy="2376661"/>
          </a:xfrm>
          <a:prstGeom prst="rect">
            <a:avLst/>
          </a:prstGeom>
        </p:spPr>
      </p:pic>
      <p:sp>
        <p:nvSpPr>
          <p:cNvPr id="20" name="スライド番号プレースホルダー 19"/>
          <p:cNvSpPr>
            <a:spLocks noGrp="1"/>
          </p:cNvSpPr>
          <p:nvPr>
            <p:ph type="sldNum" sz="quarter" idx="12"/>
          </p:nvPr>
        </p:nvSpPr>
        <p:spPr>
          <a:xfrm>
            <a:off x="7521602" y="6468311"/>
            <a:ext cx="2228850" cy="365125"/>
          </a:xfrm>
        </p:spPr>
        <p:txBody>
          <a:bodyPr/>
          <a:lstStyle/>
          <a:p>
            <a:fld id="{526B16B1-C8F4-4054-8A69-ED6AAECC53D6}" type="slidenum">
              <a:rPr kumimoji="1" lang="ja-JP" altLang="en-US" sz="1600" smtClean="0">
                <a:solidFill>
                  <a:schemeClr val="tx1"/>
                </a:solidFill>
              </a:rPr>
              <a:t>9</a:t>
            </a:fld>
            <a:endParaRPr kumimoji="1" lang="ja-JP" alt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851964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1631</TotalTime>
  <Words>2742</Words>
  <Application>Microsoft Office PowerPoint</Application>
  <PresentationFormat>A4 210 x 297 mm</PresentationFormat>
  <Paragraphs>428</Paragraphs>
  <Slides>14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14</vt:i4>
      </vt:variant>
    </vt:vector>
  </HeadingPairs>
  <TitlesOfParts>
    <vt:vector size="20" baseType="lpstr">
      <vt:lpstr>HGSｺﾞｼｯｸM</vt:lpstr>
      <vt:lpstr>メイリオ</vt:lpstr>
      <vt:lpstr>游ゴシック</vt:lpstr>
      <vt:lpstr>Arial</vt:lpstr>
      <vt:lpstr>Calibri</vt:lpstr>
      <vt:lpstr>Office テーマ</vt:lpstr>
      <vt:lpstr>2025年に向けた対応方針に係る検討の進め方 参考資料 　 ～各医療機関の対応方針の策定・検証・見直し～</vt:lpstr>
      <vt:lpstr>目次</vt:lpstr>
      <vt:lpstr>PowerPoint プレゼンテーション</vt:lpstr>
      <vt:lpstr>「地域医療構想の進め方について」（令和４年３月24日付厚生労働省医政局長通知）</vt:lpstr>
      <vt:lpstr>病床の機能分化の進捗状況①</vt:lpstr>
      <vt:lpstr>病床の機能分化の進捗状況②</vt:lpstr>
      <vt:lpstr>病床の機能分化の進捗状況③（機能別病床数の増減：平成29年度報告⇒令和３年度報告）</vt:lpstr>
      <vt:lpstr>PowerPoint プレゼンテーション</vt:lpstr>
      <vt:lpstr>【参考】都内の機能別の病床利用率・平均在院日数の推移</vt:lpstr>
      <vt:lpstr>【参考】入院基本料・特定入院料ごとの機能別病床数の状況（令和３年度病床機能報告（速報値）より作成）</vt:lpstr>
      <vt:lpstr>【参考】機能別の病床利用率（当日退院患者含む。）・平均在院日数の状況</vt:lpstr>
      <vt:lpstr>人口構造の変化①</vt:lpstr>
      <vt:lpstr>人口構造の変化②（圏域ごとの人口推計：2020年＝1.0とした推移、区部）</vt:lpstr>
      <vt:lpstr>人口構造の変化③（圏域ごとの人口推計：2020年＝1.0とした推移、多摩・島しょ）</vt:lpstr>
    </vt:vector>
  </TitlesOfParts>
  <Company>TAIMS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東京都</dc:creator>
  <cp:lastModifiedBy>東京都</cp:lastModifiedBy>
  <cp:revision>202</cp:revision>
  <cp:lastPrinted>2022-06-03T02:55:19Z</cp:lastPrinted>
  <dcterms:created xsi:type="dcterms:W3CDTF">2022-05-19T01:24:06Z</dcterms:created>
  <dcterms:modified xsi:type="dcterms:W3CDTF">2023-01-04T04:55:51Z</dcterms:modified>
</cp:coreProperties>
</file>

<file path=docProps/thumbnail.jpeg>
</file>