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13" r:id="rId1"/>
  </p:sldMasterIdLst>
  <p:notesMasterIdLst>
    <p:notesMasterId r:id="rId10"/>
  </p:notesMasterIdLst>
  <p:sldIdLst>
    <p:sldId id="263" r:id="rId2"/>
    <p:sldId id="258" r:id="rId3"/>
    <p:sldId id="260" r:id="rId4"/>
    <p:sldId id="272" r:id="rId5"/>
    <p:sldId id="261" r:id="rId6"/>
    <p:sldId id="266" r:id="rId7"/>
    <p:sldId id="276" r:id="rId8"/>
    <p:sldId id="277" r:id="rId9"/>
  </p:sldIdLst>
  <p:sldSz cx="9906000" cy="6858000" type="A4"/>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既定のセクション" id="{C078A5C8-B28F-4654-A65F-9BF7F4F738A1}">
          <p14:sldIdLst>
            <p14:sldId id="263"/>
            <p14:sldId id="258"/>
          </p14:sldIdLst>
        </p14:section>
        <p14:section name="タイトルなしのセクション" id="{A90E785A-97F1-4B02-B3CF-05B14C8A58D6}">
          <p14:sldIdLst>
            <p14:sldId id="260"/>
            <p14:sldId id="272"/>
            <p14:sldId id="261"/>
            <p14:sldId id="266"/>
            <p14:sldId id="276"/>
            <p14:sldId id="277"/>
          </p14:sldIdLst>
        </p14:section>
      </p14:sectionLst>
    </p:ex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16DA210-FB5B-4158-B5E0-FEB733F419BA}" styleName="スタイル (淡色)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 styleId="{3B4B98B0-60AC-42C2-AFA5-B58CD77FA1E5}" styleName="淡色スタイル 1 - アクセント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98" autoAdjust="0"/>
    <p:restoredTop sz="94660"/>
  </p:normalViewPr>
  <p:slideViewPr>
    <p:cSldViewPr snapToGrid="0">
      <p:cViewPr varScale="1">
        <p:scale>
          <a:sx n="101" d="100"/>
          <a:sy n="101" d="100"/>
        </p:scale>
        <p:origin x="306"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FB598F9C-D8CC-46F4-9571-21CD7F1DEF3F}" type="datetimeFigureOut">
              <a:rPr kumimoji="1" lang="ja-JP" altLang="en-US" smtClean="0"/>
              <a:t>2023/1/4</a:t>
            </a:fld>
            <a:endParaRPr kumimoji="1" lang="ja-JP" altLang="en-US"/>
          </a:p>
        </p:txBody>
      </p:sp>
      <p:sp>
        <p:nvSpPr>
          <p:cNvPr id="4" name="スライド イメージ プレースホルダー 3"/>
          <p:cNvSpPr>
            <a:spLocks noGrp="1" noRot="1" noChangeAspect="1"/>
          </p:cNvSpPr>
          <p:nvPr>
            <p:ph type="sldImg" idx="2"/>
          </p:nvPr>
        </p:nvSpPr>
        <p:spPr>
          <a:xfrm>
            <a:off x="981075" y="1243013"/>
            <a:ext cx="4845050"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517B0C37-2068-40CF-821C-6F2BE13C7CC0}" type="slidenum">
              <a:rPr kumimoji="1" lang="ja-JP" altLang="en-US" smtClean="0"/>
              <a:t>‹#›</a:t>
            </a:fld>
            <a:endParaRPr kumimoji="1" lang="ja-JP" altLang="en-US"/>
          </a:p>
        </p:txBody>
      </p:sp>
    </p:spTree>
    <p:extLst>
      <p:ext uri="{BB962C8B-B14F-4D97-AF65-F5344CB8AC3E}">
        <p14:creationId xmlns:p14="http://schemas.microsoft.com/office/powerpoint/2010/main" val="3343441630"/>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238250" y="1122363"/>
            <a:ext cx="7429500" cy="2387600"/>
          </a:xfrm>
        </p:spPr>
        <p:txBody>
          <a:bodyPr anchor="b"/>
          <a:lstStyle>
            <a:lvl1pPr algn="ctr">
              <a:defRPr sz="4875"/>
            </a:lvl1p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238250" y="3602038"/>
            <a:ext cx="7429500" cy="1655762"/>
          </a:xfrm>
        </p:spPr>
        <p:txBody>
          <a:bodyPr/>
          <a:lstStyle>
            <a:lvl1pPr marL="0" indent="0" algn="ctr">
              <a:buNone/>
              <a:defRPr sz="1950"/>
            </a:lvl1pPr>
            <a:lvl2pPr marL="371475" indent="0" algn="ctr">
              <a:buNone/>
              <a:defRPr sz="1625"/>
            </a:lvl2pPr>
            <a:lvl3pPr marL="742950" indent="0" algn="ctr">
              <a:buNone/>
              <a:defRPr sz="1463"/>
            </a:lvl3pPr>
            <a:lvl4pPr marL="1114425" indent="0" algn="ctr">
              <a:buNone/>
              <a:defRPr sz="1300"/>
            </a:lvl4pPr>
            <a:lvl5pPr marL="1485900" indent="0" algn="ctr">
              <a:buNone/>
              <a:defRPr sz="1300"/>
            </a:lvl5pPr>
            <a:lvl6pPr marL="1857375" indent="0" algn="ctr">
              <a:buNone/>
              <a:defRPr sz="1300"/>
            </a:lvl6pPr>
            <a:lvl7pPr marL="2228850" indent="0" algn="ctr">
              <a:buNone/>
              <a:defRPr sz="1300"/>
            </a:lvl7pPr>
            <a:lvl8pPr marL="2600325" indent="0" algn="ctr">
              <a:buNone/>
              <a:defRPr sz="1300"/>
            </a:lvl8pPr>
            <a:lvl9pPr marL="2971800" indent="0" algn="ctr">
              <a:buNone/>
              <a:defRPr sz="1300"/>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942C9BD7-FB7B-4A0D-B68F-5915112A10CC}" type="datetimeFigureOut">
              <a:rPr kumimoji="1" lang="ja-JP" altLang="en-US" smtClean="0"/>
              <a:t>2023/1/4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9128639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942C9BD7-FB7B-4A0D-B68F-5915112A10CC}" type="datetimeFigureOut">
              <a:rPr kumimoji="1" lang="ja-JP" altLang="en-US" smtClean="0"/>
              <a:t>2023/1/4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247661177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088981" y="365125"/>
            <a:ext cx="2135981" cy="5811838"/>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681037" y="365125"/>
            <a:ext cx="6284119" cy="5811838"/>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942C9BD7-FB7B-4A0D-B68F-5915112A10CC}" type="datetimeFigureOut">
              <a:rPr kumimoji="1" lang="ja-JP" altLang="en-US" smtClean="0"/>
              <a:t>2023/1/4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227186330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942C9BD7-FB7B-4A0D-B68F-5915112A10CC}" type="datetimeFigureOut">
              <a:rPr kumimoji="1" lang="ja-JP" altLang="en-US" smtClean="0"/>
              <a:t>2023/1/4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17371645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675878" y="1709739"/>
            <a:ext cx="8543925" cy="2852737"/>
          </a:xfrm>
        </p:spPr>
        <p:txBody>
          <a:bodyPr anchor="b"/>
          <a:lstStyle>
            <a:lvl1pPr>
              <a:defRPr sz="4875"/>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675878" y="4589464"/>
            <a:ext cx="8543925" cy="1500187"/>
          </a:xfrm>
        </p:spPr>
        <p:txBody>
          <a:bodyPr/>
          <a:lstStyle>
            <a:lvl1pPr marL="0" indent="0">
              <a:buNone/>
              <a:defRPr sz="1950">
                <a:solidFill>
                  <a:schemeClr val="tx1">
                    <a:tint val="75000"/>
                  </a:schemeClr>
                </a:solidFill>
              </a:defRPr>
            </a:lvl1pPr>
            <a:lvl2pPr marL="371475" indent="0">
              <a:buNone/>
              <a:defRPr sz="1625">
                <a:solidFill>
                  <a:schemeClr val="tx1">
                    <a:tint val="75000"/>
                  </a:schemeClr>
                </a:solidFill>
              </a:defRPr>
            </a:lvl2pPr>
            <a:lvl3pPr marL="742950" indent="0">
              <a:buNone/>
              <a:defRPr sz="1463">
                <a:solidFill>
                  <a:schemeClr val="tx1">
                    <a:tint val="75000"/>
                  </a:schemeClr>
                </a:solidFill>
              </a:defRPr>
            </a:lvl3pPr>
            <a:lvl4pPr marL="1114425" indent="0">
              <a:buNone/>
              <a:defRPr sz="1300">
                <a:solidFill>
                  <a:schemeClr val="tx1">
                    <a:tint val="75000"/>
                  </a:schemeClr>
                </a:solidFill>
              </a:defRPr>
            </a:lvl4pPr>
            <a:lvl5pPr marL="1485900" indent="0">
              <a:buNone/>
              <a:defRPr sz="1300">
                <a:solidFill>
                  <a:schemeClr val="tx1">
                    <a:tint val="75000"/>
                  </a:schemeClr>
                </a:solidFill>
              </a:defRPr>
            </a:lvl5pPr>
            <a:lvl6pPr marL="1857375" indent="0">
              <a:buNone/>
              <a:defRPr sz="1300">
                <a:solidFill>
                  <a:schemeClr val="tx1">
                    <a:tint val="75000"/>
                  </a:schemeClr>
                </a:solidFill>
              </a:defRPr>
            </a:lvl6pPr>
            <a:lvl7pPr marL="2228850" indent="0">
              <a:buNone/>
              <a:defRPr sz="1300">
                <a:solidFill>
                  <a:schemeClr val="tx1">
                    <a:tint val="75000"/>
                  </a:schemeClr>
                </a:solidFill>
              </a:defRPr>
            </a:lvl7pPr>
            <a:lvl8pPr marL="2600325" indent="0">
              <a:buNone/>
              <a:defRPr sz="1300">
                <a:solidFill>
                  <a:schemeClr val="tx1">
                    <a:tint val="75000"/>
                  </a:schemeClr>
                </a:solidFill>
              </a:defRPr>
            </a:lvl8pPr>
            <a:lvl9pPr marL="2971800" indent="0">
              <a:buNone/>
              <a:defRPr sz="13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942C9BD7-FB7B-4A0D-B68F-5915112A10CC}" type="datetimeFigureOut">
              <a:rPr kumimoji="1" lang="ja-JP" altLang="en-US" smtClean="0"/>
              <a:t>2023/1/4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57484899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681038" y="1825625"/>
            <a:ext cx="4210050" cy="435133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5014913" y="1825625"/>
            <a:ext cx="4210050" cy="435133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942C9BD7-FB7B-4A0D-B68F-5915112A10CC}" type="datetimeFigureOut">
              <a:rPr kumimoji="1" lang="ja-JP" altLang="en-US" smtClean="0"/>
              <a:t>2023/1/4</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366532864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682328" y="365126"/>
            <a:ext cx="8543925" cy="1325563"/>
          </a:xfrm>
        </p:spPr>
        <p:txBody>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682328" y="1681163"/>
            <a:ext cx="4190702"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682328" y="2505075"/>
            <a:ext cx="4190702" cy="368458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5014913" y="1681163"/>
            <a:ext cx="4211340"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5014913" y="2505075"/>
            <a:ext cx="4211340" cy="368458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942C9BD7-FB7B-4A0D-B68F-5915112A10CC}" type="datetimeFigureOut">
              <a:rPr kumimoji="1" lang="ja-JP" altLang="en-US" smtClean="0"/>
              <a:t>2023/1/4</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268226855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942C9BD7-FB7B-4A0D-B68F-5915112A10CC}" type="datetimeFigureOut">
              <a:rPr kumimoji="1" lang="ja-JP" altLang="en-US" smtClean="0"/>
              <a:t>2023/1/4</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23433690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942C9BD7-FB7B-4A0D-B68F-5915112A10CC}" type="datetimeFigureOut">
              <a:rPr kumimoji="1" lang="ja-JP" altLang="en-US" smtClean="0"/>
              <a:t>2023/1/4</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37889328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682328" y="457200"/>
            <a:ext cx="3194943" cy="1600200"/>
          </a:xfrm>
        </p:spPr>
        <p:txBody>
          <a:bodyPr anchor="b"/>
          <a:lstStyle>
            <a:lvl1pPr>
              <a:defRPr sz="2600"/>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4211340" y="987426"/>
            <a:ext cx="5014913" cy="4873625"/>
          </a:xfrm>
        </p:spPr>
        <p:txBody>
          <a:bodyPr/>
          <a:lstStyle>
            <a:lvl1pPr>
              <a:defRPr sz="2600"/>
            </a:lvl1pPr>
            <a:lvl2pPr>
              <a:defRPr sz="2275"/>
            </a:lvl2pPr>
            <a:lvl3pPr>
              <a:defRPr sz="1950"/>
            </a:lvl3pPr>
            <a:lvl4pPr>
              <a:defRPr sz="1625"/>
            </a:lvl4pPr>
            <a:lvl5pPr>
              <a:defRPr sz="1625"/>
            </a:lvl5pPr>
            <a:lvl6pPr>
              <a:defRPr sz="1625"/>
            </a:lvl6pPr>
            <a:lvl7pPr>
              <a:defRPr sz="1625"/>
            </a:lvl7pPr>
            <a:lvl8pPr>
              <a:defRPr sz="1625"/>
            </a:lvl8pPr>
            <a:lvl9pPr>
              <a:defRPr sz="1625"/>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942C9BD7-FB7B-4A0D-B68F-5915112A10CC}" type="datetimeFigureOut">
              <a:rPr kumimoji="1" lang="ja-JP" altLang="en-US" smtClean="0"/>
              <a:t>2023/1/4</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180667188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682328" y="457200"/>
            <a:ext cx="3194943" cy="1600200"/>
          </a:xfrm>
        </p:spPr>
        <p:txBody>
          <a:bodyPr anchor="b"/>
          <a:lstStyle>
            <a:lvl1pPr>
              <a:defRPr sz="2600"/>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4211340" y="987426"/>
            <a:ext cx="5014913" cy="4873625"/>
          </a:xfrm>
        </p:spPr>
        <p:txBody>
          <a:bodyPr/>
          <a:lstStyle>
            <a:lvl1pPr marL="0" indent="0">
              <a:buNone/>
              <a:defRPr sz="2600"/>
            </a:lvl1pPr>
            <a:lvl2pPr marL="371475" indent="0">
              <a:buNone/>
              <a:defRPr sz="2275"/>
            </a:lvl2pPr>
            <a:lvl3pPr marL="742950" indent="0">
              <a:buNone/>
              <a:defRPr sz="1950"/>
            </a:lvl3pPr>
            <a:lvl4pPr marL="1114425" indent="0">
              <a:buNone/>
              <a:defRPr sz="1625"/>
            </a:lvl4pPr>
            <a:lvl5pPr marL="1485900" indent="0">
              <a:buNone/>
              <a:defRPr sz="1625"/>
            </a:lvl5pPr>
            <a:lvl6pPr marL="1857375" indent="0">
              <a:buNone/>
              <a:defRPr sz="1625"/>
            </a:lvl6pPr>
            <a:lvl7pPr marL="2228850" indent="0">
              <a:buNone/>
              <a:defRPr sz="1625"/>
            </a:lvl7pPr>
            <a:lvl8pPr marL="2600325" indent="0">
              <a:buNone/>
              <a:defRPr sz="1625"/>
            </a:lvl8pPr>
            <a:lvl9pPr marL="2971800" indent="0">
              <a:buNone/>
              <a:defRPr sz="1625"/>
            </a:lvl9pPr>
          </a:lstStyle>
          <a:p>
            <a:endParaRPr kumimoji="1" lang="ja-JP" altLang="en-US"/>
          </a:p>
        </p:txBody>
      </p:sp>
      <p:sp>
        <p:nvSpPr>
          <p:cNvPr id="4" name="テキスト プレースホルダー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942C9BD7-FB7B-4A0D-B68F-5915112A10CC}" type="datetimeFigureOut">
              <a:rPr kumimoji="1" lang="ja-JP" altLang="en-US" smtClean="0"/>
              <a:t>2023/1/4</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10263883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681038" y="365126"/>
            <a:ext cx="8543925" cy="1325563"/>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681038" y="6356351"/>
            <a:ext cx="2228850" cy="365125"/>
          </a:xfrm>
          <a:prstGeom prst="rect">
            <a:avLst/>
          </a:prstGeom>
        </p:spPr>
        <p:txBody>
          <a:bodyPr vert="horz" lIns="91440" tIns="45720" rIns="91440" bIns="45720" rtlCol="0" anchor="ctr"/>
          <a:lstStyle>
            <a:lvl1pPr algn="l">
              <a:defRPr sz="975">
                <a:solidFill>
                  <a:schemeClr val="tx1">
                    <a:tint val="75000"/>
                  </a:schemeClr>
                </a:solidFill>
              </a:defRPr>
            </a:lvl1pPr>
          </a:lstStyle>
          <a:p>
            <a:fld id="{942C9BD7-FB7B-4A0D-B68F-5915112A10CC}" type="datetimeFigureOut">
              <a:rPr kumimoji="1" lang="ja-JP" altLang="en-US" smtClean="0"/>
              <a:t>2023/1/4</a:t>
            </a:fld>
            <a:endParaRPr kumimoji="1" lang="ja-JP" altLang="en-US"/>
          </a:p>
        </p:txBody>
      </p:sp>
      <p:sp>
        <p:nvSpPr>
          <p:cNvPr id="5" name="フッター プレースホルダー 4"/>
          <p:cNvSpPr>
            <a:spLocks noGrp="1"/>
          </p:cNvSpPr>
          <p:nvPr>
            <p:ph type="ftr" sz="quarter" idx="3"/>
          </p:nvPr>
        </p:nvSpPr>
        <p:spPr>
          <a:xfrm>
            <a:off x="3281363" y="6356351"/>
            <a:ext cx="3343275" cy="365125"/>
          </a:xfrm>
          <a:prstGeom prst="rect">
            <a:avLst/>
          </a:prstGeom>
        </p:spPr>
        <p:txBody>
          <a:bodyPr vert="horz" lIns="91440" tIns="45720" rIns="91440" bIns="45720" rtlCol="0" anchor="ctr"/>
          <a:lstStyle>
            <a:lvl1pPr algn="ctr">
              <a:defRPr sz="975">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996113" y="6356351"/>
            <a:ext cx="2228850" cy="365125"/>
          </a:xfrm>
          <a:prstGeom prst="rect">
            <a:avLst/>
          </a:prstGeom>
        </p:spPr>
        <p:txBody>
          <a:bodyPr vert="horz" lIns="91440" tIns="45720" rIns="91440" bIns="45720" rtlCol="0" anchor="ctr"/>
          <a:lstStyle>
            <a:lvl1pPr algn="r">
              <a:defRPr sz="975">
                <a:solidFill>
                  <a:schemeClr val="tx1">
                    <a:tint val="75000"/>
                  </a:schemeClr>
                </a:solidFill>
              </a:defRPr>
            </a:lvl1pPr>
          </a:lstStyle>
          <a:p>
            <a:fld id="{526B16B1-C8F4-4054-8A69-ED6AAECC53D6}" type="slidenum">
              <a:rPr kumimoji="1" lang="ja-JP" altLang="en-US" smtClean="0"/>
              <a:t>‹#›</a:t>
            </a:fld>
            <a:endParaRPr kumimoji="1" lang="ja-JP" altLang="en-US"/>
          </a:p>
        </p:txBody>
      </p:sp>
    </p:spTree>
    <p:extLst>
      <p:ext uri="{BB962C8B-B14F-4D97-AF65-F5344CB8AC3E}">
        <p14:creationId xmlns:p14="http://schemas.microsoft.com/office/powerpoint/2010/main" val="533474726"/>
      </p:ext>
    </p:extLst>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xStyles>
    <p:titleStyle>
      <a:lvl1pPr algn="l" defTabSz="742950" rtl="0" eaLnBrk="1" latinLnBrk="0" hangingPunct="1">
        <a:lnSpc>
          <a:spcPct val="90000"/>
        </a:lnSpc>
        <a:spcBef>
          <a:spcPct val="0"/>
        </a:spcBef>
        <a:buNone/>
        <a:defRPr kumimoji="1" sz="3575" kern="1200">
          <a:solidFill>
            <a:schemeClr val="tx1"/>
          </a:solidFill>
          <a:latin typeface="+mj-lt"/>
          <a:ea typeface="+mj-ea"/>
          <a:cs typeface="+mj-cs"/>
        </a:defRPr>
      </a:lvl1pPr>
    </p:titleStyle>
    <p:bodyStyle>
      <a:lvl1pPr marL="185738" indent="-185738" algn="l" defTabSz="742950" rtl="0" eaLnBrk="1" latinLnBrk="0" hangingPunct="1">
        <a:lnSpc>
          <a:spcPct val="90000"/>
        </a:lnSpc>
        <a:spcBef>
          <a:spcPts val="813"/>
        </a:spcBef>
        <a:buFont typeface="Arial" panose="020B0604020202020204" pitchFamily="34" charset="0"/>
        <a:buChar char="•"/>
        <a:defRPr kumimoji="1" sz="2275" kern="1200">
          <a:solidFill>
            <a:schemeClr val="tx1"/>
          </a:solidFill>
          <a:latin typeface="+mn-lt"/>
          <a:ea typeface="+mn-ea"/>
          <a:cs typeface="+mn-cs"/>
        </a:defRPr>
      </a:lvl1pPr>
      <a:lvl2pPr marL="557213" indent="-185738" algn="l" defTabSz="742950" rtl="0" eaLnBrk="1" latinLnBrk="0" hangingPunct="1">
        <a:lnSpc>
          <a:spcPct val="90000"/>
        </a:lnSpc>
        <a:spcBef>
          <a:spcPts val="406"/>
        </a:spcBef>
        <a:buFont typeface="Arial" panose="020B0604020202020204" pitchFamily="34" charset="0"/>
        <a:buChar char="•"/>
        <a:defRPr kumimoji="1" sz="1950" kern="1200">
          <a:solidFill>
            <a:schemeClr val="tx1"/>
          </a:solidFill>
          <a:latin typeface="+mn-lt"/>
          <a:ea typeface="+mn-ea"/>
          <a:cs typeface="+mn-cs"/>
        </a:defRPr>
      </a:lvl2pPr>
      <a:lvl3pPr marL="928688" indent="-185738" algn="l" defTabSz="742950" rtl="0" eaLnBrk="1" latinLnBrk="0" hangingPunct="1">
        <a:lnSpc>
          <a:spcPct val="90000"/>
        </a:lnSpc>
        <a:spcBef>
          <a:spcPts val="406"/>
        </a:spcBef>
        <a:buFont typeface="Arial" panose="020B0604020202020204" pitchFamily="34" charset="0"/>
        <a:buChar char="•"/>
        <a:defRPr kumimoji="1" sz="1625" kern="1200">
          <a:solidFill>
            <a:schemeClr val="tx1"/>
          </a:solidFill>
          <a:latin typeface="+mn-lt"/>
          <a:ea typeface="+mn-ea"/>
          <a:cs typeface="+mn-cs"/>
        </a:defRPr>
      </a:lvl3pPr>
      <a:lvl4pPr marL="1300163" indent="-185738" algn="l" defTabSz="742950" rtl="0" eaLnBrk="1" latinLnBrk="0" hangingPunct="1">
        <a:lnSpc>
          <a:spcPct val="90000"/>
        </a:lnSpc>
        <a:spcBef>
          <a:spcPts val="406"/>
        </a:spcBef>
        <a:buFont typeface="Arial" panose="020B0604020202020204" pitchFamily="34" charset="0"/>
        <a:buChar char="•"/>
        <a:defRPr kumimoji="1" sz="1463" kern="1200">
          <a:solidFill>
            <a:schemeClr val="tx1"/>
          </a:solidFill>
          <a:latin typeface="+mn-lt"/>
          <a:ea typeface="+mn-ea"/>
          <a:cs typeface="+mn-cs"/>
        </a:defRPr>
      </a:lvl4pPr>
      <a:lvl5pPr marL="1671638" indent="-185738" algn="l" defTabSz="742950" rtl="0" eaLnBrk="1" latinLnBrk="0" hangingPunct="1">
        <a:lnSpc>
          <a:spcPct val="90000"/>
        </a:lnSpc>
        <a:spcBef>
          <a:spcPts val="406"/>
        </a:spcBef>
        <a:buFont typeface="Arial" panose="020B0604020202020204" pitchFamily="34" charset="0"/>
        <a:buChar char="•"/>
        <a:defRPr kumimoji="1" sz="1463" kern="1200">
          <a:solidFill>
            <a:schemeClr val="tx1"/>
          </a:solidFill>
          <a:latin typeface="+mn-lt"/>
          <a:ea typeface="+mn-ea"/>
          <a:cs typeface="+mn-cs"/>
        </a:defRPr>
      </a:lvl5pPr>
      <a:lvl6pPr marL="2043113" indent="-185738" algn="l" defTabSz="742950" rtl="0" eaLnBrk="1" latinLnBrk="0" hangingPunct="1">
        <a:lnSpc>
          <a:spcPct val="90000"/>
        </a:lnSpc>
        <a:spcBef>
          <a:spcPts val="406"/>
        </a:spcBef>
        <a:buFont typeface="Arial" panose="020B0604020202020204" pitchFamily="34" charset="0"/>
        <a:buChar char="•"/>
        <a:defRPr kumimoji="1" sz="1463" kern="1200">
          <a:solidFill>
            <a:schemeClr val="tx1"/>
          </a:solidFill>
          <a:latin typeface="+mn-lt"/>
          <a:ea typeface="+mn-ea"/>
          <a:cs typeface="+mn-cs"/>
        </a:defRPr>
      </a:lvl6pPr>
      <a:lvl7pPr marL="2414588" indent="-185738" algn="l" defTabSz="742950" rtl="0" eaLnBrk="1" latinLnBrk="0" hangingPunct="1">
        <a:lnSpc>
          <a:spcPct val="90000"/>
        </a:lnSpc>
        <a:spcBef>
          <a:spcPts val="406"/>
        </a:spcBef>
        <a:buFont typeface="Arial" panose="020B0604020202020204" pitchFamily="34" charset="0"/>
        <a:buChar char="•"/>
        <a:defRPr kumimoji="1" sz="1463" kern="1200">
          <a:solidFill>
            <a:schemeClr val="tx1"/>
          </a:solidFill>
          <a:latin typeface="+mn-lt"/>
          <a:ea typeface="+mn-ea"/>
          <a:cs typeface="+mn-cs"/>
        </a:defRPr>
      </a:lvl7pPr>
      <a:lvl8pPr marL="2786063" indent="-185738" algn="l" defTabSz="742950" rtl="0" eaLnBrk="1" latinLnBrk="0" hangingPunct="1">
        <a:lnSpc>
          <a:spcPct val="90000"/>
        </a:lnSpc>
        <a:spcBef>
          <a:spcPts val="406"/>
        </a:spcBef>
        <a:buFont typeface="Arial" panose="020B0604020202020204" pitchFamily="34" charset="0"/>
        <a:buChar char="•"/>
        <a:defRPr kumimoji="1" sz="1463" kern="1200">
          <a:solidFill>
            <a:schemeClr val="tx1"/>
          </a:solidFill>
          <a:latin typeface="+mn-lt"/>
          <a:ea typeface="+mn-ea"/>
          <a:cs typeface="+mn-cs"/>
        </a:defRPr>
      </a:lvl8pPr>
      <a:lvl9pPr marL="3157538" indent="-185738" algn="l" defTabSz="742950" rtl="0" eaLnBrk="1" latinLnBrk="0" hangingPunct="1">
        <a:lnSpc>
          <a:spcPct val="90000"/>
        </a:lnSpc>
        <a:spcBef>
          <a:spcPts val="406"/>
        </a:spcBef>
        <a:buFont typeface="Arial" panose="020B0604020202020204" pitchFamily="34" charset="0"/>
        <a:buChar char="•"/>
        <a:defRPr kumimoji="1" sz="1463" kern="1200">
          <a:solidFill>
            <a:schemeClr val="tx1"/>
          </a:solidFill>
          <a:latin typeface="+mn-lt"/>
          <a:ea typeface="+mn-ea"/>
          <a:cs typeface="+mn-cs"/>
        </a:defRPr>
      </a:lvl9pPr>
    </p:bodyStyle>
    <p:otherStyle>
      <a:defPPr>
        <a:defRPr lang="ja-JP"/>
      </a:defPPr>
      <a:lvl1pPr marL="0" algn="l" defTabSz="742950" rtl="0" eaLnBrk="1" latinLnBrk="0" hangingPunct="1">
        <a:defRPr kumimoji="1" sz="1463" kern="1200">
          <a:solidFill>
            <a:schemeClr val="tx1"/>
          </a:solidFill>
          <a:latin typeface="+mn-lt"/>
          <a:ea typeface="+mn-ea"/>
          <a:cs typeface="+mn-cs"/>
        </a:defRPr>
      </a:lvl1pPr>
      <a:lvl2pPr marL="371475" algn="l" defTabSz="742950" rtl="0" eaLnBrk="1" latinLnBrk="0" hangingPunct="1">
        <a:defRPr kumimoji="1" sz="1463" kern="1200">
          <a:solidFill>
            <a:schemeClr val="tx1"/>
          </a:solidFill>
          <a:latin typeface="+mn-lt"/>
          <a:ea typeface="+mn-ea"/>
          <a:cs typeface="+mn-cs"/>
        </a:defRPr>
      </a:lvl2pPr>
      <a:lvl3pPr marL="742950" algn="l" defTabSz="742950" rtl="0" eaLnBrk="1" latinLnBrk="0" hangingPunct="1">
        <a:defRPr kumimoji="1" sz="1463" kern="1200">
          <a:solidFill>
            <a:schemeClr val="tx1"/>
          </a:solidFill>
          <a:latin typeface="+mn-lt"/>
          <a:ea typeface="+mn-ea"/>
          <a:cs typeface="+mn-cs"/>
        </a:defRPr>
      </a:lvl3pPr>
      <a:lvl4pPr marL="1114425" algn="l" defTabSz="742950" rtl="0" eaLnBrk="1" latinLnBrk="0" hangingPunct="1">
        <a:defRPr kumimoji="1" sz="1463" kern="1200">
          <a:solidFill>
            <a:schemeClr val="tx1"/>
          </a:solidFill>
          <a:latin typeface="+mn-lt"/>
          <a:ea typeface="+mn-ea"/>
          <a:cs typeface="+mn-cs"/>
        </a:defRPr>
      </a:lvl4pPr>
      <a:lvl5pPr marL="1485900" algn="l" defTabSz="742950" rtl="0" eaLnBrk="1" latinLnBrk="0" hangingPunct="1">
        <a:defRPr kumimoji="1" sz="1463" kern="1200">
          <a:solidFill>
            <a:schemeClr val="tx1"/>
          </a:solidFill>
          <a:latin typeface="+mn-lt"/>
          <a:ea typeface="+mn-ea"/>
          <a:cs typeface="+mn-cs"/>
        </a:defRPr>
      </a:lvl5pPr>
      <a:lvl6pPr marL="1857375" algn="l" defTabSz="742950" rtl="0" eaLnBrk="1" latinLnBrk="0" hangingPunct="1">
        <a:defRPr kumimoji="1" sz="1463" kern="1200">
          <a:solidFill>
            <a:schemeClr val="tx1"/>
          </a:solidFill>
          <a:latin typeface="+mn-lt"/>
          <a:ea typeface="+mn-ea"/>
          <a:cs typeface="+mn-cs"/>
        </a:defRPr>
      </a:lvl6pPr>
      <a:lvl7pPr marL="2228850" algn="l" defTabSz="742950" rtl="0" eaLnBrk="1" latinLnBrk="0" hangingPunct="1">
        <a:defRPr kumimoji="1" sz="1463" kern="1200">
          <a:solidFill>
            <a:schemeClr val="tx1"/>
          </a:solidFill>
          <a:latin typeface="+mn-lt"/>
          <a:ea typeface="+mn-ea"/>
          <a:cs typeface="+mn-cs"/>
        </a:defRPr>
      </a:lvl7pPr>
      <a:lvl8pPr marL="2600325" algn="l" defTabSz="742950" rtl="0" eaLnBrk="1" latinLnBrk="0" hangingPunct="1">
        <a:defRPr kumimoji="1" sz="1463" kern="1200">
          <a:solidFill>
            <a:schemeClr val="tx1"/>
          </a:solidFill>
          <a:latin typeface="+mn-lt"/>
          <a:ea typeface="+mn-ea"/>
          <a:cs typeface="+mn-cs"/>
        </a:defRPr>
      </a:lvl8pPr>
      <a:lvl9pPr marL="2971800" algn="l" defTabSz="742950" rtl="0" eaLnBrk="1" latinLnBrk="0" hangingPunct="1">
        <a:defRPr kumimoji="1" sz="146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image" Target="../media/image1.emf"/><Relationship Id="rId1" Type="http://schemas.openxmlformats.org/officeDocument/2006/relationships/slideLayout" Target="../slideLayouts/slideLayout2.xml"/><Relationship Id="rId5" Type="http://schemas.openxmlformats.org/officeDocument/2006/relationships/image" Target="../media/image4.emf"/><Relationship Id="rId4" Type="http://schemas.openxmlformats.org/officeDocument/2006/relationships/image" Target="../media/image3.emf"/></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6.emf"/><Relationship Id="rId2" Type="http://schemas.openxmlformats.org/officeDocument/2006/relationships/image" Target="../media/image5.emf"/><Relationship Id="rId1" Type="http://schemas.openxmlformats.org/officeDocument/2006/relationships/slideLayout" Target="../slideLayouts/slideLayout2.xml"/><Relationship Id="rId4" Type="http://schemas.openxmlformats.org/officeDocument/2006/relationships/hyperlink" Target="https://www.byosho.metro.tokyo.lg.jp/2017/index.html" TargetMode="External"/></Relationships>
</file>

<file path=ppt/slides/_rels/slide8.xml.rels><?xml version="1.0" encoding="UTF-8" standalone="yes"?>
<Relationships xmlns="http://schemas.openxmlformats.org/package/2006/relationships"><Relationship Id="rId3" Type="http://schemas.openxmlformats.org/officeDocument/2006/relationships/image" Target="../media/image8.emf"/><Relationship Id="rId2" Type="http://schemas.openxmlformats.org/officeDocument/2006/relationships/image" Target="../media/image7.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787399" y="1741167"/>
            <a:ext cx="8591731" cy="1976437"/>
          </a:xfrm>
        </p:spPr>
        <p:txBody>
          <a:bodyPr>
            <a:normAutofit/>
          </a:bodyPr>
          <a:lstStyle/>
          <a:p>
            <a:pPr>
              <a:lnSpc>
                <a:spcPct val="100000"/>
              </a:lnSpc>
            </a:pPr>
            <a:r>
              <a:rPr kumimoji="1" lang="en-US" altLang="ja-JP" sz="2800" b="1" dirty="0" smtClean="0"/>
              <a:t>2025</a:t>
            </a:r>
            <a:r>
              <a:rPr kumimoji="1" lang="ja-JP" altLang="en-US" sz="2800" b="1" dirty="0" smtClean="0"/>
              <a:t>年に向けた対応方針に係る検討の進め方</a:t>
            </a:r>
            <a:r>
              <a:rPr kumimoji="1" lang="en-US" altLang="ja-JP" sz="2800" b="1" dirty="0" smtClean="0"/>
              <a:t/>
            </a:r>
            <a:br>
              <a:rPr kumimoji="1" lang="en-US" altLang="ja-JP" sz="2800" b="1" dirty="0" smtClean="0"/>
            </a:br>
            <a:r>
              <a:rPr lang="ja-JP" altLang="en-US" sz="700" b="1" dirty="0"/>
              <a:t>　</a:t>
            </a:r>
            <a:r>
              <a:rPr kumimoji="1" lang="en-US" altLang="ja-JP" sz="2800" b="1" dirty="0" smtClean="0"/>
              <a:t/>
            </a:r>
            <a:br>
              <a:rPr kumimoji="1" lang="en-US" altLang="ja-JP" sz="2800" b="1" dirty="0" smtClean="0"/>
            </a:br>
            <a:r>
              <a:rPr kumimoji="1" lang="ja-JP" altLang="en-US" sz="2000" dirty="0" smtClean="0"/>
              <a:t>～各医療機関の対応方針の策定・検証・見直し～</a:t>
            </a:r>
            <a:endParaRPr kumimoji="1" lang="ja-JP" altLang="en-US" sz="2800" b="1" dirty="0"/>
          </a:p>
        </p:txBody>
      </p:sp>
      <p:sp>
        <p:nvSpPr>
          <p:cNvPr id="3" name="サブタイトル 2"/>
          <p:cNvSpPr>
            <a:spLocks noGrp="1"/>
          </p:cNvSpPr>
          <p:nvPr>
            <p:ph type="subTitle" idx="1"/>
          </p:nvPr>
        </p:nvSpPr>
        <p:spPr>
          <a:xfrm>
            <a:off x="1253731" y="5426001"/>
            <a:ext cx="7429500" cy="1655762"/>
          </a:xfrm>
        </p:spPr>
        <p:txBody>
          <a:bodyPr/>
          <a:lstStyle/>
          <a:p>
            <a:r>
              <a:rPr lang="ja-JP" altLang="en-US" smtClean="0"/>
              <a:t>東京都</a:t>
            </a:r>
            <a:r>
              <a:rPr lang="ja-JP" altLang="en-US" dirty="0" smtClean="0"/>
              <a:t>福祉保健局医療政策</a:t>
            </a:r>
            <a:r>
              <a:rPr lang="ja-JP" altLang="en-US" dirty="0"/>
              <a:t>部</a:t>
            </a:r>
            <a:endParaRPr kumimoji="1" lang="ja-JP" altLang="en-US" dirty="0"/>
          </a:p>
        </p:txBody>
      </p:sp>
      <p:graphicFrame>
        <p:nvGraphicFramePr>
          <p:cNvPr id="7" name="表 6"/>
          <p:cNvGraphicFramePr>
            <a:graphicFrameLocks noGrp="1"/>
          </p:cNvGraphicFramePr>
          <p:nvPr>
            <p:extLst>
              <p:ext uri="{D42A27DB-BD31-4B8C-83A1-F6EECF244321}">
                <p14:modId xmlns:p14="http://schemas.microsoft.com/office/powerpoint/2010/main" val="2119187602"/>
              </p:ext>
            </p:extLst>
          </p:nvPr>
        </p:nvGraphicFramePr>
        <p:xfrm>
          <a:off x="7137401" y="303989"/>
          <a:ext cx="2666476" cy="437760"/>
        </p:xfrm>
        <a:graphic>
          <a:graphicData uri="http://schemas.openxmlformats.org/drawingml/2006/table">
            <a:tbl>
              <a:tblPr firstRow="1" bandRow="1">
                <a:tableStyleId>{616DA210-FB5B-4158-B5E0-FEB733F419BA}</a:tableStyleId>
              </a:tblPr>
              <a:tblGrid>
                <a:gridCol w="1770929">
                  <a:extLst>
                    <a:ext uri="{9D8B030D-6E8A-4147-A177-3AD203B41FA5}">
                      <a16:colId xmlns:a16="http://schemas.microsoft.com/office/drawing/2014/main" val="1179863284"/>
                    </a:ext>
                  </a:extLst>
                </a:gridCol>
                <a:gridCol w="895547">
                  <a:extLst>
                    <a:ext uri="{9D8B030D-6E8A-4147-A177-3AD203B41FA5}">
                      <a16:colId xmlns:a16="http://schemas.microsoft.com/office/drawing/2014/main" val="3424816602"/>
                    </a:ext>
                  </a:extLst>
                </a:gridCol>
              </a:tblGrid>
              <a:tr h="379326">
                <a:tc>
                  <a:txBody>
                    <a:bodyPr/>
                    <a:lstStyle/>
                    <a:p>
                      <a:pPr algn="dist"/>
                      <a:r>
                        <a:rPr kumimoji="1" lang="ja-JP" altLang="en-US" sz="1200" b="0" dirty="0" smtClean="0"/>
                        <a:t>令和４年度第２回東京都</a:t>
                      </a:r>
                      <a:endParaRPr kumimoji="1" lang="en-US" altLang="ja-JP" sz="1200" b="0" dirty="0" smtClean="0"/>
                    </a:p>
                    <a:p>
                      <a:pPr algn="dist"/>
                      <a:r>
                        <a:rPr kumimoji="1" lang="ja-JP" altLang="en-US" sz="1200" b="0" dirty="0" smtClean="0"/>
                        <a:t>地域医療構想調整会議</a:t>
                      </a:r>
                      <a:endParaRPr kumimoji="1" lang="ja-JP" altLang="en-US" sz="1200" b="0" dirty="0"/>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200" b="0" dirty="0" smtClean="0"/>
                        <a:t>参考</a:t>
                      </a:r>
                      <a:r>
                        <a:rPr kumimoji="1" lang="ja-JP" altLang="en-US" sz="1200" b="0" dirty="0" smtClean="0"/>
                        <a:t>資料１</a:t>
                      </a:r>
                      <a:endParaRPr kumimoji="1" lang="ja-JP" altLang="en-US" sz="1200" b="0" dirty="0"/>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352540919"/>
                  </a:ext>
                </a:extLst>
              </a:tr>
            </a:tbl>
          </a:graphicData>
        </a:graphic>
      </p:graphicFrame>
      <p:graphicFrame>
        <p:nvGraphicFramePr>
          <p:cNvPr id="5" name="表 4"/>
          <p:cNvGraphicFramePr>
            <a:graphicFrameLocks noGrp="1"/>
          </p:cNvGraphicFramePr>
          <p:nvPr>
            <p:extLst>
              <p:ext uri="{D42A27DB-BD31-4B8C-83A1-F6EECF244321}">
                <p14:modId xmlns:p14="http://schemas.microsoft.com/office/powerpoint/2010/main" val="647904027"/>
              </p:ext>
            </p:extLst>
          </p:nvPr>
        </p:nvGraphicFramePr>
        <p:xfrm>
          <a:off x="7137401" y="868968"/>
          <a:ext cx="2666476" cy="437760"/>
        </p:xfrm>
        <a:graphic>
          <a:graphicData uri="http://schemas.openxmlformats.org/drawingml/2006/table">
            <a:tbl>
              <a:tblPr firstRow="1" bandRow="1">
                <a:tableStyleId>{616DA210-FB5B-4158-B5E0-FEB733F419BA}</a:tableStyleId>
              </a:tblPr>
              <a:tblGrid>
                <a:gridCol w="1770929">
                  <a:extLst>
                    <a:ext uri="{9D8B030D-6E8A-4147-A177-3AD203B41FA5}">
                      <a16:colId xmlns:a16="http://schemas.microsoft.com/office/drawing/2014/main" val="1179863284"/>
                    </a:ext>
                  </a:extLst>
                </a:gridCol>
                <a:gridCol w="895547">
                  <a:extLst>
                    <a:ext uri="{9D8B030D-6E8A-4147-A177-3AD203B41FA5}">
                      <a16:colId xmlns:a16="http://schemas.microsoft.com/office/drawing/2014/main" val="3424816602"/>
                    </a:ext>
                  </a:extLst>
                </a:gridCol>
              </a:tblGrid>
              <a:tr h="379326">
                <a:tc>
                  <a:txBody>
                    <a:bodyPr/>
                    <a:lstStyle/>
                    <a:p>
                      <a:pPr algn="dist"/>
                      <a:r>
                        <a:rPr kumimoji="1" lang="ja-JP" altLang="en-US" sz="1200" b="0" dirty="0" smtClean="0"/>
                        <a:t>令和４年度第１回東京都</a:t>
                      </a:r>
                      <a:endParaRPr kumimoji="1" lang="en-US" altLang="ja-JP" sz="1200" b="0" dirty="0" smtClean="0"/>
                    </a:p>
                    <a:p>
                      <a:pPr algn="dist"/>
                      <a:r>
                        <a:rPr kumimoji="1" lang="ja-JP" altLang="en-US" sz="1200" b="0" dirty="0" smtClean="0"/>
                        <a:t>地域医療構想調整会議</a:t>
                      </a:r>
                      <a:endParaRPr kumimoji="1" lang="ja-JP" altLang="en-US" sz="1200" b="0" dirty="0"/>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200" b="0" dirty="0" smtClean="0"/>
                        <a:t>資料１</a:t>
                      </a:r>
                      <a:r>
                        <a:rPr kumimoji="1" lang="en-US" altLang="ja-JP" sz="1200" b="0" dirty="0" smtClean="0"/>
                        <a:t>-</a:t>
                      </a:r>
                      <a:r>
                        <a:rPr kumimoji="1" lang="ja-JP" altLang="en-US" sz="1200" b="0" dirty="0" smtClean="0"/>
                        <a:t>１</a:t>
                      </a:r>
                      <a:endParaRPr kumimoji="1" lang="ja-JP" altLang="en-US" sz="1200" b="0" dirty="0"/>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352540919"/>
                  </a:ext>
                </a:extLst>
              </a:tr>
            </a:tbl>
          </a:graphicData>
        </a:graphic>
      </p:graphicFrame>
    </p:spTree>
    <p:extLst>
      <p:ext uri="{BB962C8B-B14F-4D97-AF65-F5344CB8AC3E}">
        <p14:creationId xmlns:p14="http://schemas.microsoft.com/office/powerpoint/2010/main" val="123017944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273000" y="195793"/>
            <a:ext cx="7920000" cy="523874"/>
          </a:xfrm>
        </p:spPr>
        <p:txBody>
          <a:bodyPr lIns="72000" tIns="72000" rIns="72000" bIns="0">
            <a:normAutofit/>
          </a:bodyPr>
          <a:lstStyle/>
          <a:p>
            <a:r>
              <a:rPr lang="ja-JP" altLang="en-US" sz="2400" dirty="0"/>
              <a:t>目次</a:t>
            </a:r>
            <a:endParaRPr kumimoji="1" lang="ja-JP" altLang="en-US" sz="2000" dirty="0"/>
          </a:p>
        </p:txBody>
      </p:sp>
      <p:sp>
        <p:nvSpPr>
          <p:cNvPr id="3" name="コンテンツ プレースホルダー 2"/>
          <p:cNvSpPr>
            <a:spLocks noGrp="1"/>
          </p:cNvSpPr>
          <p:nvPr>
            <p:ph idx="1"/>
          </p:nvPr>
        </p:nvSpPr>
        <p:spPr>
          <a:xfrm>
            <a:off x="1016000" y="1105959"/>
            <a:ext cx="7177000" cy="5163036"/>
          </a:xfrm>
        </p:spPr>
        <p:txBody>
          <a:bodyPr>
            <a:normAutofit/>
          </a:bodyPr>
          <a:lstStyle/>
          <a:p>
            <a:pPr marL="0" indent="0">
              <a:lnSpc>
                <a:spcPct val="200000"/>
              </a:lnSpc>
              <a:buNone/>
            </a:pPr>
            <a:r>
              <a:rPr lang="ja-JP" altLang="en-US" sz="2800" dirty="0" smtClean="0"/>
              <a:t>❶ 調整会議での検討事項</a:t>
            </a:r>
            <a:endParaRPr lang="en-US" altLang="ja-JP" sz="2800" dirty="0" smtClean="0"/>
          </a:p>
          <a:p>
            <a:pPr marL="0" indent="0">
              <a:lnSpc>
                <a:spcPct val="200000"/>
              </a:lnSpc>
              <a:buNone/>
            </a:pPr>
            <a:r>
              <a:rPr lang="ja-JP" altLang="en-US" sz="2800" dirty="0"/>
              <a:t>❷</a:t>
            </a:r>
            <a:r>
              <a:rPr lang="ja-JP" altLang="en-US" sz="2800" dirty="0" smtClean="0"/>
              <a:t> 検討を再開す</a:t>
            </a:r>
            <a:r>
              <a:rPr lang="ja-JP" altLang="en-US" sz="2800" dirty="0"/>
              <a:t>る</a:t>
            </a:r>
            <a:r>
              <a:rPr lang="ja-JP" altLang="en-US" sz="2800" dirty="0" smtClean="0"/>
              <a:t>背景</a:t>
            </a:r>
            <a:endParaRPr kumimoji="1" lang="en-US" altLang="ja-JP" sz="2800" dirty="0" smtClean="0"/>
          </a:p>
          <a:p>
            <a:pPr marL="0" indent="0">
              <a:lnSpc>
                <a:spcPct val="200000"/>
              </a:lnSpc>
              <a:buNone/>
            </a:pPr>
            <a:r>
              <a:rPr lang="ja-JP" altLang="en-US" sz="2800" dirty="0"/>
              <a:t>❸</a:t>
            </a:r>
            <a:r>
              <a:rPr lang="ja-JP" altLang="en-US" sz="2800" dirty="0" smtClean="0"/>
              <a:t> 方向性</a:t>
            </a:r>
            <a:endParaRPr lang="en-US" altLang="ja-JP" sz="2800" dirty="0" smtClean="0"/>
          </a:p>
          <a:p>
            <a:pPr marL="0" indent="0">
              <a:lnSpc>
                <a:spcPct val="200000"/>
              </a:lnSpc>
              <a:buNone/>
            </a:pPr>
            <a:r>
              <a:rPr lang="ja-JP" altLang="en-US" sz="2800" dirty="0"/>
              <a:t>❹</a:t>
            </a:r>
            <a:r>
              <a:rPr lang="ja-JP" altLang="en-US" sz="2800" dirty="0" smtClean="0"/>
              <a:t> 今後の予定</a:t>
            </a:r>
            <a:endParaRPr lang="en-US" altLang="ja-JP" sz="2800" dirty="0" smtClean="0"/>
          </a:p>
          <a:p>
            <a:pPr marL="0" indent="0">
              <a:lnSpc>
                <a:spcPct val="200000"/>
              </a:lnSpc>
              <a:buNone/>
            </a:pPr>
            <a:r>
              <a:rPr kumimoji="1" lang="ja-JP" altLang="en-US" sz="2800" dirty="0" smtClean="0"/>
              <a:t>➎確認・調査票</a:t>
            </a:r>
            <a:endParaRPr kumimoji="1" lang="ja-JP" altLang="en-US" sz="2800" dirty="0"/>
          </a:p>
        </p:txBody>
      </p:sp>
      <p:cxnSp>
        <p:nvCxnSpPr>
          <p:cNvPr id="5" name="直線コネクタ 4"/>
          <p:cNvCxnSpPr/>
          <p:nvPr/>
        </p:nvCxnSpPr>
        <p:spPr>
          <a:xfrm>
            <a:off x="273000" y="719667"/>
            <a:ext cx="7920000" cy="0"/>
          </a:xfrm>
          <a:prstGeom prst="line">
            <a:avLst/>
          </a:prstGeom>
          <a:ln w="28575">
            <a:solidFill>
              <a:schemeClr val="accent5">
                <a:lumMod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34000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273000" y="195793"/>
            <a:ext cx="7920000" cy="523874"/>
          </a:xfrm>
        </p:spPr>
        <p:txBody>
          <a:bodyPr lIns="72000" tIns="72000" rIns="72000" bIns="0">
            <a:normAutofit/>
          </a:bodyPr>
          <a:lstStyle/>
          <a:p>
            <a:r>
              <a:rPr kumimoji="1" lang="ja-JP" altLang="en-US" sz="2400" dirty="0" smtClean="0"/>
              <a:t>❶調整会議での検討事項</a:t>
            </a:r>
            <a:endParaRPr kumimoji="1" lang="ja-JP" altLang="en-US" sz="2400" dirty="0"/>
          </a:p>
        </p:txBody>
      </p:sp>
      <p:sp>
        <p:nvSpPr>
          <p:cNvPr id="3" name="コンテンツ プレースホルダー 2"/>
          <p:cNvSpPr>
            <a:spLocks noGrp="1"/>
          </p:cNvSpPr>
          <p:nvPr>
            <p:ph idx="1"/>
          </p:nvPr>
        </p:nvSpPr>
        <p:spPr>
          <a:xfrm>
            <a:off x="423334" y="1109099"/>
            <a:ext cx="9220198" cy="729293"/>
          </a:xfrm>
        </p:spPr>
        <p:txBody>
          <a:bodyPr wrap="square" lIns="72000" tIns="36000" rIns="72000" bIns="36000">
            <a:spAutoFit/>
          </a:bodyPr>
          <a:lstStyle/>
          <a:p>
            <a:pPr marL="0" indent="0">
              <a:buNone/>
            </a:pPr>
            <a:r>
              <a:rPr kumimoji="1" lang="ja-JP" altLang="en-US" sz="2000" b="1" dirty="0" smtClean="0"/>
              <a:t>公立・公的・民間医療機関における「</a:t>
            </a:r>
            <a:r>
              <a:rPr kumimoji="1" lang="en-US" altLang="ja-JP" sz="2000" b="1" dirty="0" smtClean="0"/>
              <a:t>2025</a:t>
            </a:r>
            <a:r>
              <a:rPr kumimoji="1" lang="ja-JP" altLang="en-US" sz="2000" b="1" dirty="0" smtClean="0"/>
              <a:t>年に向けた対応方針」について</a:t>
            </a:r>
            <a:endParaRPr kumimoji="1" lang="en-US" altLang="ja-JP" sz="2000" b="1" dirty="0" smtClean="0"/>
          </a:p>
          <a:p>
            <a:pPr marL="0" indent="0">
              <a:buNone/>
            </a:pPr>
            <a:r>
              <a:rPr lang="ja-JP" altLang="en-US" sz="2000" b="1" dirty="0" smtClean="0"/>
              <a:t>意見交換を行い、</a:t>
            </a:r>
            <a:r>
              <a:rPr lang="ja-JP" altLang="en-US" sz="2000" b="1" u="sng" dirty="0" smtClean="0"/>
              <a:t>各圏域における</a:t>
            </a:r>
            <a:r>
              <a:rPr lang="en-US" altLang="ja-JP" sz="2000" b="1" u="sng" dirty="0" smtClean="0"/>
              <a:t>2025</a:t>
            </a:r>
            <a:r>
              <a:rPr lang="ja-JP" altLang="en-US" sz="2000" b="1" u="sng" dirty="0" smtClean="0"/>
              <a:t>年に向けた対応方針に</a:t>
            </a:r>
            <a:r>
              <a:rPr lang="ja-JP" altLang="en-US" sz="2000" b="1" u="sng" dirty="0"/>
              <a:t>係</a:t>
            </a:r>
            <a:r>
              <a:rPr lang="ja-JP" altLang="en-US" sz="2000" b="1" u="sng" dirty="0" smtClean="0"/>
              <a:t>る合意</a:t>
            </a:r>
            <a:r>
              <a:rPr lang="ja-JP" altLang="en-US" sz="2000" b="1" dirty="0" smtClean="0"/>
              <a:t>を目指す。</a:t>
            </a:r>
            <a:endParaRPr kumimoji="1" lang="ja-JP" altLang="en-US" sz="2000" b="1" dirty="0"/>
          </a:p>
        </p:txBody>
      </p:sp>
      <p:cxnSp>
        <p:nvCxnSpPr>
          <p:cNvPr id="5" name="直線コネクタ 4"/>
          <p:cNvCxnSpPr/>
          <p:nvPr/>
        </p:nvCxnSpPr>
        <p:spPr>
          <a:xfrm>
            <a:off x="273000" y="719667"/>
            <a:ext cx="7920000" cy="0"/>
          </a:xfrm>
          <a:prstGeom prst="line">
            <a:avLst/>
          </a:prstGeom>
          <a:ln w="28575">
            <a:solidFill>
              <a:schemeClr val="accent5">
                <a:lumMod val="50000"/>
              </a:schemeClr>
            </a:solidFill>
          </a:ln>
        </p:spPr>
        <p:style>
          <a:lnRef idx="1">
            <a:schemeClr val="accent1"/>
          </a:lnRef>
          <a:fillRef idx="0">
            <a:schemeClr val="accent1"/>
          </a:fillRef>
          <a:effectRef idx="0">
            <a:schemeClr val="accent1"/>
          </a:effectRef>
          <a:fontRef idx="minor">
            <a:schemeClr val="tx1"/>
          </a:fontRef>
        </p:style>
      </p:cxnSp>
      <p:sp>
        <p:nvSpPr>
          <p:cNvPr id="10" name="正方形/長方形 9"/>
          <p:cNvSpPr/>
          <p:nvPr/>
        </p:nvSpPr>
        <p:spPr>
          <a:xfrm>
            <a:off x="482600" y="2034678"/>
            <a:ext cx="1718732" cy="1532871"/>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lstStyle/>
          <a:p>
            <a:pPr algn="ctr">
              <a:lnSpc>
                <a:spcPct val="150000"/>
              </a:lnSpc>
            </a:pPr>
            <a:r>
              <a:rPr kumimoji="1" lang="ja-JP" altLang="en-US" b="1" dirty="0" smtClean="0">
                <a:solidFill>
                  <a:schemeClr val="bg1"/>
                </a:solidFill>
              </a:rPr>
              <a:t>各医療機関の</a:t>
            </a:r>
            <a:endParaRPr kumimoji="1" lang="en-US" altLang="ja-JP" b="1" dirty="0" smtClean="0">
              <a:solidFill>
                <a:schemeClr val="bg1"/>
              </a:solidFill>
            </a:endParaRPr>
          </a:p>
          <a:p>
            <a:pPr algn="ctr">
              <a:lnSpc>
                <a:spcPct val="150000"/>
              </a:lnSpc>
            </a:pPr>
            <a:r>
              <a:rPr lang="en-US" altLang="ja-JP" b="1" dirty="0" smtClean="0">
                <a:solidFill>
                  <a:schemeClr val="bg1"/>
                </a:solidFill>
              </a:rPr>
              <a:t>2025</a:t>
            </a:r>
            <a:r>
              <a:rPr lang="ja-JP" altLang="en-US" b="1" dirty="0">
                <a:solidFill>
                  <a:schemeClr val="bg1"/>
                </a:solidFill>
              </a:rPr>
              <a:t>年</a:t>
            </a:r>
            <a:r>
              <a:rPr lang="ja-JP" altLang="en-US" b="1" dirty="0" smtClean="0">
                <a:solidFill>
                  <a:schemeClr val="bg1"/>
                </a:solidFill>
              </a:rPr>
              <a:t>に向けた</a:t>
            </a:r>
            <a:endParaRPr lang="en-US" altLang="ja-JP" b="1" dirty="0" smtClean="0">
              <a:solidFill>
                <a:schemeClr val="bg1"/>
              </a:solidFill>
            </a:endParaRPr>
          </a:p>
          <a:p>
            <a:pPr algn="ctr">
              <a:lnSpc>
                <a:spcPct val="150000"/>
              </a:lnSpc>
            </a:pPr>
            <a:r>
              <a:rPr kumimoji="1" lang="ja-JP" altLang="en-US" b="1" dirty="0" smtClean="0">
                <a:solidFill>
                  <a:schemeClr val="bg1"/>
                </a:solidFill>
              </a:rPr>
              <a:t>対応方針とは</a:t>
            </a:r>
            <a:endParaRPr kumimoji="1" lang="ja-JP" altLang="en-US" b="1" dirty="0">
              <a:solidFill>
                <a:schemeClr val="bg1"/>
              </a:solidFill>
            </a:endParaRPr>
          </a:p>
        </p:txBody>
      </p:sp>
      <p:sp>
        <p:nvSpPr>
          <p:cNvPr id="11" name="テキスト ボックス 10"/>
          <p:cNvSpPr txBox="1"/>
          <p:nvPr/>
        </p:nvSpPr>
        <p:spPr>
          <a:xfrm>
            <a:off x="2201331" y="2125665"/>
            <a:ext cx="7255933" cy="1436291"/>
          </a:xfrm>
          <a:prstGeom prst="rect">
            <a:avLst/>
          </a:prstGeom>
          <a:noFill/>
        </p:spPr>
        <p:txBody>
          <a:bodyPr wrap="square" lIns="36000" tIns="0" rIns="36000" bIns="0" rtlCol="0" anchor="ctr" anchorCtr="0">
            <a:spAutoFit/>
          </a:bodyPr>
          <a:lstStyle/>
          <a:p>
            <a:pPr>
              <a:lnSpc>
                <a:spcPts val="2500"/>
              </a:lnSpc>
            </a:pPr>
            <a:r>
              <a:rPr kumimoji="1" lang="ja-JP" altLang="en-US" b="1" dirty="0" smtClean="0"/>
              <a:t>・</a:t>
            </a:r>
            <a:r>
              <a:rPr kumimoji="1" lang="en-US" altLang="ja-JP" b="1" dirty="0" smtClean="0"/>
              <a:t>2025</a:t>
            </a:r>
            <a:r>
              <a:rPr kumimoji="1" lang="ja-JP" altLang="en-US" b="1" dirty="0" smtClean="0"/>
              <a:t>年を</a:t>
            </a:r>
            <a:r>
              <a:rPr lang="ja-JP" altLang="en-US" b="1" dirty="0" smtClean="0"/>
              <a:t>見据えた</a:t>
            </a:r>
            <a:r>
              <a:rPr lang="ja-JP" altLang="en-US" b="1" dirty="0"/>
              <a:t>構想区域で担うべき医療機関としての</a:t>
            </a:r>
            <a:r>
              <a:rPr lang="ja-JP" altLang="en-US" b="1" dirty="0" smtClean="0"/>
              <a:t>役割</a:t>
            </a:r>
            <a:endParaRPr lang="en-US" altLang="ja-JP" b="1" dirty="0" smtClean="0"/>
          </a:p>
          <a:p>
            <a:pPr>
              <a:lnSpc>
                <a:spcPts val="2500"/>
              </a:lnSpc>
            </a:pPr>
            <a:r>
              <a:rPr lang="ja-JP" altLang="en-US" sz="1600" dirty="0" smtClean="0"/>
              <a:t>　　５疾病５事業及び在宅療養等に係る各種指定・承認など</a:t>
            </a:r>
            <a:endParaRPr lang="en-US" altLang="ja-JP" sz="1600" dirty="0" smtClean="0"/>
          </a:p>
          <a:p>
            <a:endParaRPr lang="ja-JP" altLang="en-US" sz="800" dirty="0"/>
          </a:p>
          <a:p>
            <a:pPr>
              <a:lnSpc>
                <a:spcPts val="2500"/>
              </a:lnSpc>
            </a:pPr>
            <a:r>
              <a:rPr lang="ja-JP" altLang="en-US" b="1" dirty="0" smtClean="0"/>
              <a:t>・</a:t>
            </a:r>
            <a:r>
              <a:rPr lang="en-US" altLang="ja-JP" b="1" dirty="0" smtClean="0"/>
              <a:t>2025</a:t>
            </a:r>
            <a:r>
              <a:rPr lang="ja-JP" altLang="en-US" b="1" dirty="0" smtClean="0"/>
              <a:t>年に持つべき医療機能ごとの病床数</a:t>
            </a:r>
            <a:endParaRPr lang="en-US" altLang="ja-JP" b="1" dirty="0" smtClean="0"/>
          </a:p>
          <a:p>
            <a:pPr>
              <a:lnSpc>
                <a:spcPts val="2500"/>
              </a:lnSpc>
            </a:pPr>
            <a:r>
              <a:rPr kumimoji="1" lang="ja-JP" altLang="en-US" sz="1600" dirty="0" smtClean="0"/>
              <a:t>　　</a:t>
            </a:r>
            <a:r>
              <a:rPr kumimoji="1" lang="ja-JP" altLang="en-US" sz="1600" u="sng" dirty="0" smtClean="0"/>
              <a:t>令和３年度病床機能報告での報告病床数</a:t>
            </a:r>
            <a:r>
              <a:rPr kumimoji="1" lang="ja-JP" altLang="en-US" sz="1600" dirty="0" smtClean="0"/>
              <a:t>など</a:t>
            </a:r>
            <a:endParaRPr kumimoji="1" lang="ja-JP" altLang="en-US" sz="1600" dirty="0"/>
          </a:p>
        </p:txBody>
      </p:sp>
      <p:sp>
        <p:nvSpPr>
          <p:cNvPr id="12" name="正方形/長方形 11"/>
          <p:cNvSpPr/>
          <p:nvPr/>
        </p:nvSpPr>
        <p:spPr>
          <a:xfrm>
            <a:off x="482601" y="3844049"/>
            <a:ext cx="1718732" cy="2091084"/>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lstStyle/>
          <a:p>
            <a:pPr algn="ctr">
              <a:lnSpc>
                <a:spcPct val="150000"/>
              </a:lnSpc>
            </a:pPr>
            <a:r>
              <a:rPr lang="ja-JP" altLang="en-US" b="1" dirty="0" smtClean="0">
                <a:solidFill>
                  <a:schemeClr val="bg1"/>
                </a:solidFill>
              </a:rPr>
              <a:t>検討</a:t>
            </a:r>
            <a:r>
              <a:rPr lang="ja-JP" altLang="en-US" b="1" dirty="0">
                <a:solidFill>
                  <a:schemeClr val="bg1"/>
                </a:solidFill>
              </a:rPr>
              <a:t>事項</a:t>
            </a:r>
            <a:endParaRPr kumimoji="1" lang="ja-JP" altLang="en-US" b="1" dirty="0">
              <a:solidFill>
                <a:schemeClr val="bg1"/>
              </a:solidFill>
            </a:endParaRPr>
          </a:p>
        </p:txBody>
      </p:sp>
      <p:sp>
        <p:nvSpPr>
          <p:cNvPr id="13" name="正方形/長方形 12"/>
          <p:cNvSpPr/>
          <p:nvPr/>
        </p:nvSpPr>
        <p:spPr>
          <a:xfrm>
            <a:off x="482601" y="6201081"/>
            <a:ext cx="1718732" cy="525026"/>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lstStyle/>
          <a:p>
            <a:pPr algn="ctr">
              <a:lnSpc>
                <a:spcPct val="150000"/>
              </a:lnSpc>
            </a:pPr>
            <a:r>
              <a:rPr kumimoji="1" lang="ja-JP" altLang="en-US" b="1" dirty="0" smtClean="0">
                <a:solidFill>
                  <a:schemeClr val="bg1"/>
                </a:solidFill>
              </a:rPr>
              <a:t>合意</a:t>
            </a:r>
            <a:endParaRPr kumimoji="1" lang="ja-JP" altLang="en-US" b="1" dirty="0">
              <a:solidFill>
                <a:schemeClr val="bg1"/>
              </a:solidFill>
            </a:endParaRPr>
          </a:p>
        </p:txBody>
      </p:sp>
      <p:sp>
        <p:nvSpPr>
          <p:cNvPr id="16" name="テキスト ボックス 15"/>
          <p:cNvSpPr txBox="1"/>
          <p:nvPr/>
        </p:nvSpPr>
        <p:spPr>
          <a:xfrm>
            <a:off x="2201333" y="6272136"/>
            <a:ext cx="7534701" cy="415498"/>
          </a:xfrm>
          <a:prstGeom prst="rect">
            <a:avLst/>
          </a:prstGeom>
          <a:noFill/>
        </p:spPr>
        <p:txBody>
          <a:bodyPr wrap="square" lIns="36000" tIns="0" rIns="36000" bIns="0" rtlCol="0" anchor="ctr" anchorCtr="0">
            <a:spAutoFit/>
          </a:bodyPr>
          <a:lstStyle/>
          <a:p>
            <a:pPr>
              <a:lnSpc>
                <a:spcPct val="150000"/>
              </a:lnSpc>
            </a:pPr>
            <a:r>
              <a:rPr kumimoji="1" lang="ja-JP" altLang="en-US" b="1" dirty="0" smtClean="0"/>
              <a:t>・</a:t>
            </a:r>
            <a:r>
              <a:rPr lang="ja-JP" altLang="en-US" b="1" dirty="0" smtClean="0"/>
              <a:t>地域医療構想調整会議において、対応方針に係る協議が調うこと。</a:t>
            </a:r>
            <a:endParaRPr lang="en-US" altLang="ja-JP" b="1" dirty="0" smtClean="0"/>
          </a:p>
        </p:txBody>
      </p:sp>
      <p:sp>
        <p:nvSpPr>
          <p:cNvPr id="17" name="テキスト ボックス 16"/>
          <p:cNvSpPr txBox="1"/>
          <p:nvPr/>
        </p:nvSpPr>
        <p:spPr>
          <a:xfrm>
            <a:off x="2201330" y="3921902"/>
            <a:ext cx="7255933" cy="1990288"/>
          </a:xfrm>
          <a:prstGeom prst="rect">
            <a:avLst/>
          </a:prstGeom>
          <a:noFill/>
        </p:spPr>
        <p:txBody>
          <a:bodyPr wrap="square" lIns="36000" tIns="0" rIns="36000" bIns="0" rtlCol="0" anchor="ctr" anchorCtr="0">
            <a:spAutoFit/>
          </a:bodyPr>
          <a:lstStyle/>
          <a:p>
            <a:r>
              <a:rPr kumimoji="1" lang="ja-JP" altLang="en-US" b="1" dirty="0" smtClean="0"/>
              <a:t>・公立・公的医療機関等</a:t>
            </a:r>
            <a:endParaRPr kumimoji="1" lang="en-US" altLang="ja-JP" b="1" dirty="0" smtClean="0"/>
          </a:p>
          <a:p>
            <a:endParaRPr lang="en-US" altLang="ja-JP" sz="4800" dirty="0" smtClean="0"/>
          </a:p>
          <a:p>
            <a:r>
              <a:rPr lang="ja-JP" altLang="en-US" sz="1600" dirty="0" smtClean="0"/>
              <a:t>　　各医療機関の対応方針の検証・見直し</a:t>
            </a:r>
            <a:endParaRPr lang="ja-JP" altLang="en-US" sz="400" dirty="0"/>
          </a:p>
          <a:p>
            <a:pPr>
              <a:lnSpc>
                <a:spcPts val="2600"/>
              </a:lnSpc>
            </a:pPr>
            <a:r>
              <a:rPr lang="ja-JP" altLang="en-US" b="1" dirty="0" smtClean="0"/>
              <a:t>・公立・公的医療機関等</a:t>
            </a:r>
            <a:r>
              <a:rPr lang="ja-JP" altLang="en-US" b="1" u="sng" dirty="0" smtClean="0"/>
              <a:t>以外</a:t>
            </a:r>
            <a:r>
              <a:rPr lang="ja-JP" altLang="en-US" b="1" dirty="0" smtClean="0"/>
              <a:t>の医療機関</a:t>
            </a:r>
            <a:endParaRPr lang="en-US" altLang="ja-JP" b="1" dirty="0" smtClean="0"/>
          </a:p>
          <a:p>
            <a:pPr>
              <a:lnSpc>
                <a:spcPts val="2600"/>
              </a:lnSpc>
            </a:pPr>
            <a:r>
              <a:rPr kumimoji="1" lang="ja-JP" altLang="en-US" sz="1600" dirty="0" smtClean="0"/>
              <a:t>　　公立・公的医療機関等の対応方針を踏まえた各医療機関の対応方針の確認</a:t>
            </a:r>
            <a:endParaRPr kumimoji="1" lang="ja-JP" altLang="en-US" sz="1600" dirty="0"/>
          </a:p>
        </p:txBody>
      </p:sp>
      <p:sp>
        <p:nvSpPr>
          <p:cNvPr id="19" name="大かっこ 18"/>
          <p:cNvSpPr/>
          <p:nvPr/>
        </p:nvSpPr>
        <p:spPr>
          <a:xfrm>
            <a:off x="4825367" y="3943281"/>
            <a:ext cx="4910667" cy="803511"/>
          </a:xfrm>
          <a:prstGeom prst="bracketPair">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lIns="0" tIns="36000" rIns="0" bIns="0" rtlCol="0" anchor="ctr"/>
          <a:lstStyle/>
          <a:p>
            <a:pPr>
              <a:lnSpc>
                <a:spcPts val="1300"/>
              </a:lnSpc>
            </a:pPr>
            <a:r>
              <a:rPr lang="ja-JP" altLang="en-US" sz="1050" dirty="0" smtClean="0"/>
              <a:t>・東京都、区市町村、地方独立行政法人、地方公共団体の組合、日本赤十字社、</a:t>
            </a:r>
            <a:endParaRPr lang="en-US" altLang="ja-JP" sz="1050" dirty="0" smtClean="0"/>
          </a:p>
          <a:p>
            <a:pPr>
              <a:lnSpc>
                <a:spcPts val="1300"/>
              </a:lnSpc>
            </a:pPr>
            <a:r>
              <a:rPr lang="ja-JP" altLang="en-US" sz="1050" dirty="0"/>
              <a:t>　</a:t>
            </a:r>
            <a:r>
              <a:rPr lang="ja-JP" altLang="en-US" sz="1050" dirty="0" smtClean="0"/>
              <a:t>（社福）恩賜財団済生会、国家公務員共済組合連合会、日本私立学校振興・</a:t>
            </a:r>
            <a:endParaRPr lang="en-US" altLang="ja-JP" sz="1050" dirty="0" smtClean="0"/>
          </a:p>
          <a:p>
            <a:pPr>
              <a:lnSpc>
                <a:spcPts val="1300"/>
              </a:lnSpc>
            </a:pPr>
            <a:r>
              <a:rPr lang="ja-JP" altLang="en-US" sz="1050" dirty="0"/>
              <a:t>　</a:t>
            </a:r>
            <a:r>
              <a:rPr lang="ja-JP" altLang="en-US" sz="1050" dirty="0" smtClean="0"/>
              <a:t>共済事業団、国保組合、（独）地域医療機能推進機構、（独）国立病院機構、</a:t>
            </a:r>
            <a:endParaRPr lang="en-US" altLang="ja-JP" sz="1050" dirty="0" smtClean="0"/>
          </a:p>
          <a:p>
            <a:pPr>
              <a:lnSpc>
                <a:spcPts val="1300"/>
              </a:lnSpc>
            </a:pPr>
            <a:r>
              <a:rPr lang="ja-JP" altLang="en-US" sz="1050" dirty="0"/>
              <a:t>　</a:t>
            </a:r>
            <a:r>
              <a:rPr lang="ja-JP" altLang="en-US" sz="1050" dirty="0" smtClean="0"/>
              <a:t>（独）</a:t>
            </a:r>
            <a:r>
              <a:rPr kumimoji="1" lang="ja-JP" altLang="en-US" sz="1050" dirty="0" smtClean="0"/>
              <a:t>労働者健康安全機構が設置する病院・診療所</a:t>
            </a:r>
            <a:endParaRPr kumimoji="1" lang="en-US" altLang="ja-JP" sz="1050" dirty="0" smtClean="0"/>
          </a:p>
          <a:p>
            <a:pPr>
              <a:lnSpc>
                <a:spcPts val="1300"/>
              </a:lnSpc>
            </a:pPr>
            <a:r>
              <a:rPr lang="ja-JP" altLang="en-US" sz="1050" dirty="0" smtClean="0"/>
              <a:t>・特定機能病院及び地域医療支援病院</a:t>
            </a:r>
            <a:endParaRPr kumimoji="1" lang="ja-JP" altLang="en-US" sz="1050" dirty="0"/>
          </a:p>
        </p:txBody>
      </p:sp>
      <p:grpSp>
        <p:nvGrpSpPr>
          <p:cNvPr id="14" name="グループ化 13"/>
          <p:cNvGrpSpPr/>
          <p:nvPr/>
        </p:nvGrpSpPr>
        <p:grpSpPr>
          <a:xfrm>
            <a:off x="8415867" y="112007"/>
            <a:ext cx="1388533" cy="903621"/>
            <a:chOff x="8415867" y="112007"/>
            <a:chExt cx="1388533" cy="903621"/>
          </a:xfrm>
        </p:grpSpPr>
        <p:sp>
          <p:nvSpPr>
            <p:cNvPr id="4" name="テキスト ボックス 3"/>
            <p:cNvSpPr txBox="1"/>
            <p:nvPr/>
          </p:nvSpPr>
          <p:spPr>
            <a:xfrm>
              <a:off x="8415867" y="112007"/>
              <a:ext cx="1388533" cy="169856"/>
            </a:xfrm>
            <a:prstGeom prst="rect">
              <a:avLst/>
            </a:prstGeom>
            <a:solidFill>
              <a:schemeClr val="accent5">
                <a:lumMod val="50000"/>
              </a:schemeClr>
            </a:solidFill>
            <a:ln w="9525">
              <a:solidFill>
                <a:schemeClr val="accent5">
                  <a:lumMod val="50000"/>
                </a:schemeClr>
              </a:solidFill>
            </a:ln>
          </p:spPr>
          <p:txBody>
            <a:bodyPr wrap="square" lIns="0" tIns="36000" rIns="0" bIns="0" rtlCol="0" anchor="ctr" anchorCtr="0">
              <a:spAutoFit/>
            </a:bodyPr>
            <a:lstStyle/>
            <a:p>
              <a:r>
                <a:rPr lang="ja-JP" altLang="en-US" sz="1000" dirty="0" smtClean="0">
                  <a:solidFill>
                    <a:schemeClr val="bg1"/>
                  </a:solidFill>
                </a:rPr>
                <a:t>①調整会議での</a:t>
              </a:r>
              <a:r>
                <a:rPr lang="ja-JP" altLang="en-US" sz="900" dirty="0" smtClean="0">
                  <a:solidFill>
                    <a:schemeClr val="bg1"/>
                  </a:solidFill>
                </a:rPr>
                <a:t>検討事項</a:t>
              </a:r>
              <a:endParaRPr kumimoji="1" lang="ja-JP" altLang="en-US" sz="900" dirty="0">
                <a:solidFill>
                  <a:schemeClr val="bg1"/>
                </a:solidFill>
              </a:endParaRPr>
            </a:p>
          </p:txBody>
        </p:sp>
        <p:sp>
          <p:nvSpPr>
            <p:cNvPr id="6" name="テキスト ボックス 5"/>
            <p:cNvSpPr txBox="1"/>
            <p:nvPr/>
          </p:nvSpPr>
          <p:spPr>
            <a:xfrm>
              <a:off x="8415867" y="280672"/>
              <a:ext cx="1388533" cy="176725"/>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50" dirty="0" smtClean="0"/>
                <a:t>②検討を再開する背景</a:t>
              </a:r>
              <a:endParaRPr kumimoji="1" lang="ja-JP" altLang="en-US" sz="1050" dirty="0"/>
            </a:p>
          </p:txBody>
        </p:sp>
        <p:sp>
          <p:nvSpPr>
            <p:cNvPr id="7" name="テキスト ボックス 6"/>
            <p:cNvSpPr txBox="1"/>
            <p:nvPr/>
          </p:nvSpPr>
          <p:spPr>
            <a:xfrm>
              <a:off x="8415867" y="445190"/>
              <a:ext cx="1388533" cy="205629"/>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100" dirty="0" smtClean="0"/>
                <a:t>③方向性</a:t>
              </a:r>
              <a:endParaRPr kumimoji="1" lang="ja-JP" altLang="en-US" sz="1100" dirty="0"/>
            </a:p>
          </p:txBody>
        </p:sp>
        <p:sp>
          <p:nvSpPr>
            <p:cNvPr id="8" name="テキスト ボックス 7"/>
            <p:cNvSpPr txBox="1"/>
            <p:nvPr/>
          </p:nvSpPr>
          <p:spPr>
            <a:xfrm>
              <a:off x="8415867" y="638611"/>
              <a:ext cx="1388533" cy="183596"/>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100" dirty="0" smtClean="0"/>
                <a:t>④今後の予定</a:t>
              </a:r>
              <a:endParaRPr kumimoji="1" lang="ja-JP" altLang="en-US" sz="1100" dirty="0"/>
            </a:p>
          </p:txBody>
        </p:sp>
        <p:sp>
          <p:nvSpPr>
            <p:cNvPr id="18" name="テキスト ボックス 17"/>
            <p:cNvSpPr txBox="1"/>
            <p:nvPr/>
          </p:nvSpPr>
          <p:spPr>
            <a:xfrm>
              <a:off x="8415867" y="809999"/>
              <a:ext cx="1388533" cy="205629"/>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50" dirty="0" smtClean="0"/>
                <a:t>⑤確認・調査票</a:t>
              </a:r>
              <a:endParaRPr kumimoji="1" lang="ja-JP" altLang="en-US" sz="1100" dirty="0"/>
            </a:p>
          </p:txBody>
        </p:sp>
      </p:grpSp>
    </p:spTree>
    <p:extLst>
      <p:ext uri="{BB962C8B-B14F-4D97-AF65-F5344CB8AC3E}">
        <p14:creationId xmlns:p14="http://schemas.microsoft.com/office/powerpoint/2010/main" val="137621648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273000" y="195793"/>
            <a:ext cx="7920000" cy="523874"/>
          </a:xfrm>
        </p:spPr>
        <p:txBody>
          <a:bodyPr lIns="72000" tIns="72000" rIns="72000" bIns="0">
            <a:normAutofit/>
          </a:bodyPr>
          <a:lstStyle/>
          <a:p>
            <a:r>
              <a:rPr kumimoji="1" lang="ja-JP" altLang="en-US" sz="2400" dirty="0" smtClean="0"/>
              <a:t>❷検討を再開</a:t>
            </a:r>
            <a:r>
              <a:rPr lang="ja-JP" altLang="en-US" sz="2400" dirty="0" smtClean="0"/>
              <a:t>す</a:t>
            </a:r>
            <a:r>
              <a:rPr lang="ja-JP" altLang="en-US" sz="2400" dirty="0"/>
              <a:t>る</a:t>
            </a:r>
            <a:r>
              <a:rPr kumimoji="1" lang="ja-JP" altLang="en-US" sz="2400" dirty="0" smtClean="0"/>
              <a:t>背景</a:t>
            </a:r>
            <a:endParaRPr kumimoji="1" lang="ja-JP" altLang="en-US" sz="2400" dirty="0"/>
          </a:p>
        </p:txBody>
      </p:sp>
      <p:cxnSp>
        <p:nvCxnSpPr>
          <p:cNvPr id="5" name="直線コネクタ 4"/>
          <p:cNvCxnSpPr/>
          <p:nvPr/>
        </p:nvCxnSpPr>
        <p:spPr>
          <a:xfrm>
            <a:off x="273000" y="719667"/>
            <a:ext cx="7920000" cy="0"/>
          </a:xfrm>
          <a:prstGeom prst="line">
            <a:avLst/>
          </a:prstGeom>
          <a:ln w="28575">
            <a:solidFill>
              <a:schemeClr val="accent5">
                <a:lumMod val="50000"/>
              </a:schemeClr>
            </a:solidFill>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613501" y="1663099"/>
            <a:ext cx="2700000" cy="525026"/>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lnSpc>
                <a:spcPct val="150000"/>
              </a:lnSpc>
            </a:pPr>
            <a:r>
              <a:rPr lang="ja-JP" altLang="en-US" b="1" dirty="0" smtClean="0">
                <a:solidFill>
                  <a:schemeClr val="bg1"/>
                </a:solidFill>
              </a:rPr>
              <a:t>検討期限は令和５年度</a:t>
            </a:r>
            <a:endParaRPr kumimoji="1" lang="ja-JP" altLang="en-US" b="1" dirty="0">
              <a:solidFill>
                <a:schemeClr val="bg1"/>
              </a:solidFill>
            </a:endParaRPr>
          </a:p>
        </p:txBody>
      </p:sp>
      <p:sp>
        <p:nvSpPr>
          <p:cNvPr id="17" name="正方形/長方形 16"/>
          <p:cNvSpPr/>
          <p:nvPr/>
        </p:nvSpPr>
        <p:spPr>
          <a:xfrm>
            <a:off x="3712301" y="1663099"/>
            <a:ext cx="2700000" cy="525026"/>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lstStyle/>
          <a:p>
            <a:pPr algn="ctr">
              <a:lnSpc>
                <a:spcPct val="150000"/>
              </a:lnSpc>
            </a:pPr>
            <a:r>
              <a:rPr lang="en-US" altLang="ja-JP" sz="1600" b="1" dirty="0" smtClean="0">
                <a:solidFill>
                  <a:schemeClr val="bg1"/>
                </a:solidFill>
              </a:rPr>
              <a:t>2025</a:t>
            </a:r>
            <a:r>
              <a:rPr lang="ja-JP" altLang="en-US" sz="1600" b="1" dirty="0" smtClean="0">
                <a:solidFill>
                  <a:schemeClr val="bg1"/>
                </a:solidFill>
              </a:rPr>
              <a:t>年（令和７年）は目前</a:t>
            </a:r>
            <a:endParaRPr kumimoji="1" lang="ja-JP" altLang="en-US" b="1" dirty="0">
              <a:solidFill>
                <a:schemeClr val="bg1"/>
              </a:solidFill>
            </a:endParaRPr>
          </a:p>
        </p:txBody>
      </p:sp>
      <p:sp>
        <p:nvSpPr>
          <p:cNvPr id="18" name="正方形/長方形 17"/>
          <p:cNvSpPr/>
          <p:nvPr/>
        </p:nvSpPr>
        <p:spPr>
          <a:xfrm>
            <a:off x="6811101" y="1663099"/>
            <a:ext cx="2700000" cy="525026"/>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lnSpc>
                <a:spcPct val="150000"/>
              </a:lnSpc>
            </a:pPr>
            <a:r>
              <a:rPr kumimoji="1" lang="ja-JP" altLang="en-US" sz="1600" b="1" dirty="0" smtClean="0">
                <a:solidFill>
                  <a:schemeClr val="bg1"/>
                </a:solidFill>
              </a:rPr>
              <a:t>令和</a:t>
            </a:r>
            <a:r>
              <a:rPr kumimoji="1" lang="en-US" altLang="ja-JP" sz="1600" b="1" dirty="0" smtClean="0">
                <a:solidFill>
                  <a:schemeClr val="bg1"/>
                </a:solidFill>
              </a:rPr>
              <a:t>5</a:t>
            </a:r>
            <a:r>
              <a:rPr kumimoji="1" lang="ja-JP" altLang="en-US" sz="1600" b="1" dirty="0" smtClean="0">
                <a:solidFill>
                  <a:schemeClr val="bg1"/>
                </a:solidFill>
              </a:rPr>
              <a:t>年度は計画策定の年</a:t>
            </a:r>
            <a:endParaRPr kumimoji="1" lang="ja-JP" altLang="en-US" sz="1600" b="1" dirty="0">
              <a:solidFill>
                <a:schemeClr val="bg1"/>
              </a:solidFill>
            </a:endParaRPr>
          </a:p>
        </p:txBody>
      </p:sp>
      <p:sp>
        <p:nvSpPr>
          <p:cNvPr id="4" name="正方形/長方形 3"/>
          <p:cNvSpPr/>
          <p:nvPr/>
        </p:nvSpPr>
        <p:spPr>
          <a:xfrm>
            <a:off x="613499" y="2404532"/>
            <a:ext cx="2700000" cy="2628000"/>
          </a:xfrm>
          <a:prstGeom prst="rect">
            <a:avLst/>
          </a:prstGeom>
          <a:solidFill>
            <a:schemeClr val="accent5">
              <a:lumMod val="20000"/>
              <a:lumOff val="80000"/>
            </a:schemeClr>
          </a:solidFill>
          <a:ln w="9525"/>
        </p:spPr>
        <p:style>
          <a:lnRef idx="2">
            <a:schemeClr val="accent1">
              <a:shade val="50000"/>
            </a:schemeClr>
          </a:lnRef>
          <a:fillRef idx="1">
            <a:schemeClr val="accent1"/>
          </a:fillRef>
          <a:effectRef idx="0">
            <a:schemeClr val="accent1"/>
          </a:effectRef>
          <a:fontRef idx="minor">
            <a:schemeClr val="lt1"/>
          </a:fontRef>
        </p:style>
        <p:txBody>
          <a:bodyPr lIns="0" tIns="36000" rIns="0" bIns="0" rtlCol="0" anchor="t" anchorCtr="0"/>
          <a:lstStyle/>
          <a:p>
            <a:pPr algn="ctr"/>
            <a:endParaRPr lang="en-US" altLang="ja-JP" sz="500" b="1" dirty="0">
              <a:solidFill>
                <a:schemeClr val="tx1"/>
              </a:solidFill>
            </a:endParaRPr>
          </a:p>
          <a:p>
            <a:pPr algn="ctr">
              <a:lnSpc>
                <a:spcPts val="2000"/>
              </a:lnSpc>
            </a:pPr>
            <a:r>
              <a:rPr lang="ja-JP" altLang="en-US" sz="1500" b="1" dirty="0" smtClean="0">
                <a:solidFill>
                  <a:schemeClr val="tx1"/>
                </a:solidFill>
              </a:rPr>
              <a:t>令和４年度</a:t>
            </a:r>
            <a:r>
              <a:rPr lang="ja-JP" altLang="en-US" sz="1500" b="1" dirty="0">
                <a:solidFill>
                  <a:schemeClr val="tx1"/>
                </a:solidFill>
              </a:rPr>
              <a:t>・</a:t>
            </a:r>
            <a:r>
              <a:rPr lang="ja-JP" altLang="en-US" sz="1500" b="1" dirty="0" smtClean="0">
                <a:solidFill>
                  <a:schemeClr val="tx1"/>
                </a:solidFill>
              </a:rPr>
              <a:t>令和５年度で</a:t>
            </a:r>
            <a:endParaRPr lang="en-US" altLang="ja-JP" sz="1500" b="1" dirty="0" smtClean="0">
              <a:solidFill>
                <a:schemeClr val="tx1"/>
              </a:solidFill>
            </a:endParaRPr>
          </a:p>
          <a:p>
            <a:pPr algn="ctr">
              <a:lnSpc>
                <a:spcPts val="2000"/>
              </a:lnSpc>
            </a:pPr>
            <a:r>
              <a:rPr lang="ja-JP" altLang="en-US" sz="1500" b="1" dirty="0" smtClean="0">
                <a:solidFill>
                  <a:schemeClr val="tx1"/>
                </a:solidFill>
              </a:rPr>
              <a:t>検討するよう国が通知</a:t>
            </a:r>
            <a:endParaRPr lang="en-US" altLang="ja-JP" sz="1500" b="1" dirty="0">
              <a:solidFill>
                <a:schemeClr val="tx1"/>
              </a:solidFill>
            </a:endParaRPr>
          </a:p>
          <a:p>
            <a:pPr algn="ctr"/>
            <a:endParaRPr lang="en-US" altLang="ja-JP" sz="400" b="1" dirty="0">
              <a:solidFill>
                <a:schemeClr val="tx1"/>
              </a:solidFill>
            </a:endParaRPr>
          </a:p>
          <a:p>
            <a:pPr>
              <a:lnSpc>
                <a:spcPts val="2000"/>
              </a:lnSpc>
            </a:pPr>
            <a:r>
              <a:rPr lang="ja-JP" altLang="en-US" sz="1400" dirty="0" smtClean="0">
                <a:solidFill>
                  <a:schemeClr val="tx1"/>
                </a:solidFill>
              </a:rPr>
              <a:t>・令和４年３月</a:t>
            </a:r>
            <a:r>
              <a:rPr lang="en-US" altLang="ja-JP" sz="1400" dirty="0" smtClean="0">
                <a:solidFill>
                  <a:schemeClr val="tx1"/>
                </a:solidFill>
              </a:rPr>
              <a:t>24</a:t>
            </a:r>
            <a:r>
              <a:rPr lang="ja-JP" altLang="en-US" sz="1400" dirty="0" smtClean="0">
                <a:solidFill>
                  <a:schemeClr val="tx1"/>
                </a:solidFill>
              </a:rPr>
              <a:t>日付厚生労働</a:t>
            </a:r>
            <a:endParaRPr lang="en-US" altLang="ja-JP" sz="1400" dirty="0" smtClean="0">
              <a:solidFill>
                <a:schemeClr val="tx1"/>
              </a:solidFill>
            </a:endParaRPr>
          </a:p>
          <a:p>
            <a:pPr>
              <a:lnSpc>
                <a:spcPts val="2000"/>
              </a:lnSpc>
            </a:pPr>
            <a:r>
              <a:rPr lang="ja-JP" altLang="en-US" sz="1400" dirty="0">
                <a:solidFill>
                  <a:schemeClr val="tx1"/>
                </a:solidFill>
              </a:rPr>
              <a:t>　</a:t>
            </a:r>
            <a:r>
              <a:rPr lang="ja-JP" altLang="en-US" sz="1400" dirty="0" smtClean="0">
                <a:solidFill>
                  <a:schemeClr val="tx1"/>
                </a:solidFill>
              </a:rPr>
              <a:t>省医政局長通知</a:t>
            </a:r>
            <a:endParaRPr lang="en-US" altLang="ja-JP" sz="1400" dirty="0">
              <a:solidFill>
                <a:schemeClr val="tx1"/>
              </a:solidFill>
            </a:endParaRPr>
          </a:p>
          <a:p>
            <a:endParaRPr lang="en-US" altLang="ja-JP" sz="700" dirty="0" smtClean="0">
              <a:solidFill>
                <a:schemeClr val="tx1"/>
              </a:solidFill>
            </a:endParaRPr>
          </a:p>
          <a:p>
            <a:pPr>
              <a:lnSpc>
                <a:spcPts val="2000"/>
              </a:lnSpc>
            </a:pPr>
            <a:r>
              <a:rPr lang="ja-JP" altLang="en-US" sz="1400" dirty="0" smtClean="0">
                <a:solidFill>
                  <a:schemeClr val="tx1"/>
                </a:solidFill>
              </a:rPr>
              <a:t>・第８次医療計画策定に向けた</a:t>
            </a:r>
            <a:endParaRPr lang="en-US" altLang="ja-JP" sz="1400" dirty="0" smtClean="0">
              <a:solidFill>
                <a:schemeClr val="tx1"/>
              </a:solidFill>
            </a:endParaRPr>
          </a:p>
          <a:p>
            <a:pPr>
              <a:lnSpc>
                <a:spcPts val="2000"/>
              </a:lnSpc>
            </a:pPr>
            <a:r>
              <a:rPr lang="ja-JP" altLang="en-US" sz="1400" dirty="0">
                <a:solidFill>
                  <a:schemeClr val="tx1"/>
                </a:solidFill>
              </a:rPr>
              <a:t>　</a:t>
            </a:r>
            <a:r>
              <a:rPr lang="ja-JP" altLang="en-US" sz="1400" dirty="0" smtClean="0">
                <a:solidFill>
                  <a:schemeClr val="tx1"/>
                </a:solidFill>
              </a:rPr>
              <a:t>病床の機能分化・連携の議論</a:t>
            </a:r>
            <a:endParaRPr lang="en-US" altLang="ja-JP" sz="1400" dirty="0" smtClean="0">
              <a:solidFill>
                <a:schemeClr val="tx1"/>
              </a:solidFill>
            </a:endParaRPr>
          </a:p>
          <a:p>
            <a:pPr>
              <a:lnSpc>
                <a:spcPts val="2000"/>
              </a:lnSpc>
            </a:pPr>
            <a:r>
              <a:rPr lang="ja-JP" altLang="en-US" sz="1400" dirty="0">
                <a:solidFill>
                  <a:schemeClr val="tx1"/>
                </a:solidFill>
              </a:rPr>
              <a:t>　</a:t>
            </a:r>
            <a:r>
              <a:rPr lang="ja-JP" altLang="en-US" sz="1400" dirty="0" smtClean="0">
                <a:solidFill>
                  <a:schemeClr val="tx1"/>
                </a:solidFill>
              </a:rPr>
              <a:t>等と併せて、対応方針の策定・</a:t>
            </a:r>
            <a:endParaRPr lang="en-US" altLang="ja-JP" sz="1400" dirty="0" smtClean="0">
              <a:solidFill>
                <a:schemeClr val="tx1"/>
              </a:solidFill>
            </a:endParaRPr>
          </a:p>
          <a:p>
            <a:pPr>
              <a:lnSpc>
                <a:spcPts val="2000"/>
              </a:lnSpc>
            </a:pPr>
            <a:r>
              <a:rPr lang="ja-JP" altLang="en-US" sz="1400" dirty="0">
                <a:solidFill>
                  <a:schemeClr val="tx1"/>
                </a:solidFill>
              </a:rPr>
              <a:t>　</a:t>
            </a:r>
            <a:r>
              <a:rPr lang="ja-JP" altLang="en-US" sz="1400" dirty="0" smtClean="0">
                <a:solidFill>
                  <a:schemeClr val="tx1"/>
                </a:solidFill>
              </a:rPr>
              <a:t>検証・見直しを行うよう、</a:t>
            </a:r>
            <a:endParaRPr lang="en-US" altLang="ja-JP" sz="1400" dirty="0" smtClean="0">
              <a:solidFill>
                <a:schemeClr val="tx1"/>
              </a:solidFill>
            </a:endParaRPr>
          </a:p>
          <a:p>
            <a:pPr>
              <a:lnSpc>
                <a:spcPts val="2000"/>
              </a:lnSpc>
            </a:pPr>
            <a:r>
              <a:rPr lang="ja-JP" altLang="en-US" sz="1400" dirty="0">
                <a:solidFill>
                  <a:schemeClr val="tx1"/>
                </a:solidFill>
              </a:rPr>
              <a:t>　</a:t>
            </a:r>
            <a:r>
              <a:rPr lang="ja-JP" altLang="en-US" sz="1400" dirty="0" smtClean="0">
                <a:solidFill>
                  <a:schemeClr val="tx1"/>
                </a:solidFill>
              </a:rPr>
              <a:t>都道府県に通知</a:t>
            </a:r>
            <a:endParaRPr lang="en-US" altLang="ja-JP" sz="1400" dirty="0" smtClean="0">
              <a:solidFill>
                <a:schemeClr val="tx1"/>
              </a:solidFill>
            </a:endParaRPr>
          </a:p>
        </p:txBody>
      </p:sp>
      <p:sp>
        <p:nvSpPr>
          <p:cNvPr id="20" name="正方形/長方形 19"/>
          <p:cNvSpPr/>
          <p:nvPr/>
        </p:nvSpPr>
        <p:spPr>
          <a:xfrm>
            <a:off x="3712301" y="2404532"/>
            <a:ext cx="2700000" cy="2628000"/>
          </a:xfrm>
          <a:prstGeom prst="rect">
            <a:avLst/>
          </a:prstGeom>
          <a:solidFill>
            <a:schemeClr val="accent5">
              <a:lumMod val="20000"/>
              <a:lumOff val="80000"/>
            </a:schemeClr>
          </a:solidFill>
          <a:ln w="9525"/>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algn="ctr">
              <a:lnSpc>
                <a:spcPts val="2000"/>
              </a:lnSpc>
            </a:pPr>
            <a:r>
              <a:rPr lang="ja-JP" altLang="en-US" sz="1500" b="1" dirty="0">
                <a:solidFill>
                  <a:schemeClr val="tx1"/>
                </a:solidFill>
              </a:rPr>
              <a:t>現行</a:t>
            </a:r>
            <a:r>
              <a:rPr lang="ja-JP" altLang="en-US" sz="1500" b="1" dirty="0" smtClean="0">
                <a:solidFill>
                  <a:schemeClr val="tx1"/>
                </a:solidFill>
              </a:rPr>
              <a:t>の地域医療構想は、</a:t>
            </a:r>
            <a:endParaRPr lang="en-US" altLang="ja-JP" sz="1500" b="1" dirty="0" smtClean="0">
              <a:solidFill>
                <a:schemeClr val="tx1"/>
              </a:solidFill>
            </a:endParaRPr>
          </a:p>
          <a:p>
            <a:pPr algn="ctr">
              <a:lnSpc>
                <a:spcPts val="2000"/>
              </a:lnSpc>
            </a:pPr>
            <a:r>
              <a:rPr lang="en-US" altLang="ja-JP" sz="1500" b="1" dirty="0" smtClean="0">
                <a:solidFill>
                  <a:schemeClr val="tx1"/>
                </a:solidFill>
              </a:rPr>
              <a:t>2025</a:t>
            </a:r>
            <a:r>
              <a:rPr lang="ja-JP" altLang="en-US" sz="1500" b="1" dirty="0" smtClean="0">
                <a:solidFill>
                  <a:schemeClr val="tx1"/>
                </a:solidFill>
              </a:rPr>
              <a:t>年に向けた</a:t>
            </a:r>
            <a:r>
              <a:rPr lang="ja-JP" altLang="en-US" sz="1500" b="1" dirty="0">
                <a:solidFill>
                  <a:schemeClr val="tx1"/>
                </a:solidFill>
              </a:rPr>
              <a:t>取組</a:t>
            </a:r>
            <a:endParaRPr lang="en-US" altLang="ja-JP" sz="1500" b="1" dirty="0">
              <a:solidFill>
                <a:schemeClr val="tx1"/>
              </a:solidFill>
            </a:endParaRPr>
          </a:p>
          <a:p>
            <a:pPr algn="ctr"/>
            <a:endParaRPr lang="en-US" altLang="ja-JP" sz="400" b="1" dirty="0">
              <a:solidFill>
                <a:schemeClr val="tx1"/>
              </a:solidFill>
            </a:endParaRPr>
          </a:p>
          <a:p>
            <a:pPr>
              <a:lnSpc>
                <a:spcPts val="2000"/>
              </a:lnSpc>
            </a:pPr>
            <a:r>
              <a:rPr lang="ja-JP" altLang="en-US" sz="1400" dirty="0" smtClean="0">
                <a:solidFill>
                  <a:schemeClr val="tx1"/>
                </a:solidFill>
              </a:rPr>
              <a:t>・団塊世代</a:t>
            </a:r>
            <a:r>
              <a:rPr lang="ja-JP" altLang="en-US" sz="1200" dirty="0" smtClean="0">
                <a:solidFill>
                  <a:schemeClr val="tx1"/>
                </a:solidFill>
              </a:rPr>
              <a:t>（</a:t>
            </a:r>
            <a:r>
              <a:rPr lang="en-US" altLang="ja-JP" sz="1200" dirty="0" smtClean="0">
                <a:solidFill>
                  <a:schemeClr val="tx1"/>
                </a:solidFill>
              </a:rPr>
              <a:t>1947</a:t>
            </a:r>
            <a:r>
              <a:rPr lang="ja-JP" altLang="en-US" sz="1200" dirty="0" smtClean="0">
                <a:solidFill>
                  <a:schemeClr val="tx1"/>
                </a:solidFill>
              </a:rPr>
              <a:t>年～</a:t>
            </a:r>
            <a:r>
              <a:rPr lang="en-US" altLang="ja-JP" sz="1200" dirty="0" smtClean="0">
                <a:solidFill>
                  <a:schemeClr val="tx1"/>
                </a:solidFill>
              </a:rPr>
              <a:t>1949</a:t>
            </a:r>
            <a:r>
              <a:rPr lang="ja-JP" altLang="en-US" sz="1200" dirty="0" smtClean="0">
                <a:solidFill>
                  <a:schemeClr val="tx1"/>
                </a:solidFill>
              </a:rPr>
              <a:t>年生）</a:t>
            </a:r>
            <a:endParaRPr lang="en-US" altLang="ja-JP" sz="1400" dirty="0" smtClean="0">
              <a:solidFill>
                <a:schemeClr val="tx1"/>
              </a:solidFill>
            </a:endParaRPr>
          </a:p>
          <a:p>
            <a:pPr>
              <a:lnSpc>
                <a:spcPts val="2000"/>
              </a:lnSpc>
            </a:pPr>
            <a:r>
              <a:rPr lang="ja-JP" altLang="en-US" sz="1400" dirty="0" smtClean="0">
                <a:solidFill>
                  <a:schemeClr val="tx1"/>
                </a:solidFill>
              </a:rPr>
              <a:t>　 全員が</a:t>
            </a:r>
            <a:r>
              <a:rPr lang="en-US" altLang="ja-JP" sz="1400" dirty="0" smtClean="0">
                <a:solidFill>
                  <a:schemeClr val="tx1"/>
                </a:solidFill>
              </a:rPr>
              <a:t>2025</a:t>
            </a:r>
            <a:r>
              <a:rPr lang="ja-JP" altLang="en-US" sz="1400" dirty="0" smtClean="0">
                <a:solidFill>
                  <a:schemeClr val="tx1"/>
                </a:solidFill>
              </a:rPr>
              <a:t>年には後期高齢者</a:t>
            </a:r>
            <a:endParaRPr lang="en-US" altLang="ja-JP" sz="1400" dirty="0" smtClean="0">
              <a:solidFill>
                <a:schemeClr val="tx1"/>
              </a:solidFill>
            </a:endParaRPr>
          </a:p>
          <a:p>
            <a:pPr>
              <a:lnSpc>
                <a:spcPts val="2000"/>
              </a:lnSpc>
            </a:pPr>
            <a:endParaRPr lang="en-US" altLang="ja-JP" sz="1400" dirty="0" smtClean="0">
              <a:solidFill>
                <a:schemeClr val="tx1"/>
              </a:solidFill>
            </a:endParaRPr>
          </a:p>
          <a:p>
            <a:pPr>
              <a:lnSpc>
                <a:spcPts val="2000"/>
              </a:lnSpc>
            </a:pPr>
            <a:r>
              <a:rPr lang="ja-JP" altLang="en-US" sz="1400" dirty="0" smtClean="0">
                <a:solidFill>
                  <a:schemeClr val="tx1"/>
                </a:solidFill>
              </a:rPr>
              <a:t>・</a:t>
            </a:r>
            <a:r>
              <a:rPr lang="en-US" altLang="ja-JP" sz="1400" dirty="0" smtClean="0">
                <a:solidFill>
                  <a:schemeClr val="tx1"/>
                </a:solidFill>
              </a:rPr>
              <a:t>2025</a:t>
            </a:r>
            <a:r>
              <a:rPr lang="ja-JP" altLang="en-US" sz="1400" dirty="0" smtClean="0">
                <a:solidFill>
                  <a:schemeClr val="tx1"/>
                </a:solidFill>
              </a:rPr>
              <a:t>年まで３年を切り、</a:t>
            </a:r>
            <a:endParaRPr lang="en-US" altLang="ja-JP" sz="1400" dirty="0" smtClean="0">
              <a:solidFill>
                <a:schemeClr val="tx1"/>
              </a:solidFill>
            </a:endParaRPr>
          </a:p>
          <a:p>
            <a:pPr>
              <a:lnSpc>
                <a:spcPts val="2000"/>
              </a:lnSpc>
            </a:pPr>
            <a:r>
              <a:rPr lang="ja-JP" altLang="en-US" sz="1400" dirty="0">
                <a:solidFill>
                  <a:schemeClr val="tx1"/>
                </a:solidFill>
              </a:rPr>
              <a:t>　</a:t>
            </a:r>
            <a:r>
              <a:rPr lang="ja-JP" altLang="en-US" sz="1400" dirty="0" smtClean="0">
                <a:solidFill>
                  <a:schemeClr val="tx1"/>
                </a:solidFill>
              </a:rPr>
              <a:t>これまでの自主的な病床の</a:t>
            </a:r>
            <a:endParaRPr lang="en-US" altLang="ja-JP" sz="1400" dirty="0" smtClean="0">
              <a:solidFill>
                <a:schemeClr val="tx1"/>
              </a:solidFill>
            </a:endParaRPr>
          </a:p>
          <a:p>
            <a:pPr>
              <a:lnSpc>
                <a:spcPts val="2000"/>
              </a:lnSpc>
            </a:pPr>
            <a:r>
              <a:rPr lang="ja-JP" altLang="en-US" sz="1400" dirty="0">
                <a:solidFill>
                  <a:schemeClr val="tx1"/>
                </a:solidFill>
              </a:rPr>
              <a:t>　</a:t>
            </a:r>
            <a:r>
              <a:rPr lang="ja-JP" altLang="en-US" sz="1400" dirty="0" smtClean="0">
                <a:solidFill>
                  <a:schemeClr val="tx1"/>
                </a:solidFill>
              </a:rPr>
              <a:t>機能分化に係る取組について、</a:t>
            </a:r>
            <a:endParaRPr lang="en-US" altLang="ja-JP" sz="1400" dirty="0" smtClean="0">
              <a:solidFill>
                <a:schemeClr val="tx1"/>
              </a:solidFill>
            </a:endParaRPr>
          </a:p>
          <a:p>
            <a:pPr>
              <a:lnSpc>
                <a:spcPts val="2000"/>
              </a:lnSpc>
            </a:pPr>
            <a:r>
              <a:rPr lang="ja-JP" altLang="en-US" sz="1400" dirty="0">
                <a:solidFill>
                  <a:schemeClr val="tx1"/>
                </a:solidFill>
              </a:rPr>
              <a:t>　</a:t>
            </a:r>
            <a:r>
              <a:rPr lang="ja-JP" altLang="en-US" sz="1400" dirty="0" smtClean="0">
                <a:solidFill>
                  <a:schemeClr val="tx1"/>
                </a:solidFill>
              </a:rPr>
              <a:t>いったん</a:t>
            </a:r>
            <a:r>
              <a:rPr lang="ja-JP" altLang="en-US" sz="1400" smtClean="0">
                <a:solidFill>
                  <a:schemeClr val="tx1"/>
                </a:solidFill>
              </a:rPr>
              <a:t>総括する時期</a:t>
            </a:r>
            <a:endParaRPr lang="en-US" altLang="ja-JP" sz="1400" dirty="0">
              <a:solidFill>
                <a:schemeClr val="tx1"/>
              </a:solidFill>
            </a:endParaRPr>
          </a:p>
          <a:p>
            <a:pPr>
              <a:lnSpc>
                <a:spcPts val="2000"/>
              </a:lnSpc>
            </a:pPr>
            <a:r>
              <a:rPr lang="ja-JP" altLang="en-US" sz="1400" dirty="0" smtClean="0">
                <a:solidFill>
                  <a:schemeClr val="tx1"/>
                </a:solidFill>
              </a:rPr>
              <a:t>　</a:t>
            </a:r>
            <a:endParaRPr lang="en-US" altLang="ja-JP" sz="1100" dirty="0">
              <a:solidFill>
                <a:schemeClr val="tx1"/>
              </a:solidFill>
            </a:endParaRPr>
          </a:p>
        </p:txBody>
      </p:sp>
      <p:sp>
        <p:nvSpPr>
          <p:cNvPr id="21" name="正方形/長方形 20"/>
          <p:cNvSpPr/>
          <p:nvPr/>
        </p:nvSpPr>
        <p:spPr>
          <a:xfrm>
            <a:off x="6811101" y="2404532"/>
            <a:ext cx="2700000" cy="2628000"/>
          </a:xfrm>
          <a:prstGeom prst="rect">
            <a:avLst/>
          </a:prstGeom>
          <a:solidFill>
            <a:schemeClr val="accent5">
              <a:lumMod val="20000"/>
              <a:lumOff val="80000"/>
            </a:schemeClr>
          </a:solidFill>
          <a:ln w="9525"/>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algn="ctr">
              <a:lnSpc>
                <a:spcPts val="2000"/>
              </a:lnSpc>
            </a:pPr>
            <a:r>
              <a:rPr lang="ja-JP" altLang="en-US" sz="1500" b="1" dirty="0">
                <a:solidFill>
                  <a:schemeClr val="tx1"/>
                </a:solidFill>
              </a:rPr>
              <a:t>令和５年度</a:t>
            </a:r>
            <a:r>
              <a:rPr lang="ja-JP" altLang="en-US" sz="1500" b="1" dirty="0" smtClean="0">
                <a:solidFill>
                  <a:schemeClr val="tx1"/>
                </a:solidFill>
              </a:rPr>
              <a:t>は第８次</a:t>
            </a:r>
            <a:endParaRPr lang="en-US" altLang="ja-JP" sz="1500" b="1" dirty="0" smtClean="0">
              <a:solidFill>
                <a:schemeClr val="tx1"/>
              </a:solidFill>
            </a:endParaRPr>
          </a:p>
          <a:p>
            <a:pPr algn="ctr">
              <a:lnSpc>
                <a:spcPts val="2000"/>
              </a:lnSpc>
            </a:pPr>
            <a:r>
              <a:rPr lang="ja-JP" altLang="en-US" sz="1500" b="1" dirty="0" smtClean="0">
                <a:solidFill>
                  <a:schemeClr val="tx1"/>
                </a:solidFill>
              </a:rPr>
              <a:t>保健医療計画の策定に注力</a:t>
            </a:r>
            <a:endParaRPr lang="en-US" altLang="ja-JP" sz="1500" b="1" dirty="0" smtClean="0">
              <a:solidFill>
                <a:schemeClr val="tx1"/>
              </a:solidFill>
            </a:endParaRPr>
          </a:p>
          <a:p>
            <a:pPr algn="ctr"/>
            <a:endParaRPr lang="en-US" altLang="ja-JP" sz="500" b="1" dirty="0">
              <a:solidFill>
                <a:schemeClr val="tx1"/>
              </a:solidFill>
            </a:endParaRPr>
          </a:p>
          <a:p>
            <a:pPr>
              <a:lnSpc>
                <a:spcPts val="2000"/>
              </a:lnSpc>
            </a:pPr>
            <a:r>
              <a:rPr kumimoji="1" lang="ja-JP" altLang="en-US" sz="1400" dirty="0" smtClean="0">
                <a:solidFill>
                  <a:schemeClr val="tx1"/>
                </a:solidFill>
              </a:rPr>
              <a:t>・現行第７次計画の</a:t>
            </a:r>
            <a:r>
              <a:rPr lang="ja-JP" altLang="en-US" sz="1400" dirty="0" smtClean="0">
                <a:solidFill>
                  <a:schemeClr val="tx1"/>
                </a:solidFill>
              </a:rPr>
              <a:t>計画期間</a:t>
            </a:r>
            <a:endParaRPr lang="en-US" altLang="ja-JP" sz="1400" dirty="0" smtClean="0">
              <a:solidFill>
                <a:schemeClr val="tx1"/>
              </a:solidFill>
            </a:endParaRPr>
          </a:p>
          <a:p>
            <a:pPr>
              <a:lnSpc>
                <a:spcPts val="2000"/>
              </a:lnSpc>
            </a:pPr>
            <a:r>
              <a:rPr lang="ja-JP" altLang="en-US" sz="1400" dirty="0">
                <a:solidFill>
                  <a:schemeClr val="tx1"/>
                </a:solidFill>
              </a:rPr>
              <a:t>　</a:t>
            </a:r>
            <a:r>
              <a:rPr lang="ja-JP" altLang="en-US" sz="1400" dirty="0" smtClean="0">
                <a:solidFill>
                  <a:schemeClr val="tx1"/>
                </a:solidFill>
              </a:rPr>
              <a:t>　平成</a:t>
            </a:r>
            <a:r>
              <a:rPr lang="en-US" altLang="ja-JP" sz="1400" dirty="0" smtClean="0">
                <a:solidFill>
                  <a:schemeClr val="tx1"/>
                </a:solidFill>
              </a:rPr>
              <a:t>30</a:t>
            </a:r>
            <a:r>
              <a:rPr lang="ja-JP" altLang="en-US" sz="1400" dirty="0" smtClean="0">
                <a:solidFill>
                  <a:schemeClr val="tx1"/>
                </a:solidFill>
              </a:rPr>
              <a:t>年度～令和５年度</a:t>
            </a:r>
            <a:endParaRPr lang="en-US" altLang="ja-JP" sz="1400" dirty="0" smtClean="0">
              <a:solidFill>
                <a:schemeClr val="tx1"/>
              </a:solidFill>
            </a:endParaRPr>
          </a:p>
          <a:p>
            <a:endParaRPr lang="en-US" altLang="ja-JP" sz="600" dirty="0" smtClean="0">
              <a:solidFill>
                <a:schemeClr val="tx1"/>
              </a:solidFill>
            </a:endParaRPr>
          </a:p>
          <a:p>
            <a:pPr>
              <a:lnSpc>
                <a:spcPts val="2000"/>
              </a:lnSpc>
            </a:pPr>
            <a:r>
              <a:rPr kumimoji="1" lang="ja-JP" altLang="en-US" sz="1400" dirty="0" smtClean="0">
                <a:solidFill>
                  <a:schemeClr val="tx1"/>
                </a:solidFill>
              </a:rPr>
              <a:t>・次期計画は、記載事項に、　</a:t>
            </a:r>
            <a:endParaRPr kumimoji="1" lang="en-US" altLang="ja-JP" sz="1400" dirty="0" smtClean="0">
              <a:solidFill>
                <a:schemeClr val="tx1"/>
              </a:solidFill>
            </a:endParaRPr>
          </a:p>
          <a:p>
            <a:pPr>
              <a:lnSpc>
                <a:spcPts val="2000"/>
              </a:lnSpc>
            </a:pPr>
            <a:r>
              <a:rPr lang="ja-JP" altLang="en-US" sz="1400" dirty="0">
                <a:solidFill>
                  <a:schemeClr val="tx1"/>
                </a:solidFill>
              </a:rPr>
              <a:t>　</a:t>
            </a:r>
            <a:r>
              <a:rPr lang="ja-JP" altLang="en-US" sz="1400" dirty="0" smtClean="0">
                <a:solidFill>
                  <a:schemeClr val="tx1"/>
                </a:solidFill>
              </a:rPr>
              <a:t>「</a:t>
            </a:r>
            <a:r>
              <a:rPr kumimoji="1" lang="ja-JP" altLang="en-US" sz="1400" dirty="0" smtClean="0">
                <a:solidFill>
                  <a:schemeClr val="tx1"/>
                </a:solidFill>
              </a:rPr>
              <a:t>新興感染症等の感染拡大時</a:t>
            </a:r>
            <a:endParaRPr kumimoji="1" lang="en-US" altLang="ja-JP" sz="1400" dirty="0" smtClean="0">
              <a:solidFill>
                <a:schemeClr val="tx1"/>
              </a:solidFill>
            </a:endParaRPr>
          </a:p>
          <a:p>
            <a:pPr>
              <a:lnSpc>
                <a:spcPts val="2000"/>
              </a:lnSpc>
            </a:pPr>
            <a:r>
              <a:rPr lang="ja-JP" altLang="en-US" sz="1400" dirty="0">
                <a:solidFill>
                  <a:schemeClr val="tx1"/>
                </a:solidFill>
              </a:rPr>
              <a:t>　　</a:t>
            </a:r>
            <a:r>
              <a:rPr kumimoji="1" lang="ja-JP" altLang="en-US" sz="1400" dirty="0" smtClean="0">
                <a:solidFill>
                  <a:schemeClr val="tx1"/>
                </a:solidFill>
              </a:rPr>
              <a:t>に</a:t>
            </a:r>
            <a:r>
              <a:rPr lang="ja-JP" altLang="en-US" sz="1400" dirty="0" smtClean="0">
                <a:solidFill>
                  <a:schemeClr val="tx1"/>
                </a:solidFill>
              </a:rPr>
              <a:t>おける医療*」を追加</a:t>
            </a:r>
            <a:endParaRPr lang="en-US" altLang="ja-JP" sz="1400" dirty="0" smtClean="0">
              <a:solidFill>
                <a:schemeClr val="tx1"/>
              </a:solidFill>
            </a:endParaRPr>
          </a:p>
          <a:p>
            <a:endParaRPr lang="en-US" altLang="ja-JP" sz="400" dirty="0" smtClean="0">
              <a:solidFill>
                <a:schemeClr val="tx1"/>
              </a:solidFill>
            </a:endParaRPr>
          </a:p>
          <a:p>
            <a:r>
              <a:rPr kumimoji="1" lang="ja-JP" altLang="en-US" sz="1100" dirty="0" smtClean="0">
                <a:solidFill>
                  <a:schemeClr val="tx1"/>
                </a:solidFill>
              </a:rPr>
              <a:t>　　</a:t>
            </a:r>
            <a:r>
              <a:rPr kumimoji="1" lang="ja-JP" altLang="en-US" sz="1200" dirty="0" smtClean="0">
                <a:solidFill>
                  <a:schemeClr val="tx1"/>
                </a:solidFill>
              </a:rPr>
              <a:t>*５事業</a:t>
            </a:r>
            <a:r>
              <a:rPr lang="ja-JP" altLang="en-US" sz="1200" b="1" dirty="0" smtClean="0">
                <a:solidFill>
                  <a:schemeClr val="tx1"/>
                </a:solidFill>
              </a:rPr>
              <a:t>５</a:t>
            </a:r>
            <a:r>
              <a:rPr lang="ja-JP" altLang="en-US" sz="1200" dirty="0" smtClean="0">
                <a:solidFill>
                  <a:schemeClr val="tx1"/>
                </a:solidFill>
              </a:rPr>
              <a:t>事業 </a:t>
            </a:r>
            <a:r>
              <a:rPr kumimoji="1" lang="ja-JP" altLang="en-US" sz="1200" dirty="0" smtClean="0">
                <a:solidFill>
                  <a:schemeClr val="tx1"/>
                </a:solidFill>
              </a:rPr>
              <a:t>⇒５疾病</a:t>
            </a:r>
            <a:r>
              <a:rPr kumimoji="1" lang="ja-JP" altLang="en-US" sz="1200" b="1" u="sng" dirty="0" smtClean="0">
                <a:solidFill>
                  <a:schemeClr val="tx1"/>
                </a:solidFill>
              </a:rPr>
              <a:t>６</a:t>
            </a:r>
            <a:r>
              <a:rPr kumimoji="1" lang="ja-JP" altLang="en-US" sz="1200" dirty="0" smtClean="0">
                <a:solidFill>
                  <a:schemeClr val="tx1"/>
                </a:solidFill>
              </a:rPr>
              <a:t>事業</a:t>
            </a:r>
            <a:endParaRPr kumimoji="1" lang="ja-JP" altLang="en-US" sz="1600" dirty="0">
              <a:solidFill>
                <a:schemeClr val="tx1"/>
              </a:solidFill>
            </a:endParaRPr>
          </a:p>
        </p:txBody>
      </p:sp>
      <p:sp>
        <p:nvSpPr>
          <p:cNvPr id="22" name="二等辺三角形 21"/>
          <p:cNvSpPr/>
          <p:nvPr/>
        </p:nvSpPr>
        <p:spPr>
          <a:xfrm rot="10800000">
            <a:off x="3442301" y="5229607"/>
            <a:ext cx="3240000" cy="288000"/>
          </a:xfrm>
          <a:prstGeom prst="triangle">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3" name="コンテンツ プレースホルダー 2"/>
          <p:cNvSpPr>
            <a:spLocks noGrp="1"/>
          </p:cNvSpPr>
          <p:nvPr>
            <p:ph idx="1"/>
          </p:nvPr>
        </p:nvSpPr>
        <p:spPr>
          <a:xfrm>
            <a:off x="552701" y="5780671"/>
            <a:ext cx="8839200" cy="736988"/>
          </a:xfrm>
        </p:spPr>
        <p:txBody>
          <a:bodyPr wrap="square" lIns="72000" tIns="36000" rIns="72000" bIns="36000">
            <a:spAutoFit/>
          </a:bodyPr>
          <a:lstStyle/>
          <a:p>
            <a:pPr marL="0" indent="0" algn="ctr">
              <a:buNone/>
            </a:pPr>
            <a:r>
              <a:rPr kumimoji="1" lang="ja-JP" altLang="en-US" sz="2000" b="1" dirty="0" smtClean="0"/>
              <a:t>地域医療構想会議での検討を再開し、令和</a:t>
            </a:r>
            <a:r>
              <a:rPr kumimoji="1" lang="en-US" altLang="ja-JP" sz="2000" b="1" dirty="0" smtClean="0"/>
              <a:t>4</a:t>
            </a:r>
            <a:r>
              <a:rPr kumimoji="1" lang="ja-JP" altLang="en-US" sz="2000" b="1" dirty="0" smtClean="0"/>
              <a:t>年度中に、</a:t>
            </a:r>
            <a:endParaRPr kumimoji="1" lang="en-US" altLang="ja-JP" sz="2000" b="1" dirty="0" smtClean="0"/>
          </a:p>
          <a:p>
            <a:pPr marL="0" indent="0" algn="ctr">
              <a:buNone/>
            </a:pPr>
            <a:r>
              <a:rPr lang="ja-JP" altLang="en-US" sz="2000" b="1" dirty="0" smtClean="0"/>
              <a:t>圏域における対応方針についての合意にメドをつけることが望ましい。</a:t>
            </a:r>
            <a:endParaRPr kumimoji="1" lang="ja-JP" altLang="en-US" sz="2000" b="1" dirty="0"/>
          </a:p>
        </p:txBody>
      </p:sp>
      <p:sp>
        <p:nvSpPr>
          <p:cNvPr id="24" name="テキスト ボックス 23"/>
          <p:cNvSpPr txBox="1"/>
          <p:nvPr/>
        </p:nvSpPr>
        <p:spPr>
          <a:xfrm>
            <a:off x="613501" y="907329"/>
            <a:ext cx="8717600" cy="607859"/>
          </a:xfrm>
          <a:prstGeom prst="rect">
            <a:avLst/>
          </a:prstGeom>
          <a:noFill/>
        </p:spPr>
        <p:txBody>
          <a:bodyPr wrap="square" lIns="36000" tIns="0" rIns="36000" bIns="0" rtlCol="0" anchor="ctr" anchorCtr="0">
            <a:spAutoFit/>
          </a:bodyPr>
          <a:lstStyle/>
          <a:p>
            <a:pPr>
              <a:lnSpc>
                <a:spcPts val="2400"/>
              </a:lnSpc>
            </a:pPr>
            <a:r>
              <a:rPr lang="ja-JP" altLang="en-US" dirty="0" smtClean="0"/>
              <a:t>新型コロナウイルス感染症の状況を踏まえ、都</a:t>
            </a:r>
            <a:r>
              <a:rPr lang="ja-JP" altLang="en-US" dirty="0"/>
              <a:t>では令和２年度から、 </a:t>
            </a:r>
            <a:endParaRPr lang="en-US" altLang="ja-JP" dirty="0" smtClean="0"/>
          </a:p>
          <a:p>
            <a:pPr>
              <a:lnSpc>
                <a:spcPts val="2400"/>
              </a:lnSpc>
            </a:pPr>
            <a:r>
              <a:rPr lang="en-US" altLang="ja-JP" dirty="0" smtClean="0"/>
              <a:t>2025</a:t>
            </a:r>
            <a:r>
              <a:rPr lang="ja-JP" altLang="en-US" dirty="0" smtClean="0"/>
              <a:t>年に向けた対応方針に係る検討を休止してきたが、</a:t>
            </a:r>
            <a:endParaRPr lang="en-US" altLang="ja-JP" dirty="0" smtClean="0"/>
          </a:p>
        </p:txBody>
      </p:sp>
      <p:grpSp>
        <p:nvGrpSpPr>
          <p:cNvPr id="19" name="グループ化 18"/>
          <p:cNvGrpSpPr/>
          <p:nvPr/>
        </p:nvGrpSpPr>
        <p:grpSpPr>
          <a:xfrm>
            <a:off x="8415867" y="101815"/>
            <a:ext cx="1388533" cy="913813"/>
            <a:chOff x="8415867" y="101815"/>
            <a:chExt cx="1388533" cy="913813"/>
          </a:xfrm>
        </p:grpSpPr>
        <p:sp>
          <p:nvSpPr>
            <p:cNvPr id="25" name="テキスト ボックス 24"/>
            <p:cNvSpPr txBox="1"/>
            <p:nvPr/>
          </p:nvSpPr>
          <p:spPr>
            <a:xfrm>
              <a:off x="8415867" y="101815"/>
              <a:ext cx="1388533" cy="190240"/>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00" dirty="0" smtClean="0"/>
                <a:t>①調整会議での</a:t>
              </a:r>
              <a:r>
                <a:rPr lang="ja-JP" altLang="en-US" sz="900" dirty="0" smtClean="0"/>
                <a:t>検討事項</a:t>
              </a:r>
              <a:endParaRPr kumimoji="1" lang="ja-JP" altLang="en-US" sz="900" dirty="0"/>
            </a:p>
          </p:txBody>
        </p:sp>
        <p:sp>
          <p:nvSpPr>
            <p:cNvPr id="26" name="テキスト ボックス 25"/>
            <p:cNvSpPr txBox="1"/>
            <p:nvPr/>
          </p:nvSpPr>
          <p:spPr>
            <a:xfrm>
              <a:off x="8415867" y="270068"/>
              <a:ext cx="1388533" cy="197934"/>
            </a:xfrm>
            <a:prstGeom prst="rect">
              <a:avLst/>
            </a:prstGeom>
            <a:solidFill>
              <a:srgbClr val="002060"/>
            </a:solidFill>
            <a:ln w="9525">
              <a:solidFill>
                <a:schemeClr val="accent5">
                  <a:lumMod val="50000"/>
                </a:schemeClr>
              </a:solidFill>
            </a:ln>
          </p:spPr>
          <p:txBody>
            <a:bodyPr wrap="square" lIns="0" tIns="36000" rIns="0" bIns="0" rtlCol="0" anchor="ctr" anchorCtr="0">
              <a:spAutoFit/>
            </a:bodyPr>
            <a:lstStyle/>
            <a:p>
              <a:r>
                <a:rPr lang="ja-JP" altLang="en-US" sz="1050" dirty="0" smtClean="0">
                  <a:solidFill>
                    <a:schemeClr val="bg1"/>
                  </a:solidFill>
                </a:rPr>
                <a:t>②検討を再開する背景</a:t>
              </a:r>
              <a:endParaRPr kumimoji="1" lang="ja-JP" altLang="en-US" sz="1050" dirty="0">
                <a:solidFill>
                  <a:schemeClr val="bg1"/>
                </a:solidFill>
              </a:endParaRPr>
            </a:p>
          </p:txBody>
        </p:sp>
        <p:sp>
          <p:nvSpPr>
            <p:cNvPr id="27" name="テキスト ボックス 26"/>
            <p:cNvSpPr txBox="1"/>
            <p:nvPr/>
          </p:nvSpPr>
          <p:spPr>
            <a:xfrm>
              <a:off x="8415867" y="445190"/>
              <a:ext cx="1388533" cy="205629"/>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100" dirty="0" smtClean="0"/>
                <a:t>③方向性</a:t>
              </a:r>
              <a:endParaRPr kumimoji="1" lang="ja-JP" altLang="en-US" sz="1100" dirty="0"/>
            </a:p>
          </p:txBody>
        </p:sp>
        <p:sp>
          <p:nvSpPr>
            <p:cNvPr id="28" name="テキスト ボックス 27"/>
            <p:cNvSpPr txBox="1"/>
            <p:nvPr/>
          </p:nvSpPr>
          <p:spPr>
            <a:xfrm>
              <a:off x="8415867" y="638611"/>
              <a:ext cx="1388533" cy="183596"/>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100" dirty="0" smtClean="0"/>
                <a:t>④今後の予定</a:t>
              </a:r>
              <a:endParaRPr kumimoji="1" lang="ja-JP" altLang="en-US" sz="1100" dirty="0"/>
            </a:p>
          </p:txBody>
        </p:sp>
        <p:sp>
          <p:nvSpPr>
            <p:cNvPr id="29" name="テキスト ボックス 28"/>
            <p:cNvSpPr txBox="1"/>
            <p:nvPr/>
          </p:nvSpPr>
          <p:spPr>
            <a:xfrm>
              <a:off x="8415867" y="809999"/>
              <a:ext cx="1388533" cy="205629"/>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50" dirty="0" smtClean="0"/>
                <a:t>⑤確認・調査票</a:t>
              </a:r>
              <a:endParaRPr kumimoji="1" lang="ja-JP" altLang="en-US" sz="1100" dirty="0"/>
            </a:p>
          </p:txBody>
        </p:sp>
      </p:grpSp>
    </p:spTree>
    <p:extLst>
      <p:ext uri="{BB962C8B-B14F-4D97-AF65-F5344CB8AC3E}">
        <p14:creationId xmlns:p14="http://schemas.microsoft.com/office/powerpoint/2010/main" val="213307854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273000" y="195793"/>
            <a:ext cx="7920000" cy="523874"/>
          </a:xfrm>
        </p:spPr>
        <p:txBody>
          <a:bodyPr lIns="72000" tIns="72000" rIns="72000" bIns="0">
            <a:normAutofit/>
          </a:bodyPr>
          <a:lstStyle/>
          <a:p>
            <a:r>
              <a:rPr kumimoji="1" lang="ja-JP" altLang="en-US" sz="2400" dirty="0" smtClean="0"/>
              <a:t>❸方向性</a:t>
            </a:r>
            <a:endParaRPr kumimoji="1" lang="ja-JP" altLang="en-US" sz="2400" dirty="0"/>
          </a:p>
        </p:txBody>
      </p:sp>
      <p:cxnSp>
        <p:nvCxnSpPr>
          <p:cNvPr id="5" name="直線コネクタ 4"/>
          <p:cNvCxnSpPr/>
          <p:nvPr/>
        </p:nvCxnSpPr>
        <p:spPr>
          <a:xfrm>
            <a:off x="273000" y="719667"/>
            <a:ext cx="7920000" cy="0"/>
          </a:xfrm>
          <a:prstGeom prst="line">
            <a:avLst/>
          </a:prstGeom>
          <a:ln w="28575">
            <a:solidFill>
              <a:schemeClr val="accent5">
                <a:lumMod val="50000"/>
              </a:schemeClr>
            </a:solidFill>
          </a:ln>
        </p:spPr>
        <p:style>
          <a:lnRef idx="1">
            <a:schemeClr val="accent1"/>
          </a:lnRef>
          <a:fillRef idx="0">
            <a:schemeClr val="accent1"/>
          </a:fillRef>
          <a:effectRef idx="0">
            <a:schemeClr val="accent1"/>
          </a:effectRef>
          <a:fontRef idx="minor">
            <a:schemeClr val="tx1"/>
          </a:fontRef>
        </p:style>
      </p:cxnSp>
      <p:sp>
        <p:nvSpPr>
          <p:cNvPr id="15" name="正方形/長方形 14"/>
          <p:cNvSpPr/>
          <p:nvPr/>
        </p:nvSpPr>
        <p:spPr>
          <a:xfrm>
            <a:off x="334125" y="1002664"/>
            <a:ext cx="2880000" cy="612000"/>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lstStyle/>
          <a:p>
            <a:pPr algn="ctr"/>
            <a:r>
              <a:rPr kumimoji="1" lang="ja-JP" altLang="en-US" b="1" dirty="0" smtClean="0">
                <a:solidFill>
                  <a:schemeClr val="bg1"/>
                </a:solidFill>
              </a:rPr>
              <a:t>病床の機能分化</a:t>
            </a:r>
            <a:endParaRPr kumimoji="1" lang="en-US" altLang="ja-JP" b="1" dirty="0" smtClean="0">
              <a:solidFill>
                <a:schemeClr val="bg1"/>
              </a:solidFill>
            </a:endParaRPr>
          </a:p>
          <a:p>
            <a:pPr algn="ctr"/>
            <a:r>
              <a:rPr kumimoji="1" lang="ja-JP" altLang="en-US" b="1" dirty="0" smtClean="0">
                <a:solidFill>
                  <a:schemeClr val="bg1"/>
                </a:solidFill>
              </a:rPr>
              <a:t>進捗状況</a:t>
            </a:r>
            <a:endParaRPr kumimoji="1" lang="ja-JP" altLang="en-US" b="1" dirty="0">
              <a:solidFill>
                <a:schemeClr val="bg1"/>
              </a:solidFill>
            </a:endParaRPr>
          </a:p>
        </p:txBody>
      </p:sp>
      <p:sp>
        <p:nvSpPr>
          <p:cNvPr id="16" name="正方形/長方形 15"/>
          <p:cNvSpPr/>
          <p:nvPr/>
        </p:nvSpPr>
        <p:spPr>
          <a:xfrm>
            <a:off x="3543563" y="1002664"/>
            <a:ext cx="2880000" cy="612000"/>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lstStyle/>
          <a:p>
            <a:pPr algn="ctr"/>
            <a:r>
              <a:rPr kumimoji="1" lang="en-US" altLang="ja-JP" b="1" dirty="0" smtClean="0">
                <a:solidFill>
                  <a:schemeClr val="bg1"/>
                </a:solidFill>
              </a:rPr>
              <a:t>2025</a:t>
            </a:r>
            <a:r>
              <a:rPr kumimoji="1" lang="ja-JP" altLang="en-US" b="1" dirty="0" smtClean="0">
                <a:solidFill>
                  <a:schemeClr val="bg1"/>
                </a:solidFill>
              </a:rPr>
              <a:t>年以降の</a:t>
            </a:r>
            <a:endParaRPr kumimoji="1" lang="en-US" altLang="ja-JP" b="1" dirty="0" smtClean="0">
              <a:solidFill>
                <a:schemeClr val="bg1"/>
              </a:solidFill>
            </a:endParaRPr>
          </a:p>
          <a:p>
            <a:pPr algn="ctr"/>
            <a:r>
              <a:rPr lang="ja-JP" altLang="en-US" b="1" dirty="0">
                <a:solidFill>
                  <a:schemeClr val="bg1"/>
                </a:solidFill>
              </a:rPr>
              <a:t>都</a:t>
            </a:r>
            <a:r>
              <a:rPr lang="ja-JP" altLang="en-US" b="1" dirty="0" smtClean="0">
                <a:solidFill>
                  <a:schemeClr val="bg1"/>
                </a:solidFill>
              </a:rPr>
              <a:t>の人口構造の変化</a:t>
            </a:r>
            <a:endParaRPr kumimoji="1" lang="ja-JP" altLang="en-US" b="1" dirty="0">
              <a:solidFill>
                <a:schemeClr val="bg1"/>
              </a:solidFill>
            </a:endParaRPr>
          </a:p>
        </p:txBody>
      </p:sp>
      <p:sp>
        <p:nvSpPr>
          <p:cNvPr id="17" name="正方形/長方形 16"/>
          <p:cNvSpPr/>
          <p:nvPr/>
        </p:nvSpPr>
        <p:spPr>
          <a:xfrm>
            <a:off x="6753000" y="1002664"/>
            <a:ext cx="2880000" cy="612000"/>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lstStyle/>
          <a:p>
            <a:pPr algn="ctr"/>
            <a:r>
              <a:rPr kumimoji="1" lang="ja-JP" altLang="en-US" b="1" dirty="0" smtClean="0">
                <a:solidFill>
                  <a:schemeClr val="bg1"/>
                </a:solidFill>
              </a:rPr>
              <a:t>新型コロナ</a:t>
            </a:r>
            <a:r>
              <a:rPr lang="ja-JP" altLang="en-US" b="1" dirty="0" smtClean="0">
                <a:solidFill>
                  <a:schemeClr val="bg1"/>
                </a:solidFill>
              </a:rPr>
              <a:t>感染症の</a:t>
            </a:r>
            <a:endParaRPr lang="en-US" altLang="ja-JP" b="1" dirty="0" smtClean="0">
              <a:solidFill>
                <a:schemeClr val="bg1"/>
              </a:solidFill>
            </a:endParaRPr>
          </a:p>
          <a:p>
            <a:pPr algn="ctr"/>
            <a:r>
              <a:rPr lang="ja-JP" altLang="en-US" b="1" dirty="0" smtClean="0">
                <a:solidFill>
                  <a:schemeClr val="bg1"/>
                </a:solidFill>
              </a:rPr>
              <a:t>病床機能への影響</a:t>
            </a:r>
            <a:endParaRPr kumimoji="1" lang="en-US" altLang="ja-JP" b="1" dirty="0" smtClean="0">
              <a:solidFill>
                <a:schemeClr val="bg1"/>
              </a:solidFill>
            </a:endParaRPr>
          </a:p>
        </p:txBody>
      </p:sp>
      <p:sp>
        <p:nvSpPr>
          <p:cNvPr id="18" name="二等辺三角形 17"/>
          <p:cNvSpPr/>
          <p:nvPr/>
        </p:nvSpPr>
        <p:spPr>
          <a:xfrm rot="10800000">
            <a:off x="2819399" y="5863106"/>
            <a:ext cx="4851400" cy="144000"/>
          </a:xfrm>
          <a:prstGeom prst="triangle">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 name="コンテンツ プレースホルダー 2"/>
          <p:cNvSpPr>
            <a:spLocks noGrp="1"/>
          </p:cNvSpPr>
          <p:nvPr>
            <p:ph idx="1"/>
          </p:nvPr>
        </p:nvSpPr>
        <p:spPr>
          <a:xfrm>
            <a:off x="182854" y="6059709"/>
            <a:ext cx="9573888" cy="724608"/>
          </a:xfrm>
          <a:solidFill>
            <a:schemeClr val="accent5">
              <a:lumMod val="20000"/>
              <a:lumOff val="80000"/>
            </a:schemeClr>
          </a:solidFill>
        </p:spPr>
        <p:txBody>
          <a:bodyPr wrap="square" lIns="108000" tIns="72000" rIns="0" bIns="36000">
            <a:spAutoFit/>
          </a:bodyPr>
          <a:lstStyle/>
          <a:p>
            <a:pPr marL="0" indent="0" algn="ctr">
              <a:lnSpc>
                <a:spcPts val="2000"/>
              </a:lnSpc>
              <a:buNone/>
            </a:pPr>
            <a:r>
              <a:rPr lang="en-US" altLang="ja-JP" sz="2000" b="1" dirty="0" smtClean="0"/>
              <a:t>2025</a:t>
            </a:r>
            <a:r>
              <a:rPr lang="ja-JP" altLang="en-US" sz="2000" b="1" dirty="0"/>
              <a:t>年</a:t>
            </a:r>
            <a:r>
              <a:rPr lang="ja-JP" altLang="en-US" sz="2000" b="1" dirty="0" smtClean="0"/>
              <a:t>に</a:t>
            </a:r>
            <a:r>
              <a:rPr lang="ja-JP" altLang="en-US" sz="2000" b="1" dirty="0"/>
              <a:t>向</a:t>
            </a:r>
            <a:r>
              <a:rPr lang="ja-JP" altLang="en-US" sz="2000" b="1" dirty="0" smtClean="0"/>
              <a:t>けては</a:t>
            </a:r>
            <a:r>
              <a:rPr lang="ja-JP" altLang="en-US" sz="2000" b="1" dirty="0"/>
              <a:t>、</a:t>
            </a:r>
            <a:r>
              <a:rPr lang="ja-JP" altLang="en-US" sz="2000" b="1" dirty="0" smtClean="0"/>
              <a:t>各医療機関の対応方針を尊重し、圏域として合意する。</a:t>
            </a:r>
            <a:endParaRPr lang="en-US" altLang="ja-JP" sz="2000" b="1" dirty="0" smtClean="0"/>
          </a:p>
          <a:p>
            <a:pPr marL="0" indent="0" algn="ctr">
              <a:lnSpc>
                <a:spcPts val="2000"/>
              </a:lnSpc>
              <a:buNone/>
            </a:pPr>
            <a:r>
              <a:rPr lang="ja-JP" altLang="en-US" sz="2000" b="1" dirty="0" smtClean="0"/>
              <a:t>質が</a:t>
            </a:r>
            <a:r>
              <a:rPr lang="ja-JP" altLang="en-US" sz="2000" b="1" dirty="0"/>
              <a:t>高</a:t>
            </a:r>
            <a:r>
              <a:rPr lang="ja-JP" altLang="en-US" sz="2000" b="1" dirty="0" smtClean="0"/>
              <a:t>く</a:t>
            </a:r>
            <a:r>
              <a:rPr kumimoji="1" lang="ja-JP" altLang="en-US" sz="2000" b="1" dirty="0" smtClean="0"/>
              <a:t>効率的で持続可能な医療提供に向けた機能分化・連携の議論</a:t>
            </a:r>
            <a:r>
              <a:rPr lang="ja-JP" altLang="en-US" sz="2000" b="1" dirty="0" smtClean="0"/>
              <a:t>は</a:t>
            </a:r>
            <a:r>
              <a:rPr kumimoji="1" lang="ja-JP" altLang="en-US" sz="2000" b="1" dirty="0" smtClean="0"/>
              <a:t>継続する。</a:t>
            </a:r>
            <a:endParaRPr kumimoji="1" lang="ja-JP" altLang="en-US" sz="2000" b="1" dirty="0"/>
          </a:p>
        </p:txBody>
      </p:sp>
      <p:sp>
        <p:nvSpPr>
          <p:cNvPr id="20" name="正方形/長方形 19"/>
          <p:cNvSpPr/>
          <p:nvPr/>
        </p:nvSpPr>
        <p:spPr>
          <a:xfrm>
            <a:off x="334125" y="1689883"/>
            <a:ext cx="2880000" cy="1188000"/>
          </a:xfrm>
          <a:prstGeom prst="rect">
            <a:avLst/>
          </a:prstGeom>
          <a:solidFill>
            <a:schemeClr val="accent5">
              <a:lumMod val="20000"/>
              <a:lumOff val="80000"/>
            </a:schemeClr>
          </a:solidFill>
          <a:ln w="9525"/>
        </p:spPr>
        <p:style>
          <a:lnRef idx="2">
            <a:schemeClr val="accent1">
              <a:shade val="50000"/>
            </a:schemeClr>
          </a:lnRef>
          <a:fillRef idx="1">
            <a:schemeClr val="accent1"/>
          </a:fillRef>
          <a:effectRef idx="0">
            <a:schemeClr val="accent1"/>
          </a:effectRef>
          <a:fontRef idx="minor">
            <a:schemeClr val="lt1"/>
          </a:fontRef>
        </p:style>
        <p:txBody>
          <a:bodyPr lIns="72000" tIns="36000" rIns="36000" bIns="36000" rtlCol="0" anchor="t" anchorCtr="0"/>
          <a:lstStyle/>
          <a:p>
            <a:r>
              <a:rPr lang="ja-JP" altLang="en-US" sz="1600" b="1" dirty="0" smtClean="0">
                <a:solidFill>
                  <a:schemeClr val="tx1"/>
                </a:solidFill>
              </a:rPr>
              <a:t>機能分化は目指す方向に進捗</a:t>
            </a:r>
            <a:endParaRPr lang="en-US" altLang="ja-JP" sz="1600" b="1" dirty="0" smtClean="0">
              <a:solidFill>
                <a:schemeClr val="tx1"/>
              </a:solidFill>
            </a:endParaRPr>
          </a:p>
          <a:p>
            <a:endParaRPr lang="en-US" altLang="ja-JP" sz="600" dirty="0">
              <a:solidFill>
                <a:schemeClr val="tx1"/>
              </a:solidFill>
            </a:endParaRPr>
          </a:p>
          <a:p>
            <a:pPr>
              <a:lnSpc>
                <a:spcPts val="2000"/>
              </a:lnSpc>
            </a:pPr>
            <a:r>
              <a:rPr lang="ja-JP" altLang="en-US" sz="1400" dirty="0" smtClean="0">
                <a:solidFill>
                  <a:schemeClr val="tx1"/>
                </a:solidFill>
              </a:rPr>
              <a:t>・調整会議での取組を本格化した</a:t>
            </a:r>
            <a:endParaRPr lang="en-US" altLang="ja-JP" sz="1400" dirty="0" smtClean="0">
              <a:solidFill>
                <a:schemeClr val="tx1"/>
              </a:solidFill>
            </a:endParaRPr>
          </a:p>
          <a:p>
            <a:pPr>
              <a:lnSpc>
                <a:spcPts val="2000"/>
              </a:lnSpc>
            </a:pPr>
            <a:r>
              <a:rPr lang="ja-JP" altLang="en-US" sz="1400" dirty="0" smtClean="0">
                <a:solidFill>
                  <a:schemeClr val="tx1"/>
                </a:solidFill>
              </a:rPr>
              <a:t>　平成</a:t>
            </a:r>
            <a:r>
              <a:rPr lang="en-US" altLang="ja-JP" sz="1400" dirty="0" smtClean="0">
                <a:solidFill>
                  <a:schemeClr val="tx1"/>
                </a:solidFill>
              </a:rPr>
              <a:t>29</a:t>
            </a:r>
            <a:r>
              <a:rPr lang="ja-JP" altLang="en-US" sz="1400" dirty="0" smtClean="0">
                <a:solidFill>
                  <a:schemeClr val="tx1"/>
                </a:solidFill>
              </a:rPr>
              <a:t>年度以降、都内の回復期</a:t>
            </a:r>
            <a:endParaRPr lang="en-US" altLang="ja-JP" sz="1400" dirty="0" smtClean="0">
              <a:solidFill>
                <a:schemeClr val="tx1"/>
              </a:solidFill>
            </a:endParaRPr>
          </a:p>
          <a:p>
            <a:pPr>
              <a:lnSpc>
                <a:spcPts val="2000"/>
              </a:lnSpc>
            </a:pPr>
            <a:r>
              <a:rPr lang="ja-JP" altLang="en-US" sz="1400" dirty="0" smtClean="0">
                <a:solidFill>
                  <a:schemeClr val="tx1"/>
                </a:solidFill>
              </a:rPr>
              <a:t>　機能の病床は、着実に増加</a:t>
            </a:r>
            <a:endParaRPr kumimoji="1" lang="en-US" altLang="ja-JP" sz="1400" dirty="0" smtClean="0">
              <a:solidFill>
                <a:schemeClr val="tx1"/>
              </a:solidFill>
            </a:endParaRPr>
          </a:p>
        </p:txBody>
      </p:sp>
      <p:sp>
        <p:nvSpPr>
          <p:cNvPr id="21" name="正方形/長方形 20"/>
          <p:cNvSpPr/>
          <p:nvPr/>
        </p:nvSpPr>
        <p:spPr>
          <a:xfrm>
            <a:off x="3543563" y="1689883"/>
            <a:ext cx="2880000" cy="1188000"/>
          </a:xfrm>
          <a:prstGeom prst="rect">
            <a:avLst/>
          </a:prstGeom>
          <a:solidFill>
            <a:schemeClr val="accent5">
              <a:lumMod val="20000"/>
              <a:lumOff val="80000"/>
            </a:schemeClr>
          </a:solidFill>
          <a:ln w="9525"/>
        </p:spPr>
        <p:style>
          <a:lnRef idx="2">
            <a:schemeClr val="accent1">
              <a:shade val="50000"/>
            </a:schemeClr>
          </a:lnRef>
          <a:fillRef idx="1">
            <a:schemeClr val="accent1"/>
          </a:fillRef>
          <a:effectRef idx="0">
            <a:schemeClr val="accent1"/>
          </a:effectRef>
          <a:fontRef idx="minor">
            <a:schemeClr val="lt1"/>
          </a:fontRef>
        </p:style>
        <p:txBody>
          <a:bodyPr lIns="72000" tIns="36000" rIns="72000" bIns="36000" rtlCol="0" anchor="t" anchorCtr="0"/>
          <a:lstStyle/>
          <a:p>
            <a:pPr algn="ctr"/>
            <a:r>
              <a:rPr lang="ja-JP" altLang="en-US" sz="1600" b="1" dirty="0" smtClean="0">
                <a:solidFill>
                  <a:schemeClr val="tx1"/>
                </a:solidFill>
              </a:rPr>
              <a:t>高齢人口の増加は、更に加速</a:t>
            </a:r>
            <a:endParaRPr lang="en-US" altLang="ja-JP" sz="1600" b="1" dirty="0">
              <a:solidFill>
                <a:schemeClr val="tx1"/>
              </a:solidFill>
            </a:endParaRPr>
          </a:p>
          <a:p>
            <a:endParaRPr lang="en-US" altLang="ja-JP" sz="600" dirty="0">
              <a:solidFill>
                <a:schemeClr val="tx1"/>
              </a:solidFill>
            </a:endParaRPr>
          </a:p>
          <a:p>
            <a:pPr>
              <a:lnSpc>
                <a:spcPts val="1900"/>
              </a:lnSpc>
            </a:pPr>
            <a:r>
              <a:rPr lang="ja-JP" altLang="en-US" sz="1400" dirty="0" smtClean="0">
                <a:solidFill>
                  <a:schemeClr val="tx1"/>
                </a:solidFill>
              </a:rPr>
              <a:t>・</a:t>
            </a:r>
            <a:r>
              <a:rPr lang="en-US" altLang="ja-JP" sz="1400" dirty="0" smtClean="0">
                <a:solidFill>
                  <a:schemeClr val="tx1"/>
                </a:solidFill>
              </a:rPr>
              <a:t>2040</a:t>
            </a:r>
            <a:r>
              <a:rPr lang="ja-JP" altLang="en-US" sz="1400" dirty="0" smtClean="0">
                <a:solidFill>
                  <a:schemeClr val="tx1"/>
                </a:solidFill>
              </a:rPr>
              <a:t>年以降に向け、高齢人口の</a:t>
            </a:r>
            <a:endParaRPr lang="en-US" altLang="ja-JP" sz="1400" dirty="0" smtClean="0">
              <a:solidFill>
                <a:schemeClr val="tx1"/>
              </a:solidFill>
            </a:endParaRPr>
          </a:p>
          <a:p>
            <a:pPr>
              <a:lnSpc>
                <a:spcPts val="1900"/>
              </a:lnSpc>
            </a:pPr>
            <a:r>
              <a:rPr lang="ja-JP" altLang="en-US" sz="1400" dirty="0">
                <a:solidFill>
                  <a:schemeClr val="tx1"/>
                </a:solidFill>
              </a:rPr>
              <a:t>　</a:t>
            </a:r>
            <a:r>
              <a:rPr lang="ja-JP" altLang="en-US" sz="1400" dirty="0" smtClean="0">
                <a:solidFill>
                  <a:schemeClr val="tx1"/>
                </a:solidFill>
              </a:rPr>
              <a:t>増加は加速し、医療需要は増大</a:t>
            </a:r>
            <a:endParaRPr lang="en-US" altLang="ja-JP" sz="1400" dirty="0" smtClean="0">
              <a:solidFill>
                <a:schemeClr val="tx1"/>
              </a:solidFill>
            </a:endParaRPr>
          </a:p>
          <a:p>
            <a:pPr>
              <a:lnSpc>
                <a:spcPts val="1900"/>
              </a:lnSpc>
            </a:pPr>
            <a:r>
              <a:rPr lang="ja-JP" altLang="en-US" sz="1400" dirty="0" smtClean="0">
                <a:solidFill>
                  <a:schemeClr val="tx1"/>
                </a:solidFill>
              </a:rPr>
              <a:t>・</a:t>
            </a:r>
            <a:r>
              <a:rPr lang="en-US" altLang="ja-JP" sz="1400" dirty="0" smtClean="0">
                <a:solidFill>
                  <a:schemeClr val="tx1"/>
                </a:solidFill>
              </a:rPr>
              <a:t>2040</a:t>
            </a:r>
            <a:r>
              <a:rPr lang="ja-JP" altLang="en-US" sz="1400" dirty="0" smtClean="0">
                <a:solidFill>
                  <a:schemeClr val="tx1"/>
                </a:solidFill>
              </a:rPr>
              <a:t>年以降に向けた検討が重要</a:t>
            </a:r>
            <a:endParaRPr lang="en-US" altLang="ja-JP" sz="1400" dirty="0" smtClean="0">
              <a:solidFill>
                <a:schemeClr val="tx1"/>
              </a:solidFill>
            </a:endParaRPr>
          </a:p>
        </p:txBody>
      </p:sp>
      <p:sp>
        <p:nvSpPr>
          <p:cNvPr id="22" name="正方形/長方形 21"/>
          <p:cNvSpPr/>
          <p:nvPr/>
        </p:nvSpPr>
        <p:spPr>
          <a:xfrm>
            <a:off x="6753000" y="1689883"/>
            <a:ext cx="2880000" cy="1188000"/>
          </a:xfrm>
          <a:prstGeom prst="rect">
            <a:avLst/>
          </a:prstGeom>
          <a:solidFill>
            <a:schemeClr val="accent5">
              <a:lumMod val="20000"/>
              <a:lumOff val="80000"/>
            </a:schemeClr>
          </a:solidFill>
          <a:ln w="9525"/>
        </p:spPr>
        <p:style>
          <a:lnRef idx="2">
            <a:schemeClr val="accent1">
              <a:shade val="50000"/>
            </a:schemeClr>
          </a:lnRef>
          <a:fillRef idx="1">
            <a:schemeClr val="accent1"/>
          </a:fillRef>
          <a:effectRef idx="0">
            <a:schemeClr val="accent1"/>
          </a:effectRef>
          <a:fontRef idx="minor">
            <a:schemeClr val="lt1"/>
          </a:fontRef>
        </p:style>
        <p:txBody>
          <a:bodyPr lIns="72000" tIns="36000" rIns="72000" bIns="36000" rtlCol="0" anchor="t" anchorCtr="0"/>
          <a:lstStyle/>
          <a:p>
            <a:pPr algn="ctr"/>
            <a:r>
              <a:rPr lang="ja-JP" altLang="en-US" sz="1600" b="1" dirty="0" smtClean="0">
                <a:solidFill>
                  <a:schemeClr val="tx1"/>
                </a:solidFill>
              </a:rPr>
              <a:t>コロナ対応のための</a:t>
            </a:r>
            <a:endParaRPr lang="en-US" altLang="ja-JP" sz="1600" b="1" dirty="0" smtClean="0">
              <a:solidFill>
                <a:schemeClr val="tx1"/>
              </a:solidFill>
            </a:endParaRPr>
          </a:p>
          <a:p>
            <a:pPr algn="ctr"/>
            <a:r>
              <a:rPr lang="ja-JP" altLang="en-US" sz="1600" b="1" dirty="0" smtClean="0">
                <a:solidFill>
                  <a:schemeClr val="tx1"/>
                </a:solidFill>
              </a:rPr>
              <a:t>病床運用変更は継続中</a:t>
            </a:r>
            <a:endParaRPr lang="en-US" altLang="ja-JP" sz="1600" b="1" dirty="0">
              <a:solidFill>
                <a:schemeClr val="tx1"/>
              </a:solidFill>
            </a:endParaRPr>
          </a:p>
          <a:p>
            <a:endParaRPr lang="en-US" altLang="ja-JP" sz="300" dirty="0">
              <a:solidFill>
                <a:schemeClr val="tx1"/>
              </a:solidFill>
            </a:endParaRPr>
          </a:p>
          <a:p>
            <a:r>
              <a:rPr lang="ja-JP" altLang="en-US" sz="1400" dirty="0" smtClean="0">
                <a:solidFill>
                  <a:schemeClr val="tx1"/>
                </a:solidFill>
              </a:rPr>
              <a:t>・コロナ運用の終期は不透明</a:t>
            </a:r>
            <a:endParaRPr lang="en-US" altLang="ja-JP" sz="1400" dirty="0" smtClean="0">
              <a:solidFill>
                <a:schemeClr val="tx1"/>
              </a:solidFill>
            </a:endParaRPr>
          </a:p>
          <a:p>
            <a:r>
              <a:rPr lang="ja-JP" altLang="en-US" sz="1400" dirty="0" smtClean="0">
                <a:solidFill>
                  <a:schemeClr val="tx1"/>
                </a:solidFill>
              </a:rPr>
              <a:t>・そのため、</a:t>
            </a:r>
            <a:r>
              <a:rPr lang="en-US" altLang="ja-JP" sz="1400" dirty="0" smtClean="0">
                <a:solidFill>
                  <a:schemeClr val="tx1"/>
                </a:solidFill>
              </a:rPr>
              <a:t>2025</a:t>
            </a:r>
            <a:r>
              <a:rPr lang="ja-JP" altLang="en-US" sz="1400" dirty="0" smtClean="0">
                <a:solidFill>
                  <a:schemeClr val="tx1"/>
                </a:solidFill>
              </a:rPr>
              <a:t>年に向けた</a:t>
            </a:r>
            <a:endParaRPr lang="en-US" altLang="ja-JP" sz="1400" dirty="0" smtClean="0">
              <a:solidFill>
                <a:schemeClr val="tx1"/>
              </a:solidFill>
            </a:endParaRPr>
          </a:p>
          <a:p>
            <a:r>
              <a:rPr lang="ja-JP" altLang="en-US" sz="1400" dirty="0">
                <a:solidFill>
                  <a:schemeClr val="tx1"/>
                </a:solidFill>
              </a:rPr>
              <a:t>　</a:t>
            </a:r>
            <a:r>
              <a:rPr lang="ja-JP" altLang="en-US" sz="1400" dirty="0" smtClean="0">
                <a:solidFill>
                  <a:schemeClr val="tx1"/>
                </a:solidFill>
              </a:rPr>
              <a:t>大幅な機能変更は難しい状況</a:t>
            </a:r>
            <a:endParaRPr kumimoji="1" lang="ja-JP" altLang="en-US" sz="1600" dirty="0">
              <a:solidFill>
                <a:schemeClr val="tx1"/>
              </a:solidFill>
            </a:endParaRPr>
          </a:p>
        </p:txBody>
      </p:sp>
      <p:sp>
        <p:nvSpPr>
          <p:cNvPr id="23" name="テキスト ボックス 13"/>
          <p:cNvSpPr txBox="1"/>
          <p:nvPr/>
        </p:nvSpPr>
        <p:spPr>
          <a:xfrm>
            <a:off x="273000" y="2971939"/>
            <a:ext cx="3227792" cy="369332"/>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lIns="0" tIns="0" rIns="0" bIns="0" rtlCol="0" anchor="ctr">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kumimoji="1" lang="ja-JP" altLang="en-US" sz="1200" b="1" dirty="0" smtClean="0">
                <a:solidFill>
                  <a:schemeClr val="tx1"/>
                </a:solidFill>
                <a:latin typeface="+mn-ea"/>
              </a:rPr>
              <a:t>機能</a:t>
            </a:r>
            <a:r>
              <a:rPr kumimoji="1" lang="ja-JP" altLang="en-US" sz="1200" b="1" dirty="0">
                <a:solidFill>
                  <a:schemeClr val="tx1"/>
                </a:solidFill>
                <a:latin typeface="+mn-ea"/>
              </a:rPr>
              <a:t>別病床数の</a:t>
            </a:r>
            <a:r>
              <a:rPr kumimoji="1" lang="ja-JP" altLang="en-US" sz="1200" b="1" dirty="0" smtClean="0">
                <a:solidFill>
                  <a:schemeClr val="tx1"/>
                </a:solidFill>
                <a:latin typeface="+mn-ea"/>
              </a:rPr>
              <a:t>増減</a:t>
            </a:r>
            <a:endParaRPr kumimoji="1" lang="en-US" altLang="ja-JP" sz="1200" b="1" dirty="0" smtClean="0">
              <a:solidFill>
                <a:schemeClr val="tx1"/>
              </a:solidFill>
              <a:latin typeface="+mn-ea"/>
            </a:endParaRPr>
          </a:p>
          <a:p>
            <a:pPr algn="ctr"/>
            <a:r>
              <a:rPr kumimoji="1" lang="ja-JP" altLang="en-US" sz="1200" b="1" dirty="0" smtClean="0">
                <a:solidFill>
                  <a:schemeClr val="tx1"/>
                </a:solidFill>
                <a:latin typeface="+mn-ea"/>
              </a:rPr>
              <a:t>（</a:t>
            </a:r>
            <a:r>
              <a:rPr kumimoji="1" lang="ja-JP" altLang="en-US" sz="1200" b="1" dirty="0">
                <a:solidFill>
                  <a:schemeClr val="tx1"/>
                </a:solidFill>
                <a:latin typeface="+mn-ea"/>
              </a:rPr>
              <a:t>平成</a:t>
            </a:r>
            <a:r>
              <a:rPr kumimoji="1" lang="en-US" altLang="ja-JP" sz="1200" b="1" dirty="0">
                <a:solidFill>
                  <a:schemeClr val="tx1"/>
                </a:solidFill>
                <a:latin typeface="+mn-ea"/>
              </a:rPr>
              <a:t>29</a:t>
            </a:r>
            <a:r>
              <a:rPr kumimoji="1" lang="ja-JP" altLang="en-US" sz="1200" b="1" dirty="0">
                <a:solidFill>
                  <a:schemeClr val="tx1"/>
                </a:solidFill>
                <a:latin typeface="+mn-ea"/>
              </a:rPr>
              <a:t>年度⇒令和３年度</a:t>
            </a:r>
            <a:r>
              <a:rPr kumimoji="1" lang="ja-JP" altLang="en-US" sz="1200" b="1" dirty="0" smtClean="0">
                <a:solidFill>
                  <a:schemeClr val="tx1"/>
                </a:solidFill>
                <a:latin typeface="+mn-ea"/>
              </a:rPr>
              <a:t>）</a:t>
            </a:r>
            <a:endParaRPr kumimoji="1" lang="ja-JP" altLang="en-US" sz="1200" b="1" dirty="0">
              <a:solidFill>
                <a:schemeClr val="tx1"/>
              </a:solidFill>
              <a:latin typeface="+mn-ea"/>
            </a:endParaRPr>
          </a:p>
        </p:txBody>
      </p:sp>
      <p:sp>
        <p:nvSpPr>
          <p:cNvPr id="24" name="テキスト ボックス 13"/>
          <p:cNvSpPr txBox="1"/>
          <p:nvPr/>
        </p:nvSpPr>
        <p:spPr>
          <a:xfrm>
            <a:off x="3863114" y="2954127"/>
            <a:ext cx="2523533" cy="184666"/>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lIns="0" tIns="0" rIns="0" bIns="0" rtlCol="0" anchor="ctr">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200" b="1" dirty="0" smtClean="0">
                <a:solidFill>
                  <a:schemeClr val="tx1"/>
                </a:solidFill>
              </a:rPr>
              <a:t>東京都の人口</a:t>
            </a:r>
            <a:r>
              <a:rPr lang="ja-JP" altLang="en-US" sz="1200" b="1" dirty="0">
                <a:solidFill>
                  <a:schemeClr val="tx1"/>
                </a:solidFill>
              </a:rPr>
              <a:t>推計</a:t>
            </a:r>
            <a:endParaRPr kumimoji="1" lang="ja-JP" altLang="en-US" sz="1200" b="1" dirty="0">
              <a:solidFill>
                <a:schemeClr val="tx1"/>
              </a:solidFill>
            </a:endParaRPr>
          </a:p>
        </p:txBody>
      </p:sp>
      <p:sp>
        <p:nvSpPr>
          <p:cNvPr id="8" name="テキスト ボックス 7"/>
          <p:cNvSpPr txBox="1"/>
          <p:nvPr/>
        </p:nvSpPr>
        <p:spPr>
          <a:xfrm>
            <a:off x="464188" y="5402095"/>
            <a:ext cx="3036604" cy="153888"/>
          </a:xfrm>
          <a:prstGeom prst="rect">
            <a:avLst/>
          </a:prstGeom>
          <a:noFill/>
        </p:spPr>
        <p:txBody>
          <a:bodyPr wrap="square" lIns="0" tIns="0" rIns="0" bIns="0" rtlCol="0">
            <a:spAutoFit/>
          </a:bodyPr>
          <a:lstStyle/>
          <a:p>
            <a:r>
              <a:rPr kumimoji="1" lang="ja-JP" altLang="en-US" sz="1000" dirty="0" smtClean="0"/>
              <a:t>出所：令和３年度病床機能報告（速報値）より作成</a:t>
            </a:r>
            <a:endParaRPr kumimoji="1" lang="ja-JP" altLang="en-US" sz="1000" dirty="0"/>
          </a:p>
        </p:txBody>
      </p:sp>
      <p:sp>
        <p:nvSpPr>
          <p:cNvPr id="25" name="テキスト ボックス 24"/>
          <p:cNvSpPr txBox="1"/>
          <p:nvPr/>
        </p:nvSpPr>
        <p:spPr>
          <a:xfrm>
            <a:off x="3790429" y="5544181"/>
            <a:ext cx="3118201" cy="153888"/>
          </a:xfrm>
          <a:prstGeom prst="rect">
            <a:avLst/>
          </a:prstGeom>
          <a:noFill/>
        </p:spPr>
        <p:txBody>
          <a:bodyPr wrap="square" lIns="0" tIns="0" rIns="0" bIns="0" rtlCol="0">
            <a:spAutoFit/>
          </a:bodyPr>
          <a:lstStyle/>
          <a:p>
            <a:r>
              <a:rPr kumimoji="1" lang="ja-JP" altLang="en-US" sz="1000" dirty="0" smtClean="0"/>
              <a:t>出所：国立社会保障・人口問題研究所推計より作成</a:t>
            </a:r>
            <a:endParaRPr kumimoji="1" lang="ja-JP" altLang="en-US" sz="1000" dirty="0"/>
          </a:p>
        </p:txBody>
      </p:sp>
      <p:graphicFrame>
        <p:nvGraphicFramePr>
          <p:cNvPr id="3" name="表 2"/>
          <p:cNvGraphicFramePr>
            <a:graphicFrameLocks noGrp="1"/>
          </p:cNvGraphicFramePr>
          <p:nvPr>
            <p:extLst>
              <p:ext uri="{D42A27DB-BD31-4B8C-83A1-F6EECF244321}">
                <p14:modId xmlns:p14="http://schemas.microsoft.com/office/powerpoint/2010/main" val="165961791"/>
              </p:ext>
            </p:extLst>
          </p:nvPr>
        </p:nvGraphicFramePr>
        <p:xfrm>
          <a:off x="7022170" y="3434129"/>
          <a:ext cx="2243668" cy="1258206"/>
        </p:xfrm>
        <a:graphic>
          <a:graphicData uri="http://schemas.openxmlformats.org/drawingml/2006/table">
            <a:tbl>
              <a:tblPr firstRow="1" bandRow="1">
                <a:tableStyleId>{3B4B98B0-60AC-42C2-AFA5-B58CD77FA1E5}</a:tableStyleId>
              </a:tblPr>
              <a:tblGrid>
                <a:gridCol w="1437834">
                  <a:extLst>
                    <a:ext uri="{9D8B030D-6E8A-4147-A177-3AD203B41FA5}">
                      <a16:colId xmlns:a16="http://schemas.microsoft.com/office/drawing/2014/main" val="1287063151"/>
                    </a:ext>
                  </a:extLst>
                </a:gridCol>
                <a:gridCol w="805834">
                  <a:extLst>
                    <a:ext uri="{9D8B030D-6E8A-4147-A177-3AD203B41FA5}">
                      <a16:colId xmlns:a16="http://schemas.microsoft.com/office/drawing/2014/main" val="1488001289"/>
                    </a:ext>
                  </a:extLst>
                </a:gridCol>
              </a:tblGrid>
              <a:tr h="334873">
                <a:tc>
                  <a:txBody>
                    <a:bodyPr/>
                    <a:lstStyle/>
                    <a:p>
                      <a:endParaRPr kumimoji="1" lang="ja-JP" altLang="en-US" sz="1100" b="0" dirty="0">
                        <a:latin typeface="+mn-ea"/>
                        <a:ea typeface="+mn-ea"/>
                      </a:endParaRPr>
                    </a:p>
                  </a:txBody>
                  <a:tcPr marL="72000" marR="72000" marT="36000" marB="36000"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ja-JP" altLang="en-US" sz="1200" b="0" dirty="0" smtClean="0"/>
                        <a:t>病床数</a:t>
                      </a:r>
                      <a:endParaRPr kumimoji="1" lang="ja-JP" altLang="en-US" sz="1200" b="0" dirty="0">
                        <a:latin typeface="+mn-ea"/>
                        <a:ea typeface="+mn-ea"/>
                      </a:endParaRPr>
                    </a:p>
                  </a:txBody>
                  <a:tcPr marL="72000" marR="72000" marT="36000" marB="36000"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730145492"/>
                  </a:ext>
                </a:extLst>
              </a:tr>
              <a:tr h="423813">
                <a:tc>
                  <a:txBody>
                    <a:bodyPr/>
                    <a:lstStyle/>
                    <a:p>
                      <a:pPr algn="ctr"/>
                      <a:r>
                        <a:rPr kumimoji="1" lang="ja-JP" altLang="en-US" sz="1200" dirty="0" smtClean="0"/>
                        <a:t>コロナ患者対応を行っている</a:t>
                      </a:r>
                      <a:endParaRPr kumimoji="1" lang="ja-JP" altLang="en-US" sz="1200" b="0" dirty="0">
                        <a:latin typeface="+mn-ea"/>
                        <a:ea typeface="+mn-ea"/>
                      </a:endParaRPr>
                    </a:p>
                  </a:txBody>
                  <a:tcPr marL="36000" marR="36000" marT="36000" marB="36000"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kumimoji="1" lang="en-US" altLang="ja-JP" sz="1200" b="0" dirty="0" smtClean="0">
                          <a:latin typeface="+mn-ea"/>
                          <a:ea typeface="+mn-ea"/>
                        </a:rPr>
                        <a:t>5,083</a:t>
                      </a:r>
                      <a:r>
                        <a:rPr kumimoji="1" lang="ja-JP" altLang="en-US" sz="1100" b="0" dirty="0" smtClean="0">
                          <a:latin typeface="+mn-ea"/>
                          <a:ea typeface="+mn-ea"/>
                        </a:rPr>
                        <a:t>床</a:t>
                      </a:r>
                      <a:endParaRPr kumimoji="1" lang="ja-JP" altLang="en-US" sz="1200" b="0" dirty="0">
                        <a:latin typeface="+mn-ea"/>
                        <a:ea typeface="+mn-ea"/>
                      </a:endParaRPr>
                    </a:p>
                  </a:txBody>
                  <a:tcPr marL="72000" marR="72000" marT="36000" marB="36000"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934715734"/>
                  </a:ext>
                </a:extLst>
              </a:tr>
              <a:tr h="485573">
                <a:tc>
                  <a:txBody>
                    <a:bodyPr/>
                    <a:lstStyle/>
                    <a:p>
                      <a:pPr algn="ctr"/>
                      <a:r>
                        <a:rPr kumimoji="1" lang="ja-JP" altLang="en-US" sz="1200" dirty="0" smtClean="0"/>
                        <a:t>コロナ患者対応の</a:t>
                      </a:r>
                      <a:endParaRPr kumimoji="1" lang="en-US" altLang="ja-JP" sz="1200" dirty="0" smtClean="0"/>
                    </a:p>
                    <a:p>
                      <a:pPr algn="ctr"/>
                      <a:r>
                        <a:rPr kumimoji="1" lang="ja-JP" altLang="en-US" sz="1200" dirty="0" smtClean="0"/>
                        <a:t>ため休棟・休床</a:t>
                      </a:r>
                      <a:endParaRPr kumimoji="1" lang="ja-JP" altLang="en-US" sz="1200" b="0" dirty="0">
                        <a:latin typeface="+mn-ea"/>
                        <a:ea typeface="+mn-ea"/>
                      </a:endParaRPr>
                    </a:p>
                  </a:txBody>
                  <a:tcPr marL="36000" marR="36000" marT="36000" marB="36000"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kumimoji="1" lang="en-US" altLang="ja-JP" sz="1400" dirty="0" smtClean="0"/>
                        <a:t>2,738</a:t>
                      </a:r>
                      <a:r>
                        <a:rPr kumimoji="1" lang="ja-JP" altLang="en-US" sz="1200" dirty="0" smtClean="0"/>
                        <a:t>床</a:t>
                      </a:r>
                      <a:endParaRPr kumimoji="1" lang="ja-JP" altLang="en-US" sz="1200" b="0" dirty="0">
                        <a:latin typeface="+mn-ea"/>
                        <a:ea typeface="+mn-ea"/>
                      </a:endParaRPr>
                    </a:p>
                  </a:txBody>
                  <a:tcPr marL="72000" marR="72000" marT="36000" marB="36000"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35235956"/>
                  </a:ext>
                </a:extLst>
              </a:tr>
            </a:tbl>
          </a:graphicData>
        </a:graphic>
      </p:graphicFrame>
      <p:sp>
        <p:nvSpPr>
          <p:cNvPr id="27" name="テキスト ボックス 13"/>
          <p:cNvSpPr txBox="1"/>
          <p:nvPr/>
        </p:nvSpPr>
        <p:spPr>
          <a:xfrm>
            <a:off x="6882238" y="2960401"/>
            <a:ext cx="2523533" cy="184666"/>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lIns="0" tIns="0" rIns="0" bIns="0" rtlCol="0" anchor="ctr">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200" b="1" dirty="0" smtClean="0">
                <a:solidFill>
                  <a:schemeClr val="tx1"/>
                </a:solidFill>
              </a:rPr>
              <a:t>コロナ対応のための病床運用の状況</a:t>
            </a:r>
            <a:endParaRPr kumimoji="1" lang="ja-JP" altLang="en-US" sz="1200" b="1" dirty="0">
              <a:solidFill>
                <a:schemeClr val="tx1"/>
              </a:solidFill>
            </a:endParaRPr>
          </a:p>
        </p:txBody>
      </p:sp>
      <p:sp>
        <p:nvSpPr>
          <p:cNvPr id="30" name="テキスト ボックス 7"/>
          <p:cNvSpPr txBox="1"/>
          <p:nvPr/>
        </p:nvSpPr>
        <p:spPr>
          <a:xfrm>
            <a:off x="7227986" y="3240389"/>
            <a:ext cx="2135298" cy="153888"/>
          </a:xfrm>
          <a:prstGeom prst="rect">
            <a:avLst/>
          </a:prstGeom>
          <a:noFill/>
        </p:spPr>
        <p:txBody>
          <a:bodyPr wrap="square" lIns="0" tIns="0" rIns="0" bIns="0" rtlCol="0">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r>
              <a:rPr kumimoji="1" lang="ja-JP" altLang="en-US" sz="1000" dirty="0" smtClean="0"/>
              <a:t>（令和３年７月１日時点）</a:t>
            </a:r>
            <a:endParaRPr kumimoji="1" lang="ja-JP" altLang="en-US" sz="1000" dirty="0"/>
          </a:p>
        </p:txBody>
      </p:sp>
      <p:pic>
        <p:nvPicPr>
          <p:cNvPr id="4" name="図 3"/>
          <p:cNvPicPr>
            <a:picLocks noChangeAspect="1"/>
          </p:cNvPicPr>
          <p:nvPr/>
        </p:nvPicPr>
        <p:blipFill>
          <a:blip r:embed="rId2"/>
          <a:stretch>
            <a:fillRect/>
          </a:stretch>
        </p:blipFill>
        <p:spPr>
          <a:xfrm>
            <a:off x="182854" y="3307453"/>
            <a:ext cx="3902393" cy="2042040"/>
          </a:xfrm>
          <a:prstGeom prst="rect">
            <a:avLst/>
          </a:prstGeom>
        </p:spPr>
      </p:pic>
      <p:pic>
        <p:nvPicPr>
          <p:cNvPr id="7" name="図 6"/>
          <p:cNvPicPr>
            <a:picLocks noChangeAspect="1"/>
          </p:cNvPicPr>
          <p:nvPr/>
        </p:nvPicPr>
        <p:blipFill>
          <a:blip r:embed="rId3"/>
          <a:stretch>
            <a:fillRect/>
          </a:stretch>
        </p:blipFill>
        <p:spPr>
          <a:xfrm>
            <a:off x="3590938" y="3077002"/>
            <a:ext cx="2990850" cy="2078267"/>
          </a:xfrm>
          <a:prstGeom prst="rect">
            <a:avLst/>
          </a:prstGeom>
        </p:spPr>
      </p:pic>
      <p:pic>
        <p:nvPicPr>
          <p:cNvPr id="28" name="図 27"/>
          <p:cNvPicPr>
            <a:picLocks noChangeAspect="1"/>
          </p:cNvPicPr>
          <p:nvPr/>
        </p:nvPicPr>
        <p:blipFill>
          <a:blip r:embed="rId4"/>
          <a:stretch>
            <a:fillRect/>
          </a:stretch>
        </p:blipFill>
        <p:spPr>
          <a:xfrm>
            <a:off x="4027876" y="5002675"/>
            <a:ext cx="933450" cy="533867"/>
          </a:xfrm>
          <a:prstGeom prst="rect">
            <a:avLst/>
          </a:prstGeom>
        </p:spPr>
      </p:pic>
      <p:pic>
        <p:nvPicPr>
          <p:cNvPr id="29" name="図 28"/>
          <p:cNvPicPr>
            <a:picLocks noChangeAspect="1"/>
          </p:cNvPicPr>
          <p:nvPr/>
        </p:nvPicPr>
        <p:blipFill>
          <a:blip r:embed="rId5"/>
          <a:stretch>
            <a:fillRect/>
          </a:stretch>
        </p:blipFill>
        <p:spPr>
          <a:xfrm>
            <a:off x="4804313" y="5002674"/>
            <a:ext cx="1619250" cy="533867"/>
          </a:xfrm>
          <a:prstGeom prst="rect">
            <a:avLst/>
          </a:prstGeom>
        </p:spPr>
      </p:pic>
      <p:sp>
        <p:nvSpPr>
          <p:cNvPr id="31" name="テキスト ボックス 30"/>
          <p:cNvSpPr txBox="1"/>
          <p:nvPr/>
        </p:nvSpPr>
        <p:spPr>
          <a:xfrm>
            <a:off x="6869396" y="4854680"/>
            <a:ext cx="3036604" cy="153888"/>
          </a:xfrm>
          <a:prstGeom prst="rect">
            <a:avLst/>
          </a:prstGeom>
          <a:noFill/>
        </p:spPr>
        <p:txBody>
          <a:bodyPr wrap="square" lIns="0" tIns="0" rIns="0" bIns="0" rtlCol="0">
            <a:spAutoFit/>
          </a:bodyPr>
          <a:lstStyle/>
          <a:p>
            <a:r>
              <a:rPr kumimoji="1" lang="ja-JP" altLang="en-US" sz="1000" dirty="0" smtClean="0"/>
              <a:t>出所：令和３年度病床機能報告（速報値）より作成</a:t>
            </a:r>
            <a:endParaRPr kumimoji="1" lang="ja-JP" altLang="en-US" sz="1000" dirty="0"/>
          </a:p>
        </p:txBody>
      </p:sp>
      <p:grpSp>
        <p:nvGrpSpPr>
          <p:cNvPr id="32" name="グループ化 31"/>
          <p:cNvGrpSpPr/>
          <p:nvPr/>
        </p:nvGrpSpPr>
        <p:grpSpPr>
          <a:xfrm>
            <a:off x="8407316" y="-3626"/>
            <a:ext cx="1388533" cy="909966"/>
            <a:chOff x="8415867" y="101815"/>
            <a:chExt cx="1388533" cy="909966"/>
          </a:xfrm>
        </p:grpSpPr>
        <p:sp>
          <p:nvSpPr>
            <p:cNvPr id="33" name="テキスト ボックス 32"/>
            <p:cNvSpPr txBox="1"/>
            <p:nvPr/>
          </p:nvSpPr>
          <p:spPr>
            <a:xfrm>
              <a:off x="8415867" y="101815"/>
              <a:ext cx="1388533" cy="190240"/>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00" dirty="0" smtClean="0"/>
                <a:t>①調整会議での</a:t>
              </a:r>
              <a:r>
                <a:rPr lang="ja-JP" altLang="en-US" sz="900" dirty="0" smtClean="0"/>
                <a:t>検討事項</a:t>
              </a:r>
              <a:endParaRPr kumimoji="1" lang="ja-JP" altLang="en-US" sz="900" dirty="0"/>
            </a:p>
          </p:txBody>
        </p:sp>
        <p:sp>
          <p:nvSpPr>
            <p:cNvPr id="34" name="テキスト ボックス 33"/>
            <p:cNvSpPr txBox="1"/>
            <p:nvPr/>
          </p:nvSpPr>
          <p:spPr>
            <a:xfrm>
              <a:off x="8415867" y="280672"/>
              <a:ext cx="1388533" cy="176725"/>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50" dirty="0" smtClean="0"/>
                <a:t>②検討を再開する背景</a:t>
              </a:r>
              <a:endParaRPr kumimoji="1" lang="ja-JP" altLang="en-US" sz="1050" dirty="0"/>
            </a:p>
          </p:txBody>
        </p:sp>
        <p:sp>
          <p:nvSpPr>
            <p:cNvPr id="35" name="テキスト ボックス 34"/>
            <p:cNvSpPr txBox="1"/>
            <p:nvPr/>
          </p:nvSpPr>
          <p:spPr>
            <a:xfrm>
              <a:off x="8415867" y="445190"/>
              <a:ext cx="1388533" cy="205629"/>
            </a:xfrm>
            <a:prstGeom prst="rect">
              <a:avLst/>
            </a:prstGeom>
            <a:solidFill>
              <a:srgbClr val="002060"/>
            </a:solidFill>
            <a:ln w="9525">
              <a:solidFill>
                <a:schemeClr val="accent5">
                  <a:lumMod val="50000"/>
                </a:schemeClr>
              </a:solidFill>
            </a:ln>
          </p:spPr>
          <p:txBody>
            <a:bodyPr wrap="square" lIns="0" tIns="36000" rIns="0" bIns="0" rtlCol="0" anchor="ctr" anchorCtr="0">
              <a:spAutoFit/>
            </a:bodyPr>
            <a:lstStyle/>
            <a:p>
              <a:r>
                <a:rPr lang="ja-JP" altLang="en-US" sz="1100" dirty="0" smtClean="0">
                  <a:solidFill>
                    <a:schemeClr val="bg1"/>
                  </a:solidFill>
                </a:rPr>
                <a:t>③方向性</a:t>
              </a:r>
              <a:endParaRPr kumimoji="1" lang="ja-JP" altLang="en-US" sz="1100" dirty="0">
                <a:solidFill>
                  <a:schemeClr val="bg1"/>
                </a:solidFill>
              </a:endParaRPr>
            </a:p>
          </p:txBody>
        </p:sp>
        <p:sp>
          <p:nvSpPr>
            <p:cNvPr id="36" name="テキスト ボックス 35"/>
            <p:cNvSpPr txBox="1"/>
            <p:nvPr/>
          </p:nvSpPr>
          <p:spPr>
            <a:xfrm>
              <a:off x="8415867" y="638611"/>
              <a:ext cx="1388533" cy="183596"/>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100" dirty="0" smtClean="0"/>
                <a:t>④今後の予定</a:t>
              </a:r>
              <a:endParaRPr kumimoji="1" lang="ja-JP" altLang="en-US" sz="1100" dirty="0"/>
            </a:p>
          </p:txBody>
        </p:sp>
        <p:sp>
          <p:nvSpPr>
            <p:cNvPr id="37" name="テキスト ボックス 36"/>
            <p:cNvSpPr txBox="1"/>
            <p:nvPr/>
          </p:nvSpPr>
          <p:spPr>
            <a:xfrm>
              <a:off x="8415867" y="813847"/>
              <a:ext cx="1388533" cy="197934"/>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50" dirty="0" smtClean="0"/>
                <a:t>⑤確認・調査票</a:t>
              </a:r>
              <a:endParaRPr kumimoji="1" lang="ja-JP" altLang="en-US" sz="1100" dirty="0"/>
            </a:p>
          </p:txBody>
        </p:sp>
      </p:grpSp>
    </p:spTree>
    <p:extLst>
      <p:ext uri="{BB962C8B-B14F-4D97-AF65-F5344CB8AC3E}">
        <p14:creationId xmlns:p14="http://schemas.microsoft.com/office/powerpoint/2010/main" val="418583287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273000" y="195793"/>
            <a:ext cx="7920000" cy="523874"/>
          </a:xfrm>
        </p:spPr>
        <p:txBody>
          <a:bodyPr lIns="72000" tIns="72000" rIns="72000" bIns="0">
            <a:normAutofit/>
          </a:bodyPr>
          <a:lstStyle/>
          <a:p>
            <a:r>
              <a:rPr kumimoji="1" lang="ja-JP" altLang="en-US" sz="2400" dirty="0" smtClean="0"/>
              <a:t>❹今後の予定</a:t>
            </a:r>
            <a:endParaRPr kumimoji="1" lang="ja-JP" altLang="en-US" sz="2400" dirty="0"/>
          </a:p>
        </p:txBody>
      </p:sp>
      <p:cxnSp>
        <p:nvCxnSpPr>
          <p:cNvPr id="5" name="直線コネクタ 4"/>
          <p:cNvCxnSpPr/>
          <p:nvPr/>
        </p:nvCxnSpPr>
        <p:spPr>
          <a:xfrm>
            <a:off x="273000" y="719667"/>
            <a:ext cx="7920000" cy="0"/>
          </a:xfrm>
          <a:prstGeom prst="line">
            <a:avLst/>
          </a:prstGeom>
          <a:ln w="28575">
            <a:solidFill>
              <a:schemeClr val="accent5">
                <a:lumMod val="50000"/>
              </a:schemeClr>
            </a:solidFill>
          </a:ln>
        </p:spPr>
        <p:style>
          <a:lnRef idx="1">
            <a:schemeClr val="accent1"/>
          </a:lnRef>
          <a:fillRef idx="0">
            <a:schemeClr val="accent1"/>
          </a:fillRef>
          <a:effectRef idx="0">
            <a:schemeClr val="accent1"/>
          </a:effectRef>
          <a:fontRef idx="minor">
            <a:schemeClr val="tx1"/>
          </a:fontRef>
        </p:style>
      </p:cxnSp>
      <p:sp>
        <p:nvSpPr>
          <p:cNvPr id="4" name="ホームベース 3"/>
          <p:cNvSpPr/>
          <p:nvPr/>
        </p:nvSpPr>
        <p:spPr>
          <a:xfrm>
            <a:off x="405329" y="1878727"/>
            <a:ext cx="1585345" cy="990599"/>
          </a:xfrm>
          <a:prstGeom prst="homePlate">
            <a:avLst>
              <a:gd name="adj" fmla="val 36938"/>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72000" tIns="36000" rIns="72000" bIns="36000" rtlCol="0" anchor="ctr"/>
          <a:lstStyle/>
          <a:p>
            <a:pPr algn="ctr"/>
            <a:r>
              <a:rPr kumimoji="1" lang="ja-JP" altLang="en-US" sz="1600" b="1" dirty="0" smtClean="0">
                <a:solidFill>
                  <a:schemeClr val="bg1"/>
                </a:solidFill>
              </a:rPr>
              <a:t>第１回</a:t>
            </a:r>
            <a:endParaRPr kumimoji="1" lang="en-US" altLang="ja-JP" sz="1600" b="1" dirty="0" smtClean="0">
              <a:solidFill>
                <a:schemeClr val="bg1"/>
              </a:solidFill>
            </a:endParaRPr>
          </a:p>
          <a:p>
            <a:pPr algn="ctr"/>
            <a:r>
              <a:rPr lang="ja-JP" altLang="en-US" sz="1600" b="1" dirty="0" smtClean="0">
                <a:solidFill>
                  <a:schemeClr val="bg1"/>
                </a:solidFill>
              </a:rPr>
              <a:t>地域医療構想</a:t>
            </a:r>
            <a:endParaRPr lang="en-US" altLang="ja-JP" sz="1600" b="1" dirty="0" smtClean="0">
              <a:solidFill>
                <a:schemeClr val="bg1"/>
              </a:solidFill>
            </a:endParaRPr>
          </a:p>
          <a:p>
            <a:pPr algn="ctr"/>
            <a:r>
              <a:rPr lang="ja-JP" altLang="en-US" sz="1600" b="1" dirty="0" smtClean="0">
                <a:solidFill>
                  <a:schemeClr val="bg1"/>
                </a:solidFill>
              </a:rPr>
              <a:t>調整</a:t>
            </a:r>
            <a:r>
              <a:rPr lang="ja-JP" altLang="en-US" sz="1600" b="1" dirty="0">
                <a:solidFill>
                  <a:schemeClr val="bg1"/>
                </a:solidFill>
              </a:rPr>
              <a:t>会議</a:t>
            </a:r>
            <a:endParaRPr kumimoji="1" lang="ja-JP" altLang="en-US" sz="1600" b="1" dirty="0">
              <a:solidFill>
                <a:schemeClr val="bg1"/>
              </a:solidFill>
            </a:endParaRPr>
          </a:p>
        </p:txBody>
      </p:sp>
      <p:sp>
        <p:nvSpPr>
          <p:cNvPr id="16" name="ホームベース 15"/>
          <p:cNvSpPr/>
          <p:nvPr/>
        </p:nvSpPr>
        <p:spPr>
          <a:xfrm>
            <a:off x="3693674" y="1878728"/>
            <a:ext cx="2700000" cy="990598"/>
          </a:xfrm>
          <a:prstGeom prst="homePlate">
            <a:avLst>
              <a:gd name="adj" fmla="val 37808"/>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72000" tIns="36000" rIns="72000" bIns="36000" rtlCol="0" anchor="t" anchorCtr="0"/>
          <a:lstStyle/>
          <a:p>
            <a:pPr algn="ctr"/>
            <a:r>
              <a:rPr kumimoji="1" lang="ja-JP" altLang="en-US" sz="1600" b="1" dirty="0" smtClean="0">
                <a:solidFill>
                  <a:schemeClr val="bg1"/>
                </a:solidFill>
              </a:rPr>
              <a:t>一般・療養病床を持つ</a:t>
            </a:r>
            <a:endParaRPr kumimoji="1" lang="en-US" altLang="ja-JP" sz="1600" b="1" dirty="0" smtClean="0">
              <a:solidFill>
                <a:schemeClr val="bg1"/>
              </a:solidFill>
            </a:endParaRPr>
          </a:p>
          <a:p>
            <a:pPr algn="ctr"/>
            <a:r>
              <a:rPr kumimoji="1" lang="ja-JP" altLang="en-US" sz="1600" b="1" dirty="0" smtClean="0">
                <a:solidFill>
                  <a:schemeClr val="bg1"/>
                </a:solidFill>
              </a:rPr>
              <a:t>医療機関への確認・調査</a:t>
            </a:r>
            <a:endParaRPr kumimoji="1" lang="ja-JP" altLang="en-US" sz="1600" b="1" dirty="0">
              <a:solidFill>
                <a:schemeClr val="bg1"/>
              </a:solidFill>
            </a:endParaRPr>
          </a:p>
        </p:txBody>
      </p:sp>
      <p:sp>
        <p:nvSpPr>
          <p:cNvPr id="18" name="ホームベース 17"/>
          <p:cNvSpPr/>
          <p:nvPr/>
        </p:nvSpPr>
        <p:spPr>
          <a:xfrm>
            <a:off x="6406321" y="1878728"/>
            <a:ext cx="1620000" cy="990598"/>
          </a:xfrm>
          <a:prstGeom prst="homePlate">
            <a:avLst>
              <a:gd name="adj" fmla="val 37808"/>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72000" tIns="36000" rIns="72000" bIns="36000" rtlCol="0" anchor="ctr"/>
          <a:lstStyle/>
          <a:p>
            <a:pPr algn="ctr"/>
            <a:r>
              <a:rPr kumimoji="1" lang="ja-JP" altLang="en-US" sz="1600" b="1" dirty="0" smtClean="0">
                <a:solidFill>
                  <a:schemeClr val="bg1"/>
                </a:solidFill>
              </a:rPr>
              <a:t>第２回</a:t>
            </a:r>
            <a:endParaRPr kumimoji="1" lang="en-US" altLang="ja-JP" sz="1600" b="1" dirty="0" smtClean="0">
              <a:solidFill>
                <a:schemeClr val="bg1"/>
              </a:solidFill>
            </a:endParaRPr>
          </a:p>
          <a:p>
            <a:pPr algn="ctr"/>
            <a:r>
              <a:rPr lang="ja-JP" altLang="en-US" sz="1600" b="1" dirty="0" smtClean="0">
                <a:solidFill>
                  <a:schemeClr val="bg1"/>
                </a:solidFill>
              </a:rPr>
              <a:t>地域医療構想</a:t>
            </a:r>
            <a:endParaRPr lang="en-US" altLang="ja-JP" sz="1600" b="1" dirty="0" smtClean="0">
              <a:solidFill>
                <a:schemeClr val="bg1"/>
              </a:solidFill>
            </a:endParaRPr>
          </a:p>
          <a:p>
            <a:pPr algn="ctr"/>
            <a:r>
              <a:rPr lang="ja-JP" altLang="en-US" sz="1600" b="1" dirty="0" smtClean="0">
                <a:solidFill>
                  <a:schemeClr val="bg1"/>
                </a:solidFill>
              </a:rPr>
              <a:t>調整会議</a:t>
            </a:r>
            <a:endParaRPr kumimoji="1" lang="ja-JP" altLang="en-US" sz="1600" b="1" dirty="0">
              <a:solidFill>
                <a:schemeClr val="bg1"/>
              </a:solidFill>
            </a:endParaRPr>
          </a:p>
        </p:txBody>
      </p:sp>
      <p:sp>
        <p:nvSpPr>
          <p:cNvPr id="6" name="楕円 5"/>
          <p:cNvSpPr/>
          <p:nvPr/>
        </p:nvSpPr>
        <p:spPr>
          <a:xfrm>
            <a:off x="566073" y="1291947"/>
            <a:ext cx="948267" cy="482600"/>
          </a:xfrm>
          <a:prstGeom prst="ellipse">
            <a:avLst/>
          </a:prstGeom>
          <a:noFill/>
          <a:ln w="15875">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kumimoji="1" lang="ja-JP" altLang="en-US" sz="1300" b="1" dirty="0" smtClean="0">
                <a:solidFill>
                  <a:schemeClr val="tx1"/>
                </a:solidFill>
              </a:rPr>
              <a:t>６～８月</a:t>
            </a:r>
            <a:endParaRPr kumimoji="1" lang="ja-JP" altLang="en-US" sz="1300" b="1" dirty="0">
              <a:solidFill>
                <a:schemeClr val="tx1"/>
              </a:solidFill>
            </a:endParaRPr>
          </a:p>
        </p:txBody>
      </p:sp>
      <p:sp>
        <p:nvSpPr>
          <p:cNvPr id="19" name="楕円 18"/>
          <p:cNvSpPr/>
          <p:nvPr/>
        </p:nvSpPr>
        <p:spPr>
          <a:xfrm>
            <a:off x="6334066" y="1250827"/>
            <a:ext cx="948267" cy="482600"/>
          </a:xfrm>
          <a:prstGeom prst="ellipse">
            <a:avLst/>
          </a:prstGeom>
          <a:noFill/>
          <a:ln w="15875">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300" b="1" dirty="0">
                <a:solidFill>
                  <a:schemeClr val="tx1"/>
                </a:solidFill>
              </a:rPr>
              <a:t>１</a:t>
            </a:r>
            <a:r>
              <a:rPr kumimoji="1" lang="ja-JP" altLang="en-US" sz="1300" b="1" dirty="0" smtClean="0">
                <a:solidFill>
                  <a:schemeClr val="tx1"/>
                </a:solidFill>
              </a:rPr>
              <a:t>～</a:t>
            </a:r>
            <a:r>
              <a:rPr lang="ja-JP" altLang="en-US" sz="1300" b="1" dirty="0">
                <a:solidFill>
                  <a:schemeClr val="tx1"/>
                </a:solidFill>
              </a:rPr>
              <a:t>３</a:t>
            </a:r>
            <a:r>
              <a:rPr kumimoji="1" lang="ja-JP" altLang="en-US" sz="1300" b="1" dirty="0" smtClean="0">
                <a:solidFill>
                  <a:schemeClr val="tx1"/>
                </a:solidFill>
              </a:rPr>
              <a:t>月</a:t>
            </a:r>
            <a:endParaRPr kumimoji="1" lang="ja-JP" altLang="en-US" sz="1300" b="1" dirty="0">
              <a:solidFill>
                <a:schemeClr val="tx1"/>
              </a:solidFill>
            </a:endParaRPr>
          </a:p>
        </p:txBody>
      </p:sp>
      <p:sp>
        <p:nvSpPr>
          <p:cNvPr id="20" name="ホームベース 19"/>
          <p:cNvSpPr/>
          <p:nvPr/>
        </p:nvSpPr>
        <p:spPr>
          <a:xfrm>
            <a:off x="3825249" y="2475672"/>
            <a:ext cx="1260000" cy="330200"/>
          </a:xfrm>
          <a:prstGeom prst="homePlate">
            <a:avLst/>
          </a:prstGeom>
          <a:solidFill>
            <a:schemeClr val="bg1"/>
          </a:solidFill>
          <a:ln w="31750">
            <a:noFill/>
          </a:ln>
        </p:spPr>
        <p:style>
          <a:lnRef idx="2">
            <a:schemeClr val="accent1">
              <a:shade val="50000"/>
            </a:schemeClr>
          </a:lnRef>
          <a:fillRef idx="1">
            <a:schemeClr val="accent1"/>
          </a:fillRef>
          <a:effectRef idx="0">
            <a:schemeClr val="accent1"/>
          </a:effectRef>
          <a:fontRef idx="minor">
            <a:schemeClr val="lt1"/>
          </a:fontRef>
        </p:style>
        <p:txBody>
          <a:bodyPr lIns="0" tIns="72000" rIns="0" bIns="36000" rtlCol="0" anchor="ctr"/>
          <a:lstStyle/>
          <a:p>
            <a:pPr algn="ctr"/>
            <a:r>
              <a:rPr kumimoji="1" lang="ja-JP" altLang="en-US" sz="1600" dirty="0" smtClean="0">
                <a:solidFill>
                  <a:schemeClr val="tx1"/>
                </a:solidFill>
              </a:rPr>
              <a:t>確認・調査</a:t>
            </a:r>
            <a:endParaRPr kumimoji="1" lang="ja-JP" altLang="en-US" dirty="0">
              <a:solidFill>
                <a:schemeClr val="tx1"/>
              </a:solidFill>
            </a:endParaRPr>
          </a:p>
        </p:txBody>
      </p:sp>
      <p:sp>
        <p:nvSpPr>
          <p:cNvPr id="21" name="ホームベース 20"/>
          <p:cNvSpPr/>
          <p:nvPr/>
        </p:nvSpPr>
        <p:spPr>
          <a:xfrm>
            <a:off x="5206260" y="2480679"/>
            <a:ext cx="720000" cy="330200"/>
          </a:xfrm>
          <a:prstGeom prst="homePlate">
            <a:avLst/>
          </a:prstGeom>
          <a:solidFill>
            <a:schemeClr val="bg1"/>
          </a:solidFill>
          <a:ln w="31750">
            <a:noFill/>
          </a:ln>
        </p:spPr>
        <p:style>
          <a:lnRef idx="2">
            <a:schemeClr val="accent1">
              <a:shade val="50000"/>
            </a:schemeClr>
          </a:lnRef>
          <a:fillRef idx="1">
            <a:schemeClr val="accent1"/>
          </a:fillRef>
          <a:effectRef idx="0">
            <a:schemeClr val="accent1"/>
          </a:effectRef>
          <a:fontRef idx="minor">
            <a:schemeClr val="lt1"/>
          </a:fontRef>
        </p:style>
        <p:txBody>
          <a:bodyPr lIns="72000" tIns="72000" rIns="72000" bIns="36000" rtlCol="0" anchor="ctr"/>
          <a:lstStyle/>
          <a:p>
            <a:pPr algn="ctr"/>
            <a:r>
              <a:rPr kumimoji="1" lang="ja-JP" altLang="en-US" sz="1600" dirty="0" smtClean="0">
                <a:solidFill>
                  <a:schemeClr val="tx1"/>
                </a:solidFill>
              </a:rPr>
              <a:t>集約</a:t>
            </a:r>
            <a:endParaRPr kumimoji="1" lang="ja-JP" altLang="en-US" sz="1600" dirty="0">
              <a:solidFill>
                <a:schemeClr val="tx1"/>
              </a:solidFill>
            </a:endParaRPr>
          </a:p>
        </p:txBody>
      </p:sp>
      <p:sp>
        <p:nvSpPr>
          <p:cNvPr id="23" name="ホームベース 22"/>
          <p:cNvSpPr/>
          <p:nvPr/>
        </p:nvSpPr>
        <p:spPr>
          <a:xfrm>
            <a:off x="2042223" y="1878728"/>
            <a:ext cx="1620000" cy="990598"/>
          </a:xfrm>
          <a:prstGeom prst="homePlate">
            <a:avLst>
              <a:gd name="adj" fmla="val 42163"/>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72000" tIns="36000" rIns="72000" bIns="36000" rtlCol="0" anchor="ctr"/>
          <a:lstStyle/>
          <a:p>
            <a:pPr algn="ctr"/>
            <a:r>
              <a:rPr lang="ja-JP" altLang="en-US" sz="1600" dirty="0" smtClean="0">
                <a:solidFill>
                  <a:schemeClr val="bg1"/>
                </a:solidFill>
              </a:rPr>
              <a:t>調整会議に</a:t>
            </a:r>
            <a:endParaRPr lang="en-US" altLang="ja-JP" sz="1600" dirty="0" smtClean="0">
              <a:solidFill>
                <a:schemeClr val="bg1"/>
              </a:solidFill>
            </a:endParaRPr>
          </a:p>
          <a:p>
            <a:pPr algn="ctr"/>
            <a:r>
              <a:rPr lang="ja-JP" altLang="en-US" sz="1600" dirty="0" smtClean="0">
                <a:solidFill>
                  <a:schemeClr val="bg1"/>
                </a:solidFill>
              </a:rPr>
              <a:t>おける検討</a:t>
            </a:r>
            <a:endParaRPr lang="en-US" altLang="ja-JP" sz="1600" dirty="0" smtClean="0">
              <a:solidFill>
                <a:schemeClr val="bg1"/>
              </a:solidFill>
            </a:endParaRPr>
          </a:p>
          <a:p>
            <a:pPr algn="ctr"/>
            <a:r>
              <a:rPr lang="ja-JP" altLang="en-US" sz="1600" dirty="0" smtClean="0">
                <a:solidFill>
                  <a:schemeClr val="bg1"/>
                </a:solidFill>
              </a:rPr>
              <a:t>状況の</a:t>
            </a:r>
            <a:r>
              <a:rPr kumimoji="1" lang="ja-JP" altLang="en-US" sz="1600" dirty="0" smtClean="0">
                <a:solidFill>
                  <a:schemeClr val="bg1"/>
                </a:solidFill>
              </a:rPr>
              <a:t>公表</a:t>
            </a:r>
            <a:endParaRPr kumimoji="1" lang="ja-JP" altLang="en-US" sz="1600" dirty="0">
              <a:solidFill>
                <a:schemeClr val="bg1"/>
              </a:solidFill>
            </a:endParaRPr>
          </a:p>
        </p:txBody>
      </p:sp>
      <p:sp>
        <p:nvSpPr>
          <p:cNvPr id="24" name="ホームベース 23"/>
          <p:cNvSpPr/>
          <p:nvPr/>
        </p:nvSpPr>
        <p:spPr>
          <a:xfrm>
            <a:off x="8096673" y="1878728"/>
            <a:ext cx="1440000" cy="990598"/>
          </a:xfrm>
          <a:prstGeom prst="homePlate">
            <a:avLst>
              <a:gd name="adj" fmla="val 36067"/>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72000" tIns="36000" rIns="72000" bIns="36000" rtlCol="0" anchor="ctr"/>
          <a:lstStyle/>
          <a:p>
            <a:pPr algn="ctr"/>
            <a:r>
              <a:rPr kumimoji="1" lang="ja-JP" altLang="en-US" sz="1600" dirty="0" smtClean="0">
                <a:solidFill>
                  <a:schemeClr val="bg1"/>
                </a:solidFill>
              </a:rPr>
              <a:t>調整会議に</a:t>
            </a:r>
            <a:endParaRPr kumimoji="1" lang="en-US" altLang="ja-JP" sz="1600" dirty="0" smtClean="0">
              <a:solidFill>
                <a:schemeClr val="bg1"/>
              </a:solidFill>
            </a:endParaRPr>
          </a:p>
          <a:p>
            <a:pPr algn="ctr"/>
            <a:r>
              <a:rPr lang="ja-JP" altLang="en-US" sz="1600" dirty="0" smtClean="0">
                <a:solidFill>
                  <a:schemeClr val="bg1"/>
                </a:solidFill>
              </a:rPr>
              <a:t>おける検討</a:t>
            </a:r>
            <a:endParaRPr lang="en-US" altLang="ja-JP" sz="1600" dirty="0" smtClean="0">
              <a:solidFill>
                <a:schemeClr val="bg1"/>
              </a:solidFill>
            </a:endParaRPr>
          </a:p>
          <a:p>
            <a:pPr algn="ctr"/>
            <a:r>
              <a:rPr lang="ja-JP" altLang="en-US" sz="1600" dirty="0" smtClean="0">
                <a:solidFill>
                  <a:schemeClr val="bg1"/>
                </a:solidFill>
              </a:rPr>
              <a:t>状況の公表</a:t>
            </a:r>
            <a:endParaRPr kumimoji="1" lang="ja-JP" altLang="en-US" sz="1600" dirty="0">
              <a:solidFill>
                <a:schemeClr val="bg1"/>
              </a:solidFill>
            </a:endParaRPr>
          </a:p>
        </p:txBody>
      </p:sp>
      <p:sp>
        <p:nvSpPr>
          <p:cNvPr id="7" name="テキスト ボックス 6"/>
          <p:cNvSpPr txBox="1"/>
          <p:nvPr/>
        </p:nvSpPr>
        <p:spPr>
          <a:xfrm>
            <a:off x="390961" y="2953508"/>
            <a:ext cx="1550689" cy="1641457"/>
          </a:xfrm>
          <a:prstGeom prst="rect">
            <a:avLst/>
          </a:prstGeom>
          <a:noFill/>
        </p:spPr>
        <p:txBody>
          <a:bodyPr wrap="square" lIns="72000" rIns="0" rtlCol="0">
            <a:normAutofit/>
          </a:bodyPr>
          <a:lstStyle/>
          <a:p>
            <a:pPr>
              <a:lnSpc>
                <a:spcPts val="1700"/>
              </a:lnSpc>
            </a:pPr>
            <a:r>
              <a:rPr kumimoji="1" lang="ja-JP" altLang="en-US" sz="1300" b="1" dirty="0" smtClean="0"/>
              <a:t>✔各医療機関の</a:t>
            </a:r>
            <a:endParaRPr kumimoji="1" lang="en-US" altLang="ja-JP" sz="1300" b="1" dirty="0" smtClean="0"/>
          </a:p>
          <a:p>
            <a:pPr>
              <a:lnSpc>
                <a:spcPts val="1700"/>
              </a:lnSpc>
            </a:pPr>
            <a:r>
              <a:rPr lang="ja-JP" altLang="en-US" sz="1300" b="1" dirty="0"/>
              <a:t>　</a:t>
            </a:r>
            <a:r>
              <a:rPr lang="ja-JP" altLang="en-US" sz="1300" b="1" dirty="0" smtClean="0"/>
              <a:t>対応方針に係る</a:t>
            </a:r>
            <a:endParaRPr lang="en-US" altLang="ja-JP" sz="1300" b="1" dirty="0" smtClean="0"/>
          </a:p>
          <a:p>
            <a:pPr>
              <a:lnSpc>
                <a:spcPts val="1700"/>
              </a:lnSpc>
            </a:pPr>
            <a:r>
              <a:rPr lang="ja-JP" altLang="en-US" sz="1300" b="1" dirty="0"/>
              <a:t>　</a:t>
            </a:r>
            <a:r>
              <a:rPr lang="ja-JP" altLang="en-US" sz="1300" b="1" dirty="0" smtClean="0"/>
              <a:t>資料の提示</a:t>
            </a:r>
            <a:endParaRPr lang="en-US" altLang="ja-JP" sz="1300" b="1" dirty="0" smtClean="0"/>
          </a:p>
          <a:p>
            <a:endParaRPr lang="en-US" altLang="ja-JP" sz="1050" b="1" dirty="0" smtClean="0"/>
          </a:p>
          <a:p>
            <a:pPr>
              <a:lnSpc>
                <a:spcPts val="1700"/>
              </a:lnSpc>
            </a:pPr>
            <a:r>
              <a:rPr lang="ja-JP" altLang="en-US" sz="1300" b="1" dirty="0" smtClean="0"/>
              <a:t>✔進め方の説明</a:t>
            </a:r>
            <a:endParaRPr lang="en-US" altLang="ja-JP" sz="1300" b="1" dirty="0" smtClean="0"/>
          </a:p>
          <a:p>
            <a:endParaRPr lang="en-US" altLang="ja-JP" sz="1300" b="1" dirty="0"/>
          </a:p>
          <a:p>
            <a:pPr>
              <a:lnSpc>
                <a:spcPts val="1700"/>
              </a:lnSpc>
            </a:pPr>
            <a:r>
              <a:rPr lang="ja-JP" altLang="en-US" sz="1300" b="1" dirty="0" smtClean="0"/>
              <a:t>✔意見交換</a:t>
            </a:r>
            <a:endParaRPr lang="en-US" altLang="ja-JP" sz="1300" b="1" dirty="0" smtClean="0"/>
          </a:p>
        </p:txBody>
      </p:sp>
      <p:sp>
        <p:nvSpPr>
          <p:cNvPr id="25" name="テキスト ボックス 24"/>
          <p:cNvSpPr txBox="1"/>
          <p:nvPr/>
        </p:nvSpPr>
        <p:spPr>
          <a:xfrm>
            <a:off x="6380253" y="2985360"/>
            <a:ext cx="1752024" cy="2504726"/>
          </a:xfrm>
          <a:prstGeom prst="rect">
            <a:avLst/>
          </a:prstGeom>
          <a:noFill/>
        </p:spPr>
        <p:txBody>
          <a:bodyPr wrap="square" lIns="72000" rIns="0" rtlCol="0">
            <a:normAutofit/>
          </a:bodyPr>
          <a:lstStyle/>
          <a:p>
            <a:pPr>
              <a:lnSpc>
                <a:spcPts val="1700"/>
              </a:lnSpc>
            </a:pPr>
            <a:r>
              <a:rPr kumimoji="1" lang="ja-JP" altLang="en-US" sz="1300" b="1" dirty="0" smtClean="0"/>
              <a:t>✔各医療機関の</a:t>
            </a:r>
            <a:endParaRPr kumimoji="1" lang="en-US" altLang="ja-JP" sz="1300" b="1" dirty="0" smtClean="0"/>
          </a:p>
          <a:p>
            <a:pPr>
              <a:lnSpc>
                <a:spcPts val="1700"/>
              </a:lnSpc>
            </a:pPr>
            <a:r>
              <a:rPr lang="ja-JP" altLang="en-US" sz="1300" b="1" dirty="0"/>
              <a:t>　</a:t>
            </a:r>
            <a:r>
              <a:rPr lang="ja-JP" altLang="en-US" sz="1300" b="1" dirty="0" smtClean="0"/>
              <a:t>対応方針、</a:t>
            </a:r>
            <a:endParaRPr kumimoji="1" lang="en-US" altLang="ja-JP" sz="1300" b="1" dirty="0" smtClean="0"/>
          </a:p>
          <a:p>
            <a:pPr>
              <a:lnSpc>
                <a:spcPts val="1700"/>
              </a:lnSpc>
            </a:pPr>
            <a:r>
              <a:rPr lang="ja-JP" altLang="en-US" sz="1300" b="1" dirty="0"/>
              <a:t>　</a:t>
            </a:r>
            <a:r>
              <a:rPr lang="ja-JP" altLang="en-US" sz="1300" b="1" dirty="0" smtClean="0"/>
              <a:t>調査</a:t>
            </a:r>
            <a:r>
              <a:rPr kumimoji="1" lang="ja-JP" altLang="en-US" sz="1300" b="1" dirty="0" smtClean="0"/>
              <a:t>結果を</a:t>
            </a:r>
            <a:endParaRPr kumimoji="1" lang="en-US" altLang="ja-JP" sz="1300" b="1" dirty="0" smtClean="0"/>
          </a:p>
          <a:p>
            <a:pPr>
              <a:lnSpc>
                <a:spcPts val="1700"/>
              </a:lnSpc>
            </a:pPr>
            <a:r>
              <a:rPr lang="ja-JP" altLang="en-US" sz="1300" b="1" dirty="0"/>
              <a:t>　</a:t>
            </a:r>
            <a:r>
              <a:rPr lang="ja-JP" altLang="en-US" sz="1300" b="1" dirty="0" smtClean="0"/>
              <a:t>資料として提示</a:t>
            </a:r>
            <a:endParaRPr lang="en-US" altLang="ja-JP" sz="1300" b="1" dirty="0" smtClean="0"/>
          </a:p>
          <a:p>
            <a:endParaRPr lang="en-US" altLang="ja-JP" sz="1050" b="1" dirty="0" smtClean="0"/>
          </a:p>
          <a:p>
            <a:endParaRPr lang="en-US" altLang="ja-JP" sz="800" b="1" dirty="0" smtClean="0"/>
          </a:p>
          <a:p>
            <a:pPr>
              <a:lnSpc>
                <a:spcPts val="1700"/>
              </a:lnSpc>
            </a:pPr>
            <a:r>
              <a:rPr lang="ja-JP" altLang="en-US" sz="1300" b="1" dirty="0" smtClean="0"/>
              <a:t>✔対応方針の合意に</a:t>
            </a:r>
            <a:endParaRPr lang="en-US" altLang="ja-JP" sz="1300" b="1" dirty="0" smtClean="0"/>
          </a:p>
          <a:p>
            <a:pPr>
              <a:lnSpc>
                <a:spcPts val="1700"/>
              </a:lnSpc>
            </a:pPr>
            <a:r>
              <a:rPr lang="ja-JP" altLang="en-US" sz="1300" b="1" dirty="0"/>
              <a:t>　</a:t>
            </a:r>
            <a:r>
              <a:rPr lang="ja-JP" altLang="en-US" sz="1300" b="1" dirty="0" smtClean="0"/>
              <a:t>向けた意見交換</a:t>
            </a:r>
            <a:endParaRPr lang="en-US" altLang="ja-JP" sz="1300" b="1" dirty="0" smtClean="0"/>
          </a:p>
          <a:p>
            <a:endParaRPr lang="en-US" altLang="ja-JP" sz="700" b="1" dirty="0" smtClean="0"/>
          </a:p>
          <a:p>
            <a:pPr>
              <a:lnSpc>
                <a:spcPts val="1700"/>
              </a:lnSpc>
            </a:pPr>
            <a:r>
              <a:rPr lang="ja-JP" altLang="en-US" sz="1300" b="1" dirty="0" smtClean="0"/>
              <a:t>✔地域連携に係る</a:t>
            </a:r>
            <a:endParaRPr lang="en-US" altLang="ja-JP" sz="1300" b="1" dirty="0" smtClean="0"/>
          </a:p>
          <a:p>
            <a:pPr>
              <a:lnSpc>
                <a:spcPts val="1700"/>
              </a:lnSpc>
            </a:pPr>
            <a:r>
              <a:rPr lang="ja-JP" altLang="en-US" sz="1300" b="1" dirty="0"/>
              <a:t>　</a:t>
            </a:r>
            <a:r>
              <a:rPr lang="ja-JP" altLang="en-US" sz="1300" b="1" dirty="0" smtClean="0"/>
              <a:t>意見交換</a:t>
            </a:r>
            <a:endParaRPr lang="en-US" altLang="ja-JP" sz="1300" b="1" dirty="0" smtClean="0"/>
          </a:p>
          <a:p>
            <a:pPr>
              <a:lnSpc>
                <a:spcPts val="1700"/>
              </a:lnSpc>
            </a:pPr>
            <a:endParaRPr lang="en-US" altLang="ja-JP" sz="1300" b="1" dirty="0" smtClean="0"/>
          </a:p>
          <a:p>
            <a:pPr>
              <a:lnSpc>
                <a:spcPts val="1700"/>
              </a:lnSpc>
            </a:pPr>
            <a:endParaRPr lang="en-US" altLang="ja-JP" sz="1300" b="1" dirty="0" smtClean="0"/>
          </a:p>
          <a:p>
            <a:pPr>
              <a:lnSpc>
                <a:spcPts val="1700"/>
              </a:lnSpc>
            </a:pPr>
            <a:endParaRPr lang="en-US" altLang="ja-JP" sz="1300" b="1" dirty="0"/>
          </a:p>
          <a:p>
            <a:pPr>
              <a:lnSpc>
                <a:spcPts val="1700"/>
              </a:lnSpc>
            </a:pPr>
            <a:endParaRPr lang="en-US" altLang="ja-JP" sz="1300" b="1" dirty="0" smtClean="0"/>
          </a:p>
        </p:txBody>
      </p:sp>
      <p:sp>
        <p:nvSpPr>
          <p:cNvPr id="26" name="楕円 25"/>
          <p:cNvSpPr/>
          <p:nvPr/>
        </p:nvSpPr>
        <p:spPr>
          <a:xfrm>
            <a:off x="3753060" y="1250827"/>
            <a:ext cx="1152189" cy="482600"/>
          </a:xfrm>
          <a:prstGeom prst="ellipse">
            <a:avLst/>
          </a:prstGeom>
          <a:noFill/>
          <a:ln w="15875">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en-US" altLang="ja-JP" sz="1300" b="1" dirty="0" smtClean="0">
                <a:solidFill>
                  <a:schemeClr val="tx1"/>
                </a:solidFill>
              </a:rPr>
              <a:t>10</a:t>
            </a:r>
            <a:r>
              <a:rPr kumimoji="1" lang="ja-JP" altLang="en-US" sz="1300" b="1" dirty="0" smtClean="0">
                <a:solidFill>
                  <a:schemeClr val="tx1"/>
                </a:solidFill>
              </a:rPr>
              <a:t>～</a:t>
            </a:r>
            <a:r>
              <a:rPr lang="en-US" altLang="ja-JP" sz="1300" b="1" dirty="0" smtClean="0">
                <a:solidFill>
                  <a:schemeClr val="tx1"/>
                </a:solidFill>
              </a:rPr>
              <a:t>12</a:t>
            </a:r>
            <a:r>
              <a:rPr kumimoji="1" lang="ja-JP" altLang="en-US" sz="1300" b="1" dirty="0" smtClean="0">
                <a:solidFill>
                  <a:schemeClr val="tx1"/>
                </a:solidFill>
              </a:rPr>
              <a:t>月</a:t>
            </a:r>
            <a:endParaRPr kumimoji="1" lang="ja-JP" altLang="en-US" sz="1300" b="1" dirty="0">
              <a:solidFill>
                <a:schemeClr val="tx1"/>
              </a:solidFill>
            </a:endParaRPr>
          </a:p>
        </p:txBody>
      </p:sp>
      <p:sp>
        <p:nvSpPr>
          <p:cNvPr id="27" name="楕円 26"/>
          <p:cNvSpPr/>
          <p:nvPr/>
        </p:nvSpPr>
        <p:spPr>
          <a:xfrm>
            <a:off x="2109759" y="1250827"/>
            <a:ext cx="573749" cy="482600"/>
          </a:xfrm>
          <a:prstGeom prst="ellipse">
            <a:avLst/>
          </a:prstGeom>
          <a:noFill/>
          <a:ln w="15875">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kumimoji="1" lang="en-US" altLang="ja-JP" sz="1300" b="1" dirty="0" smtClean="0">
                <a:solidFill>
                  <a:schemeClr val="tx1"/>
                </a:solidFill>
              </a:rPr>
              <a:t>10</a:t>
            </a:r>
            <a:r>
              <a:rPr kumimoji="1" lang="ja-JP" altLang="en-US" sz="1300" b="1" dirty="0" smtClean="0">
                <a:solidFill>
                  <a:schemeClr val="tx1"/>
                </a:solidFill>
              </a:rPr>
              <a:t>月</a:t>
            </a:r>
            <a:endParaRPr kumimoji="1" lang="ja-JP" altLang="en-US" sz="1300" b="1" dirty="0">
              <a:solidFill>
                <a:schemeClr val="tx1"/>
              </a:solidFill>
            </a:endParaRPr>
          </a:p>
        </p:txBody>
      </p:sp>
      <p:sp>
        <p:nvSpPr>
          <p:cNvPr id="28" name="楕円 27"/>
          <p:cNvSpPr/>
          <p:nvPr/>
        </p:nvSpPr>
        <p:spPr>
          <a:xfrm>
            <a:off x="7974852" y="1250827"/>
            <a:ext cx="795858" cy="482600"/>
          </a:xfrm>
          <a:prstGeom prst="ellipse">
            <a:avLst/>
          </a:prstGeom>
          <a:noFill/>
          <a:ln w="15875">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300" b="1" dirty="0" smtClean="0">
                <a:solidFill>
                  <a:schemeClr val="tx1"/>
                </a:solidFill>
              </a:rPr>
              <a:t>３</a:t>
            </a:r>
            <a:r>
              <a:rPr kumimoji="1" lang="ja-JP" altLang="en-US" sz="1300" b="1" dirty="0" smtClean="0">
                <a:solidFill>
                  <a:schemeClr val="tx1"/>
                </a:solidFill>
              </a:rPr>
              <a:t>月末</a:t>
            </a:r>
            <a:endParaRPr kumimoji="1" lang="ja-JP" altLang="en-US" sz="1300" b="1" dirty="0">
              <a:solidFill>
                <a:schemeClr val="tx1"/>
              </a:solidFill>
            </a:endParaRPr>
          </a:p>
        </p:txBody>
      </p:sp>
      <p:sp>
        <p:nvSpPr>
          <p:cNvPr id="3" name="二等辺三角形 2"/>
          <p:cNvSpPr/>
          <p:nvPr/>
        </p:nvSpPr>
        <p:spPr>
          <a:xfrm rot="10800000">
            <a:off x="6708656" y="3916530"/>
            <a:ext cx="900000" cy="186267"/>
          </a:xfrm>
          <a:prstGeom prst="triangle">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テキスト ボックス 28"/>
          <p:cNvSpPr txBox="1"/>
          <p:nvPr/>
        </p:nvSpPr>
        <p:spPr>
          <a:xfrm>
            <a:off x="3665476" y="2956095"/>
            <a:ext cx="2756396" cy="2563256"/>
          </a:xfrm>
          <a:prstGeom prst="rect">
            <a:avLst/>
          </a:prstGeom>
          <a:noFill/>
        </p:spPr>
        <p:txBody>
          <a:bodyPr wrap="square" lIns="72000" rIns="0" rtlCol="0">
            <a:normAutofit/>
          </a:bodyPr>
          <a:lstStyle/>
          <a:p>
            <a:pPr>
              <a:lnSpc>
                <a:spcPts val="1700"/>
              </a:lnSpc>
            </a:pPr>
            <a:r>
              <a:rPr kumimoji="1" lang="ja-JP" altLang="en-US" sz="1300" b="1" dirty="0" smtClean="0"/>
              <a:t>✔</a:t>
            </a:r>
            <a:r>
              <a:rPr lang="ja-JP" altLang="en-US" sz="1300" b="1" dirty="0" smtClean="0"/>
              <a:t>令和３年度病床機能報告で</a:t>
            </a:r>
            <a:endParaRPr lang="en-US" altLang="ja-JP" sz="1300" b="1" dirty="0" smtClean="0"/>
          </a:p>
          <a:p>
            <a:pPr>
              <a:lnSpc>
                <a:spcPts val="1700"/>
              </a:lnSpc>
            </a:pPr>
            <a:r>
              <a:rPr lang="ja-JP" altLang="en-US" sz="1300" b="1" dirty="0"/>
              <a:t>　</a:t>
            </a:r>
            <a:r>
              <a:rPr lang="ja-JP" altLang="en-US" sz="1300" b="1" dirty="0" smtClean="0"/>
              <a:t>未報告等の医療機関は、</a:t>
            </a:r>
            <a:endParaRPr lang="en-US" altLang="ja-JP" sz="1300" b="1" dirty="0" smtClean="0"/>
          </a:p>
          <a:p>
            <a:pPr>
              <a:lnSpc>
                <a:spcPts val="1700"/>
              </a:lnSpc>
            </a:pPr>
            <a:r>
              <a:rPr lang="ja-JP" altLang="en-US" sz="1300" b="1" dirty="0"/>
              <a:t>　</a:t>
            </a:r>
            <a:r>
              <a:rPr lang="ja-JP" altLang="en-US" sz="1300" b="1" dirty="0" smtClean="0"/>
              <a:t>対応方針を報告</a:t>
            </a:r>
            <a:endParaRPr lang="en-US" altLang="ja-JP" sz="1300" b="1" dirty="0" smtClean="0"/>
          </a:p>
          <a:p>
            <a:endParaRPr lang="en-US" altLang="ja-JP" sz="700" b="1" dirty="0" smtClean="0"/>
          </a:p>
          <a:p>
            <a:pPr>
              <a:lnSpc>
                <a:spcPts val="1700"/>
              </a:lnSpc>
            </a:pPr>
            <a:r>
              <a:rPr lang="ja-JP" altLang="en-US" sz="1300" b="1" dirty="0" smtClean="0"/>
              <a:t>✔令和３年度病床機能報告での</a:t>
            </a:r>
            <a:endParaRPr lang="en-US" altLang="ja-JP" sz="1300" b="1" dirty="0" smtClean="0"/>
          </a:p>
          <a:p>
            <a:pPr>
              <a:lnSpc>
                <a:spcPts val="1700"/>
              </a:lnSpc>
            </a:pPr>
            <a:r>
              <a:rPr lang="ja-JP" altLang="en-US" sz="1300" b="1" dirty="0"/>
              <a:t>　</a:t>
            </a:r>
            <a:r>
              <a:rPr lang="ja-JP" altLang="en-US" sz="1300" b="1" dirty="0" smtClean="0"/>
              <a:t>対応方針を変更した医療機関は、</a:t>
            </a:r>
            <a:endParaRPr lang="en-US" altLang="ja-JP" sz="1300" b="1" dirty="0" smtClean="0"/>
          </a:p>
          <a:p>
            <a:pPr>
              <a:lnSpc>
                <a:spcPts val="1700"/>
              </a:lnSpc>
            </a:pPr>
            <a:r>
              <a:rPr lang="ja-JP" altLang="en-US" sz="1300" b="1" dirty="0"/>
              <a:t>　</a:t>
            </a:r>
            <a:r>
              <a:rPr lang="ja-JP" altLang="en-US" sz="1300" b="1" dirty="0" smtClean="0"/>
              <a:t>変更後の対応方針を報告</a:t>
            </a:r>
            <a:endParaRPr lang="en-US" altLang="ja-JP" sz="1300" b="1" dirty="0" smtClean="0"/>
          </a:p>
          <a:p>
            <a:endParaRPr lang="en-US" altLang="ja-JP" sz="800" b="1" dirty="0"/>
          </a:p>
          <a:p>
            <a:pPr>
              <a:lnSpc>
                <a:spcPts val="1700"/>
              </a:lnSpc>
            </a:pPr>
            <a:r>
              <a:rPr lang="ja-JP" altLang="en-US" sz="1300" b="1" dirty="0" smtClean="0"/>
              <a:t>✔各医療機関は、自院の連携の</a:t>
            </a:r>
            <a:endParaRPr lang="en-US" altLang="ja-JP" sz="1300" b="1" dirty="0" smtClean="0"/>
          </a:p>
          <a:p>
            <a:pPr>
              <a:lnSpc>
                <a:spcPts val="1700"/>
              </a:lnSpc>
            </a:pPr>
            <a:r>
              <a:rPr lang="ja-JP" altLang="en-US" sz="1300" b="1" dirty="0"/>
              <a:t>　</a:t>
            </a:r>
            <a:r>
              <a:rPr lang="ja-JP" altLang="en-US" sz="1300" b="1" dirty="0" smtClean="0"/>
              <a:t>状況</a:t>
            </a:r>
            <a:r>
              <a:rPr lang="ja-JP" altLang="en-US" sz="1300" b="1" dirty="0"/>
              <a:t>や</a:t>
            </a:r>
            <a:r>
              <a:rPr lang="ja-JP" altLang="en-US" sz="1300" b="1" dirty="0" smtClean="0"/>
              <a:t>課題を調査票で回答</a:t>
            </a:r>
            <a:endParaRPr lang="en-US" altLang="ja-JP" sz="1300" b="1" dirty="0" smtClean="0"/>
          </a:p>
          <a:p>
            <a:pPr>
              <a:lnSpc>
                <a:spcPts val="1700"/>
              </a:lnSpc>
            </a:pPr>
            <a:endParaRPr lang="en-US" altLang="ja-JP" sz="1300" b="1" dirty="0" smtClean="0"/>
          </a:p>
          <a:p>
            <a:pPr>
              <a:lnSpc>
                <a:spcPts val="1700"/>
              </a:lnSpc>
            </a:pPr>
            <a:endParaRPr lang="en-US" altLang="ja-JP" sz="1300" b="1" dirty="0"/>
          </a:p>
          <a:p>
            <a:pPr>
              <a:lnSpc>
                <a:spcPts val="1700"/>
              </a:lnSpc>
            </a:pPr>
            <a:endParaRPr lang="en-US" altLang="ja-JP" sz="1300" b="1" dirty="0" smtClean="0"/>
          </a:p>
        </p:txBody>
      </p:sp>
      <p:sp>
        <p:nvSpPr>
          <p:cNvPr id="35" name="テキスト ボックス 34"/>
          <p:cNvSpPr txBox="1"/>
          <p:nvPr/>
        </p:nvSpPr>
        <p:spPr>
          <a:xfrm>
            <a:off x="416845" y="6082581"/>
            <a:ext cx="9189067" cy="579646"/>
          </a:xfrm>
          <a:prstGeom prst="rect">
            <a:avLst/>
          </a:prstGeom>
          <a:noFill/>
        </p:spPr>
        <p:txBody>
          <a:bodyPr wrap="square" rtlCol="0">
            <a:spAutoFit/>
          </a:bodyPr>
          <a:lstStyle/>
          <a:p>
            <a:pPr>
              <a:lnSpc>
                <a:spcPts val="1900"/>
              </a:lnSpc>
            </a:pPr>
            <a:r>
              <a:rPr lang="ja-JP" altLang="en-US" sz="1300" b="1" dirty="0" smtClean="0"/>
              <a:t>✔</a:t>
            </a:r>
            <a:r>
              <a:rPr lang="en-US" altLang="ja-JP" sz="1300" b="1" dirty="0" smtClean="0"/>
              <a:t>2025</a:t>
            </a:r>
            <a:r>
              <a:rPr lang="ja-JP" altLang="en-US" sz="1300" b="1" dirty="0" smtClean="0"/>
              <a:t>年に向けた対応方針に変更があった医療機関の変更内容を確認</a:t>
            </a:r>
            <a:endParaRPr lang="en-US" altLang="ja-JP" sz="1300" b="1" dirty="0" smtClean="0"/>
          </a:p>
          <a:p>
            <a:pPr>
              <a:lnSpc>
                <a:spcPts val="1900"/>
              </a:lnSpc>
            </a:pPr>
            <a:r>
              <a:rPr kumimoji="1" lang="ja-JP" altLang="en-US" sz="1300" b="1" dirty="0" smtClean="0"/>
              <a:t>✔変更内容が圏域における</a:t>
            </a:r>
            <a:r>
              <a:rPr kumimoji="1" lang="en-US" altLang="ja-JP" sz="1300" b="1" dirty="0" smtClean="0"/>
              <a:t>2025</a:t>
            </a:r>
            <a:r>
              <a:rPr kumimoji="1" lang="ja-JP" altLang="en-US" sz="1300" b="1" dirty="0" smtClean="0"/>
              <a:t>年の医療提供体制に大きな影響を与える場合　　合意に向けた意見交換を改めて実施</a:t>
            </a:r>
            <a:endParaRPr kumimoji="1" lang="ja-JP" altLang="en-US" sz="1300" b="1" dirty="0"/>
          </a:p>
        </p:txBody>
      </p:sp>
      <p:sp>
        <p:nvSpPr>
          <p:cNvPr id="36" name="ホームベース 35"/>
          <p:cNvSpPr/>
          <p:nvPr/>
        </p:nvSpPr>
        <p:spPr>
          <a:xfrm>
            <a:off x="466321" y="5380864"/>
            <a:ext cx="1866976" cy="643186"/>
          </a:xfrm>
          <a:prstGeom prst="homePlate">
            <a:avLst>
              <a:gd name="adj" fmla="val 37808"/>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72000" tIns="36000" rIns="72000" bIns="36000" rtlCol="0" anchor="ctr"/>
          <a:lstStyle/>
          <a:p>
            <a:pPr algn="ctr"/>
            <a:r>
              <a:rPr lang="ja-JP" altLang="en-US" sz="1600" b="1" dirty="0" smtClean="0">
                <a:solidFill>
                  <a:schemeClr val="bg1"/>
                </a:solidFill>
              </a:rPr>
              <a:t>地域医療構想</a:t>
            </a:r>
            <a:endParaRPr lang="en-US" altLang="ja-JP" sz="1600" b="1" dirty="0" smtClean="0">
              <a:solidFill>
                <a:schemeClr val="bg1"/>
              </a:solidFill>
            </a:endParaRPr>
          </a:p>
          <a:p>
            <a:pPr algn="ctr"/>
            <a:r>
              <a:rPr lang="ja-JP" altLang="en-US" sz="1600" b="1" dirty="0" smtClean="0">
                <a:solidFill>
                  <a:schemeClr val="bg1"/>
                </a:solidFill>
              </a:rPr>
              <a:t>調整会議</a:t>
            </a:r>
            <a:endParaRPr kumimoji="1" lang="ja-JP" altLang="en-US" sz="1600" b="1" dirty="0">
              <a:solidFill>
                <a:schemeClr val="bg1"/>
              </a:solidFill>
            </a:endParaRPr>
          </a:p>
        </p:txBody>
      </p:sp>
      <p:sp>
        <p:nvSpPr>
          <p:cNvPr id="37" name="二等辺三角形 36"/>
          <p:cNvSpPr/>
          <p:nvPr/>
        </p:nvSpPr>
        <p:spPr>
          <a:xfrm rot="5400000">
            <a:off x="6172066" y="6390404"/>
            <a:ext cx="180000" cy="144000"/>
          </a:xfrm>
          <a:prstGeom prst="triangle">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 name="正方形/長方形 7"/>
          <p:cNvSpPr/>
          <p:nvPr/>
        </p:nvSpPr>
        <p:spPr>
          <a:xfrm>
            <a:off x="273000" y="815581"/>
            <a:ext cx="1423448" cy="355276"/>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tIns="72000" rIns="36000" bIns="36000" rtlCol="0" anchor="ctr">
            <a:spAutoFit/>
          </a:bodyPr>
          <a:lstStyle/>
          <a:p>
            <a:pPr algn="ctr"/>
            <a:r>
              <a:rPr kumimoji="1" lang="ja-JP" altLang="en-US" sz="1600" b="1" dirty="0" smtClean="0">
                <a:solidFill>
                  <a:schemeClr val="bg1"/>
                </a:solidFill>
              </a:rPr>
              <a:t>令和４年度</a:t>
            </a:r>
            <a:endParaRPr kumimoji="1" lang="ja-JP" altLang="en-US" sz="1600" b="1" dirty="0">
              <a:solidFill>
                <a:schemeClr val="bg1"/>
              </a:solidFill>
            </a:endParaRPr>
          </a:p>
        </p:txBody>
      </p:sp>
      <p:sp>
        <p:nvSpPr>
          <p:cNvPr id="30" name="正方形/長方形 29"/>
          <p:cNvSpPr/>
          <p:nvPr/>
        </p:nvSpPr>
        <p:spPr>
          <a:xfrm>
            <a:off x="272623" y="4881262"/>
            <a:ext cx="1423448" cy="355276"/>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tIns="72000" rIns="36000" bIns="36000" rtlCol="0" anchor="ctr">
            <a:spAutoFit/>
          </a:bodyPr>
          <a:lstStyle/>
          <a:p>
            <a:pPr algn="ctr"/>
            <a:r>
              <a:rPr kumimoji="1" lang="ja-JP" altLang="en-US" sz="1600" b="1" dirty="0" smtClean="0">
                <a:solidFill>
                  <a:schemeClr val="bg1"/>
                </a:solidFill>
              </a:rPr>
              <a:t>令和５年度</a:t>
            </a:r>
            <a:endParaRPr kumimoji="1" lang="ja-JP" altLang="en-US" sz="1600" b="1" dirty="0">
              <a:solidFill>
                <a:schemeClr val="bg1"/>
              </a:solidFill>
            </a:endParaRPr>
          </a:p>
        </p:txBody>
      </p:sp>
      <p:grpSp>
        <p:nvGrpSpPr>
          <p:cNvPr id="31" name="グループ化 30"/>
          <p:cNvGrpSpPr/>
          <p:nvPr/>
        </p:nvGrpSpPr>
        <p:grpSpPr>
          <a:xfrm>
            <a:off x="8415867" y="101815"/>
            <a:ext cx="1388533" cy="913813"/>
            <a:chOff x="8415867" y="101815"/>
            <a:chExt cx="1388533" cy="913813"/>
          </a:xfrm>
        </p:grpSpPr>
        <p:sp>
          <p:nvSpPr>
            <p:cNvPr id="32" name="テキスト ボックス 31"/>
            <p:cNvSpPr txBox="1"/>
            <p:nvPr/>
          </p:nvSpPr>
          <p:spPr>
            <a:xfrm>
              <a:off x="8415867" y="101815"/>
              <a:ext cx="1388533" cy="190240"/>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00" dirty="0" smtClean="0"/>
                <a:t>①調整会議での</a:t>
              </a:r>
              <a:r>
                <a:rPr lang="ja-JP" altLang="en-US" sz="900" dirty="0" smtClean="0"/>
                <a:t>検討事項</a:t>
              </a:r>
              <a:endParaRPr kumimoji="1" lang="ja-JP" altLang="en-US" sz="900" dirty="0"/>
            </a:p>
          </p:txBody>
        </p:sp>
        <p:sp>
          <p:nvSpPr>
            <p:cNvPr id="33" name="テキスト ボックス 32"/>
            <p:cNvSpPr txBox="1"/>
            <p:nvPr/>
          </p:nvSpPr>
          <p:spPr>
            <a:xfrm>
              <a:off x="8415867" y="280672"/>
              <a:ext cx="1388533" cy="176725"/>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50" dirty="0" smtClean="0"/>
                <a:t>②検討を再開する背景</a:t>
              </a:r>
              <a:endParaRPr kumimoji="1" lang="ja-JP" altLang="en-US" sz="1050" dirty="0"/>
            </a:p>
          </p:txBody>
        </p:sp>
        <p:sp>
          <p:nvSpPr>
            <p:cNvPr id="34" name="テキスト ボックス 33"/>
            <p:cNvSpPr txBox="1"/>
            <p:nvPr/>
          </p:nvSpPr>
          <p:spPr>
            <a:xfrm>
              <a:off x="8415867" y="445190"/>
              <a:ext cx="1388533" cy="205629"/>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100" dirty="0" smtClean="0"/>
                <a:t>③方向性</a:t>
              </a:r>
              <a:endParaRPr kumimoji="1" lang="ja-JP" altLang="en-US" sz="1100" dirty="0"/>
            </a:p>
          </p:txBody>
        </p:sp>
        <p:sp>
          <p:nvSpPr>
            <p:cNvPr id="38" name="テキスト ボックス 37"/>
            <p:cNvSpPr txBox="1"/>
            <p:nvPr/>
          </p:nvSpPr>
          <p:spPr>
            <a:xfrm>
              <a:off x="8415867" y="627595"/>
              <a:ext cx="1388533" cy="205629"/>
            </a:xfrm>
            <a:prstGeom prst="rect">
              <a:avLst/>
            </a:prstGeom>
            <a:solidFill>
              <a:srgbClr val="002060"/>
            </a:solidFill>
            <a:ln w="9525">
              <a:solidFill>
                <a:schemeClr val="accent5">
                  <a:lumMod val="50000"/>
                </a:schemeClr>
              </a:solidFill>
            </a:ln>
          </p:spPr>
          <p:txBody>
            <a:bodyPr wrap="square" lIns="0" tIns="36000" rIns="0" bIns="0" rtlCol="0" anchor="ctr" anchorCtr="0">
              <a:spAutoFit/>
            </a:bodyPr>
            <a:lstStyle/>
            <a:p>
              <a:r>
                <a:rPr lang="ja-JP" altLang="en-US" sz="1100" dirty="0" smtClean="0">
                  <a:solidFill>
                    <a:schemeClr val="bg1"/>
                  </a:solidFill>
                </a:rPr>
                <a:t>④今後の予定</a:t>
              </a:r>
              <a:endParaRPr kumimoji="1" lang="ja-JP" altLang="en-US" sz="1100" dirty="0">
                <a:solidFill>
                  <a:schemeClr val="bg1"/>
                </a:solidFill>
              </a:endParaRPr>
            </a:p>
          </p:txBody>
        </p:sp>
        <p:sp>
          <p:nvSpPr>
            <p:cNvPr id="39" name="テキスト ボックス 38"/>
            <p:cNvSpPr txBox="1"/>
            <p:nvPr/>
          </p:nvSpPr>
          <p:spPr>
            <a:xfrm>
              <a:off x="8415867" y="809999"/>
              <a:ext cx="1388533" cy="205629"/>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50" dirty="0" smtClean="0"/>
                <a:t>⑤確認・調査票</a:t>
              </a:r>
              <a:endParaRPr kumimoji="1" lang="ja-JP" altLang="en-US" sz="1100" dirty="0"/>
            </a:p>
          </p:txBody>
        </p:sp>
      </p:grpSp>
    </p:spTree>
    <p:extLst>
      <p:ext uri="{BB962C8B-B14F-4D97-AF65-F5344CB8AC3E}">
        <p14:creationId xmlns:p14="http://schemas.microsoft.com/office/powerpoint/2010/main" val="4109917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273000" y="195793"/>
            <a:ext cx="7920000" cy="523874"/>
          </a:xfrm>
        </p:spPr>
        <p:txBody>
          <a:bodyPr lIns="72000" tIns="72000" rIns="72000" bIns="0">
            <a:normAutofit/>
          </a:bodyPr>
          <a:lstStyle/>
          <a:p>
            <a:r>
              <a:rPr lang="ja-JP" altLang="en-US" sz="2400" dirty="0"/>
              <a:t>❺</a:t>
            </a:r>
            <a:r>
              <a:rPr lang="ja-JP" altLang="en-US" sz="2400" dirty="0" smtClean="0"/>
              <a:t>確認・調査票</a:t>
            </a:r>
            <a:endParaRPr kumimoji="1" lang="ja-JP" altLang="en-US" sz="2400" dirty="0"/>
          </a:p>
        </p:txBody>
      </p:sp>
      <p:cxnSp>
        <p:nvCxnSpPr>
          <p:cNvPr id="5" name="直線コネクタ 4"/>
          <p:cNvCxnSpPr/>
          <p:nvPr/>
        </p:nvCxnSpPr>
        <p:spPr>
          <a:xfrm>
            <a:off x="273000" y="650456"/>
            <a:ext cx="7756575" cy="0"/>
          </a:xfrm>
          <a:prstGeom prst="line">
            <a:avLst/>
          </a:prstGeom>
          <a:ln w="28575">
            <a:solidFill>
              <a:schemeClr val="accent5">
                <a:lumMod val="50000"/>
              </a:schemeClr>
            </a:solidFill>
          </a:ln>
        </p:spPr>
        <p:style>
          <a:lnRef idx="1">
            <a:schemeClr val="accent1"/>
          </a:lnRef>
          <a:fillRef idx="0">
            <a:schemeClr val="accent1"/>
          </a:fillRef>
          <a:effectRef idx="0">
            <a:schemeClr val="accent1"/>
          </a:effectRef>
          <a:fontRef idx="minor">
            <a:schemeClr val="tx1"/>
          </a:fontRef>
        </p:style>
      </p:cxnSp>
      <p:sp>
        <p:nvSpPr>
          <p:cNvPr id="20" name="テキスト ボックス 19"/>
          <p:cNvSpPr txBox="1"/>
          <p:nvPr/>
        </p:nvSpPr>
        <p:spPr>
          <a:xfrm>
            <a:off x="227980" y="790776"/>
            <a:ext cx="7965020" cy="646331"/>
          </a:xfrm>
          <a:prstGeom prst="rect">
            <a:avLst/>
          </a:prstGeom>
          <a:noFill/>
        </p:spPr>
        <p:txBody>
          <a:bodyPr wrap="square" lIns="36000" tIns="0" rIns="36000" bIns="0" rtlCol="0" anchor="ctr" anchorCtr="0">
            <a:spAutoFit/>
          </a:bodyPr>
          <a:lstStyle/>
          <a:p>
            <a:r>
              <a:rPr lang="ja-JP" altLang="en-US" b="1" dirty="0" smtClean="0"/>
              <a:t>「</a:t>
            </a:r>
            <a:r>
              <a:rPr lang="en-US" altLang="ja-JP" b="1" dirty="0" smtClean="0"/>
              <a:t>2025</a:t>
            </a:r>
            <a:r>
              <a:rPr lang="ja-JP" altLang="en-US" b="1" dirty="0" smtClean="0"/>
              <a:t>年に向けた対応方針確認票」への入力</a:t>
            </a:r>
            <a:endParaRPr lang="en-US" altLang="ja-JP" b="1" dirty="0" smtClean="0"/>
          </a:p>
          <a:p>
            <a:endParaRPr lang="en-US" altLang="ja-JP" sz="300" b="1" dirty="0" smtClean="0"/>
          </a:p>
          <a:p>
            <a:endParaRPr lang="en-US" altLang="ja-JP" sz="100" dirty="0" smtClean="0"/>
          </a:p>
          <a:p>
            <a:r>
              <a:rPr lang="ja-JP" altLang="en-US" sz="2000" dirty="0"/>
              <a:t>　</a:t>
            </a:r>
            <a:r>
              <a:rPr lang="ja-JP" altLang="en-US" dirty="0"/>
              <a:t>①</a:t>
            </a:r>
            <a:r>
              <a:rPr lang="ja-JP" altLang="en-US" b="1" dirty="0" smtClean="0">
                <a:solidFill>
                  <a:srgbClr val="00B0F0"/>
                </a:solidFill>
              </a:rPr>
              <a:t>青枠</a:t>
            </a:r>
            <a:r>
              <a:rPr lang="ja-JP" altLang="en-US" sz="1600" b="1" dirty="0" smtClean="0">
                <a:solidFill>
                  <a:srgbClr val="00B0F0"/>
                </a:solidFill>
              </a:rPr>
              <a:t>　</a:t>
            </a:r>
            <a:r>
              <a:rPr lang="ja-JP" altLang="en-US" sz="1600" dirty="0"/>
              <a:t>貴</a:t>
            </a:r>
            <a:r>
              <a:rPr lang="ja-JP" altLang="en-US" sz="1600" dirty="0" smtClean="0"/>
              <a:t>院に関する内容を入力</a:t>
            </a:r>
            <a:endParaRPr lang="en-US" altLang="ja-JP" b="1" dirty="0"/>
          </a:p>
        </p:txBody>
      </p:sp>
      <p:sp>
        <p:nvSpPr>
          <p:cNvPr id="30" name="正方形/長方形 29"/>
          <p:cNvSpPr/>
          <p:nvPr/>
        </p:nvSpPr>
        <p:spPr>
          <a:xfrm>
            <a:off x="227980" y="4490650"/>
            <a:ext cx="3160498" cy="339887"/>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72000" rIns="36000" bIns="36000" rtlCol="0" anchor="ctr">
            <a:spAutoFit/>
          </a:bodyPr>
          <a:lstStyle/>
          <a:p>
            <a:pPr algn="ctr"/>
            <a:r>
              <a:rPr kumimoji="1" lang="ja-JP" altLang="en-US" sz="1500" b="1" dirty="0" smtClean="0">
                <a:solidFill>
                  <a:schemeClr val="bg1"/>
                </a:solidFill>
              </a:rPr>
              <a:t>「</a:t>
            </a:r>
            <a:r>
              <a:rPr kumimoji="1" lang="en-US" altLang="ja-JP" sz="1500" b="1" dirty="0" smtClean="0">
                <a:solidFill>
                  <a:schemeClr val="bg1"/>
                </a:solidFill>
              </a:rPr>
              <a:t>2025</a:t>
            </a:r>
            <a:r>
              <a:rPr kumimoji="1" lang="ja-JP" altLang="en-US" sz="1500" b="1" dirty="0" smtClean="0">
                <a:solidFill>
                  <a:schemeClr val="bg1"/>
                </a:solidFill>
              </a:rPr>
              <a:t>年に向けた対応方針確認票」</a:t>
            </a:r>
            <a:endParaRPr kumimoji="1" lang="ja-JP" altLang="en-US" sz="1500" b="1" dirty="0">
              <a:solidFill>
                <a:schemeClr val="bg1"/>
              </a:solidFill>
            </a:endParaRPr>
          </a:p>
        </p:txBody>
      </p:sp>
      <p:pic>
        <p:nvPicPr>
          <p:cNvPr id="7" name="図 6"/>
          <p:cNvPicPr>
            <a:picLocks noChangeAspect="1"/>
          </p:cNvPicPr>
          <p:nvPr/>
        </p:nvPicPr>
        <p:blipFill>
          <a:blip r:embed="rId2"/>
          <a:stretch>
            <a:fillRect/>
          </a:stretch>
        </p:blipFill>
        <p:spPr>
          <a:xfrm>
            <a:off x="81676" y="4867452"/>
            <a:ext cx="3205518" cy="1928661"/>
          </a:xfrm>
          <a:prstGeom prst="rect">
            <a:avLst/>
          </a:prstGeom>
        </p:spPr>
      </p:pic>
      <p:pic>
        <p:nvPicPr>
          <p:cNvPr id="8" name="図 7"/>
          <p:cNvPicPr>
            <a:picLocks noChangeAspect="1"/>
          </p:cNvPicPr>
          <p:nvPr/>
        </p:nvPicPr>
        <p:blipFill>
          <a:blip r:embed="rId3"/>
          <a:stretch>
            <a:fillRect/>
          </a:stretch>
        </p:blipFill>
        <p:spPr>
          <a:xfrm>
            <a:off x="3401033" y="5094506"/>
            <a:ext cx="6428477" cy="1701607"/>
          </a:xfrm>
          <a:prstGeom prst="rect">
            <a:avLst/>
          </a:prstGeom>
        </p:spPr>
      </p:pic>
      <p:graphicFrame>
        <p:nvGraphicFramePr>
          <p:cNvPr id="3" name="表 2"/>
          <p:cNvGraphicFramePr>
            <a:graphicFrameLocks noGrp="1"/>
          </p:cNvGraphicFramePr>
          <p:nvPr>
            <p:extLst/>
          </p:nvPr>
        </p:nvGraphicFramePr>
        <p:xfrm>
          <a:off x="566072" y="1455750"/>
          <a:ext cx="9063692" cy="2158039"/>
        </p:xfrm>
        <a:graphic>
          <a:graphicData uri="http://schemas.openxmlformats.org/drawingml/2006/table">
            <a:tbl>
              <a:tblPr firstRow="1" bandRow="1">
                <a:tableStyleId>{9D7B26C5-4107-4FEC-AEDC-1716B250A1EF}</a:tableStyleId>
              </a:tblPr>
              <a:tblGrid>
                <a:gridCol w="1367094">
                  <a:extLst>
                    <a:ext uri="{9D8B030D-6E8A-4147-A177-3AD203B41FA5}">
                      <a16:colId xmlns:a16="http://schemas.microsoft.com/office/drawing/2014/main" val="1108908415"/>
                    </a:ext>
                  </a:extLst>
                </a:gridCol>
                <a:gridCol w="2433903">
                  <a:extLst>
                    <a:ext uri="{9D8B030D-6E8A-4147-A177-3AD203B41FA5}">
                      <a16:colId xmlns:a16="http://schemas.microsoft.com/office/drawing/2014/main" val="447491951"/>
                    </a:ext>
                  </a:extLst>
                </a:gridCol>
                <a:gridCol w="5262695">
                  <a:extLst>
                    <a:ext uri="{9D8B030D-6E8A-4147-A177-3AD203B41FA5}">
                      <a16:colId xmlns:a16="http://schemas.microsoft.com/office/drawing/2014/main" val="61259471"/>
                    </a:ext>
                  </a:extLst>
                </a:gridCol>
              </a:tblGrid>
              <a:tr h="338491">
                <a:tc gridSpan="2">
                  <a:txBody>
                    <a:bodyPr/>
                    <a:lstStyle/>
                    <a:p>
                      <a:pPr algn="ctr"/>
                      <a:r>
                        <a:rPr kumimoji="1" lang="ja-JP" altLang="en-US" sz="1400" b="0" dirty="0" smtClean="0"/>
                        <a:t>設置主体</a:t>
                      </a:r>
                      <a:endParaRPr kumimoji="1" lang="ja-JP" altLang="en-US" sz="1400" b="0" dirty="0"/>
                    </a:p>
                  </a:txBody>
                  <a:tcPr marL="36000" marR="36000" marT="36000" marB="36000" anchor="ctr">
                    <a:lnL w="38100" cap="flat" cmpd="sng" algn="ctr">
                      <a:solidFill>
                        <a:srgbClr val="00B0F0"/>
                      </a:solidFill>
                      <a:prstDash val="solid"/>
                      <a:round/>
                      <a:headEnd type="none" w="med" len="med"/>
                      <a:tailEnd type="none" w="med" len="med"/>
                    </a:lnL>
                    <a:lnR w="6350" cap="flat" cmpd="sng" algn="ctr">
                      <a:solidFill>
                        <a:schemeClr val="tx1"/>
                      </a:solidFill>
                      <a:prstDash val="solid"/>
                      <a:round/>
                      <a:headEnd type="none" w="med" len="med"/>
                      <a:tailEnd type="none" w="med" len="med"/>
                    </a:lnR>
                    <a:lnT w="38100" cap="flat" cmpd="sng" algn="ctr">
                      <a:solidFill>
                        <a:srgbClr val="00B0F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r>
                        <a:rPr kumimoji="1" lang="ja-JP" altLang="en-US" sz="1400" b="0" dirty="0" smtClean="0"/>
                        <a:t>リストから選択して入力</a:t>
                      </a:r>
                      <a:endParaRPr kumimoji="1" lang="ja-JP" altLang="en-US" sz="1400" b="0" dirty="0"/>
                    </a:p>
                  </a:txBody>
                  <a:tcPr marL="72000" marR="36000" marT="36000" marB="36000" anchor="ctr">
                    <a:lnL w="6350" cap="flat" cmpd="sng" algn="ctr">
                      <a:solidFill>
                        <a:schemeClr val="tx1"/>
                      </a:solidFill>
                      <a:prstDash val="solid"/>
                      <a:round/>
                      <a:headEnd type="none" w="med" len="med"/>
                      <a:tailEnd type="none" w="med" len="med"/>
                    </a:lnL>
                    <a:lnR w="38100" cap="flat" cmpd="sng" algn="ctr">
                      <a:solidFill>
                        <a:srgbClr val="00B0F0"/>
                      </a:solidFill>
                      <a:prstDash val="solid"/>
                      <a:round/>
                      <a:headEnd type="none" w="med" len="med"/>
                      <a:tailEnd type="none" w="med" len="med"/>
                    </a:lnR>
                    <a:lnT w="38100" cap="flat" cmpd="sng" algn="ctr">
                      <a:solidFill>
                        <a:srgbClr val="00B0F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269728700"/>
                  </a:ext>
                </a:extLst>
              </a:tr>
              <a:tr h="328302">
                <a:tc gridSpan="2">
                  <a:txBody>
                    <a:bodyPr/>
                    <a:lstStyle/>
                    <a:p>
                      <a:pPr algn="ctr"/>
                      <a:r>
                        <a:rPr kumimoji="1" lang="ja-JP" altLang="en-US" sz="1400" b="0" dirty="0" smtClean="0"/>
                        <a:t>病床・外来機能報告管理番号</a:t>
                      </a:r>
                      <a:endParaRPr kumimoji="1" lang="ja-JP" altLang="en-US" sz="1400" b="0" dirty="0"/>
                    </a:p>
                  </a:txBody>
                  <a:tcPr marL="36000" marR="36000" marT="36000" marB="36000" anchor="ctr">
                    <a:lnL w="38100" cap="flat" cmpd="sng" algn="ctr">
                      <a:solidFill>
                        <a:srgbClr val="00B0F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r>
                        <a:rPr kumimoji="1" lang="ja-JP" altLang="en-US" sz="1400" b="0" dirty="0" smtClean="0"/>
                        <a:t>令和４年度病床・外来機能報告で通知された貴院の番号を入力</a:t>
                      </a:r>
                      <a:endParaRPr kumimoji="1" lang="ja-JP" altLang="en-US" sz="1400" b="0" dirty="0"/>
                    </a:p>
                  </a:txBody>
                  <a:tcPr marL="72000" marR="36000" marT="36000" marB="36000" anchor="ctr">
                    <a:lnL w="6350" cap="flat" cmpd="sng" algn="ctr">
                      <a:solidFill>
                        <a:schemeClr val="tx1"/>
                      </a:solidFill>
                      <a:prstDash val="solid"/>
                      <a:round/>
                      <a:headEnd type="none" w="med" len="med"/>
                      <a:tailEnd type="none" w="med" len="med"/>
                    </a:lnL>
                    <a:lnR w="38100" cap="flat" cmpd="sng" algn="ctr">
                      <a:solidFill>
                        <a:srgbClr val="00B0F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271335028"/>
                  </a:ext>
                </a:extLst>
              </a:tr>
              <a:tr h="328302">
                <a:tc gridSpan="2">
                  <a:txBody>
                    <a:bodyPr/>
                    <a:lstStyle/>
                    <a:p>
                      <a:pPr algn="ctr"/>
                      <a:r>
                        <a:rPr kumimoji="1" lang="ja-JP" altLang="en-US" sz="1400" b="0" dirty="0" smtClean="0"/>
                        <a:t>許可病床数</a:t>
                      </a:r>
                      <a:r>
                        <a:rPr kumimoji="1" lang="ja-JP" altLang="en-US" sz="1100" b="0" dirty="0" smtClean="0"/>
                        <a:t>（一般・療養・精神・結核・感染症）</a:t>
                      </a:r>
                      <a:endParaRPr kumimoji="1" lang="ja-JP" altLang="en-US" sz="1100" b="0" dirty="0"/>
                    </a:p>
                  </a:txBody>
                  <a:tcPr marL="36000" marR="36000" marT="36000" marB="36000" anchor="ctr">
                    <a:lnL w="38100" cap="flat" cmpd="sng" algn="ctr">
                      <a:solidFill>
                        <a:srgbClr val="00B0F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r>
                        <a:rPr kumimoji="1" lang="ja-JP" altLang="en-US" sz="1400" b="0" dirty="0" smtClean="0"/>
                        <a:t>令和４年９月末時点の貴院の許可病床数を入力</a:t>
                      </a:r>
                      <a:endParaRPr kumimoji="1" lang="ja-JP" altLang="en-US" sz="1400" b="0" dirty="0"/>
                    </a:p>
                  </a:txBody>
                  <a:tcPr marL="72000" marR="36000" marT="36000" marB="36000" anchor="ctr">
                    <a:lnL w="6350" cap="flat" cmpd="sng" algn="ctr">
                      <a:solidFill>
                        <a:schemeClr val="tx1"/>
                      </a:solidFill>
                      <a:prstDash val="solid"/>
                      <a:round/>
                      <a:headEnd type="none" w="med" len="med"/>
                      <a:tailEnd type="none" w="med" len="med"/>
                    </a:lnL>
                    <a:lnR w="38100" cap="flat" cmpd="sng" algn="ctr">
                      <a:solidFill>
                        <a:srgbClr val="00B0F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59189709"/>
                  </a:ext>
                </a:extLst>
              </a:tr>
              <a:tr h="328302">
                <a:tc rowSpan="2">
                  <a:txBody>
                    <a:bodyPr/>
                    <a:lstStyle/>
                    <a:p>
                      <a:pPr algn="ctr"/>
                      <a:r>
                        <a:rPr kumimoji="1" lang="ja-JP" altLang="en-US" sz="1400" b="0" dirty="0" smtClean="0"/>
                        <a:t>機能別病床数</a:t>
                      </a:r>
                      <a:endParaRPr kumimoji="1" lang="en-US" altLang="ja-JP" sz="1400" b="0" dirty="0" smtClean="0"/>
                    </a:p>
                    <a:p>
                      <a:pPr algn="ctr"/>
                      <a:r>
                        <a:rPr kumimoji="1" lang="ja-JP" altLang="en-US" sz="1400" b="0" dirty="0" smtClean="0"/>
                        <a:t>（一般・療養）</a:t>
                      </a:r>
                      <a:endParaRPr kumimoji="1" lang="ja-JP" altLang="en-US" sz="1400" b="0" dirty="0"/>
                    </a:p>
                  </a:txBody>
                  <a:tcPr marL="36000" marR="36000" marT="36000" marB="36000" anchor="ctr">
                    <a:lnL w="38100" cap="flat" cmpd="sng" algn="ctr">
                      <a:solidFill>
                        <a:srgbClr val="00B0F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r>
                        <a:rPr kumimoji="1" lang="ja-JP" altLang="en-US" sz="1400" b="0" dirty="0" smtClean="0"/>
                        <a:t>上段：</a:t>
                      </a:r>
                      <a:r>
                        <a:rPr kumimoji="1" lang="ja-JP" altLang="en-US" sz="1400" b="0" u="sng" dirty="0" smtClean="0"/>
                        <a:t>平成</a:t>
                      </a:r>
                      <a:r>
                        <a:rPr kumimoji="1" lang="en-US" altLang="ja-JP" sz="1400" b="0" u="sng" dirty="0" smtClean="0"/>
                        <a:t>29</a:t>
                      </a:r>
                      <a:r>
                        <a:rPr kumimoji="1" lang="ja-JP" altLang="en-US" sz="1400" b="0" dirty="0" smtClean="0"/>
                        <a:t>年７月１日時点</a:t>
                      </a:r>
                      <a:endParaRPr kumimoji="1" lang="ja-JP" altLang="en-US" sz="1400" b="0" dirty="0"/>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r>
                        <a:rPr kumimoji="1" lang="ja-JP" altLang="en-US" sz="1400" b="0" dirty="0" smtClean="0"/>
                        <a:t>平成</a:t>
                      </a:r>
                      <a:r>
                        <a:rPr kumimoji="1" lang="en-US" altLang="ja-JP" sz="1400" b="0" dirty="0" smtClean="0"/>
                        <a:t>29</a:t>
                      </a:r>
                      <a:r>
                        <a:rPr kumimoji="1" lang="ja-JP" altLang="en-US" sz="1400" b="0" dirty="0" smtClean="0"/>
                        <a:t>年度病床機能報告で貴院が報告した機能別病床数を入力</a:t>
                      </a:r>
                      <a:endParaRPr kumimoji="1" lang="en-US" altLang="ja-JP" sz="1400" b="0" dirty="0" smtClean="0"/>
                    </a:p>
                    <a:p>
                      <a:endParaRPr kumimoji="1" lang="en-US" altLang="ja-JP" sz="200" b="0" dirty="0" smtClean="0"/>
                    </a:p>
                    <a:p>
                      <a:pPr>
                        <a:lnSpc>
                          <a:spcPts val="1500"/>
                        </a:lnSpc>
                      </a:pPr>
                      <a:r>
                        <a:rPr kumimoji="1" lang="ja-JP" altLang="en-US" sz="1400" b="0" dirty="0" smtClean="0"/>
                        <a:t>　☞　</a:t>
                      </a:r>
                      <a:r>
                        <a:rPr kumimoji="1" lang="ja-JP" altLang="en-US" sz="1300" b="0" dirty="0" smtClean="0">
                          <a:hlinkClick r:id="rId4"/>
                        </a:rPr>
                        <a:t>「平成</a:t>
                      </a:r>
                      <a:r>
                        <a:rPr kumimoji="1" lang="en-US" altLang="ja-JP" sz="1300" b="0" dirty="0" smtClean="0">
                          <a:hlinkClick r:id="rId4"/>
                        </a:rPr>
                        <a:t>29</a:t>
                      </a:r>
                      <a:r>
                        <a:rPr kumimoji="1" lang="ja-JP" altLang="en-US" sz="1300" b="0" dirty="0" smtClean="0">
                          <a:hlinkClick r:id="rId4"/>
                        </a:rPr>
                        <a:t>年度病床機能報告」掲載</a:t>
                      </a:r>
                      <a:r>
                        <a:rPr kumimoji="1" lang="en-US" altLang="ja-JP" sz="1300" b="0" dirty="0" smtClean="0">
                          <a:hlinkClick r:id="rId4"/>
                        </a:rPr>
                        <a:t>URL</a:t>
                      </a:r>
                      <a:r>
                        <a:rPr kumimoji="1" lang="ja-JP" altLang="en-US" sz="1300" b="0" dirty="0" smtClean="0">
                          <a:hlinkClick r:id="rId4"/>
                        </a:rPr>
                        <a:t>リンク</a:t>
                      </a:r>
                      <a:endParaRPr kumimoji="1" lang="ja-JP" altLang="en-US" sz="1300" b="0" dirty="0"/>
                    </a:p>
                  </a:txBody>
                  <a:tcPr marL="72000" marR="36000" marT="36000" marB="36000" anchor="ctr">
                    <a:lnL w="6350" cap="flat" cmpd="sng" algn="ctr">
                      <a:solidFill>
                        <a:schemeClr val="tx1"/>
                      </a:solidFill>
                      <a:prstDash val="solid"/>
                      <a:round/>
                      <a:headEnd type="none" w="med" len="med"/>
                      <a:tailEnd type="none" w="med" len="med"/>
                    </a:lnL>
                    <a:lnR w="38100" cap="flat" cmpd="sng" algn="ctr">
                      <a:solidFill>
                        <a:srgbClr val="00B0F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31340345"/>
                  </a:ext>
                </a:extLst>
              </a:tr>
              <a:tr h="328302">
                <a:tc vMerge="1">
                  <a:txBody>
                    <a:bodyPr/>
                    <a:lstStyle/>
                    <a:p>
                      <a:pPr algn="ctr"/>
                      <a:endParaRPr kumimoji="1" lang="ja-JP" altLang="en-US" sz="1400" b="0" dirty="0"/>
                    </a:p>
                  </a:txBody>
                  <a:tcPr marL="36000" marR="36000" marT="36000" marB="3600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400" b="0" dirty="0" smtClean="0"/>
                        <a:t>中段：</a:t>
                      </a:r>
                      <a:r>
                        <a:rPr kumimoji="1" lang="ja-JP" altLang="en-US" sz="1400" b="0" u="sng" dirty="0" smtClean="0"/>
                        <a:t>令和４年９月末</a:t>
                      </a:r>
                      <a:r>
                        <a:rPr kumimoji="1" lang="ja-JP" altLang="en-US" sz="1400" b="0" dirty="0" smtClean="0"/>
                        <a:t>時点</a:t>
                      </a:r>
                      <a:endParaRPr kumimoji="1" lang="ja-JP" altLang="en-US" sz="1400" b="0" dirty="0"/>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r>
                        <a:rPr kumimoji="1" lang="ja-JP" altLang="en-US" sz="1400" b="0" dirty="0" smtClean="0"/>
                        <a:t>令和４年９月末時点の貴院の機能別病床数を検討し入力</a:t>
                      </a:r>
                      <a:endParaRPr kumimoji="1" lang="ja-JP" altLang="en-US" sz="1400" b="0" dirty="0"/>
                    </a:p>
                  </a:txBody>
                  <a:tcPr marL="72000" marR="36000" marT="36000" marB="36000" anchor="ctr">
                    <a:lnL w="6350" cap="flat" cmpd="sng" algn="ctr">
                      <a:solidFill>
                        <a:schemeClr val="tx1"/>
                      </a:solidFill>
                      <a:prstDash val="solid"/>
                      <a:round/>
                      <a:headEnd type="none" w="med" len="med"/>
                      <a:tailEnd type="none" w="med" len="med"/>
                    </a:lnL>
                    <a:lnR w="38100" cap="flat" cmpd="sng" algn="ctr">
                      <a:solidFill>
                        <a:srgbClr val="00B0F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625566303"/>
                  </a:ext>
                </a:extLst>
              </a:tr>
              <a:tr h="328302">
                <a:tc gridSpan="2">
                  <a:txBody>
                    <a:bodyPr/>
                    <a:lstStyle/>
                    <a:p>
                      <a:pPr algn="ctr"/>
                      <a:r>
                        <a:rPr kumimoji="1" lang="ja-JP" altLang="en-US" sz="1400" b="0" dirty="0" smtClean="0"/>
                        <a:t>備考</a:t>
                      </a:r>
                      <a:endParaRPr kumimoji="1" lang="ja-JP" altLang="en-US" sz="1400" b="0" dirty="0"/>
                    </a:p>
                  </a:txBody>
                  <a:tcPr marL="36000" marR="36000" marT="36000" marB="36000" anchor="ctr">
                    <a:lnL w="38100" cap="flat" cmpd="sng" algn="ctr">
                      <a:solidFill>
                        <a:srgbClr val="00B0F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38100" cap="flat" cmpd="sng" algn="ctr">
                      <a:solidFill>
                        <a:srgbClr val="00B0F0"/>
                      </a:solidFill>
                      <a:prstDash val="solid"/>
                      <a:round/>
                      <a:headEnd type="none" w="med" len="med"/>
                      <a:tailEnd type="none" w="med" len="med"/>
                    </a:lnB>
                    <a:noFill/>
                  </a:tcPr>
                </a:tc>
                <a:tc hMerge="1">
                  <a:txBody>
                    <a:bodyPr/>
                    <a:lstStyle/>
                    <a:p>
                      <a:endParaRPr kumimoji="1" lang="ja-JP" altLang="en-US"/>
                    </a:p>
                  </a:txBody>
                  <a:tcPr/>
                </a:tc>
                <a:tc>
                  <a:txBody>
                    <a:bodyPr/>
                    <a:lstStyle/>
                    <a:p>
                      <a:r>
                        <a:rPr kumimoji="1" lang="ja-JP" altLang="en-US" sz="1400" b="0" dirty="0" smtClean="0"/>
                        <a:t>入力・追記内容に関し補足が必要な場合に入力</a:t>
                      </a:r>
                      <a:endParaRPr kumimoji="1" lang="ja-JP" altLang="en-US" sz="1400" b="0" dirty="0"/>
                    </a:p>
                  </a:txBody>
                  <a:tcPr marL="72000" marR="36000" marT="36000" marB="36000" anchor="ctr">
                    <a:lnL w="6350" cap="flat" cmpd="sng" algn="ctr">
                      <a:solidFill>
                        <a:schemeClr val="tx1"/>
                      </a:solidFill>
                      <a:prstDash val="solid"/>
                      <a:round/>
                      <a:headEnd type="none" w="med" len="med"/>
                      <a:tailEnd type="none" w="med" len="med"/>
                    </a:lnL>
                    <a:lnR w="38100" cap="flat" cmpd="sng" algn="ctr">
                      <a:solidFill>
                        <a:srgbClr val="00B0F0"/>
                      </a:solidFill>
                      <a:prstDash val="solid"/>
                      <a:round/>
                      <a:headEnd type="none" w="med" len="med"/>
                      <a:tailEnd type="none" w="med" len="med"/>
                    </a:lnR>
                    <a:lnT w="6350" cap="flat" cmpd="sng" algn="ctr">
                      <a:solidFill>
                        <a:schemeClr val="tx1"/>
                      </a:solidFill>
                      <a:prstDash val="solid"/>
                      <a:round/>
                      <a:headEnd type="none" w="med" len="med"/>
                      <a:tailEnd type="none" w="med" len="med"/>
                    </a:lnT>
                    <a:lnB w="38100" cap="flat" cmpd="sng" algn="ctr">
                      <a:solidFill>
                        <a:srgbClr val="00B0F0"/>
                      </a:solidFill>
                      <a:prstDash val="solid"/>
                      <a:round/>
                      <a:headEnd type="none" w="med" len="med"/>
                      <a:tailEnd type="none" w="med" len="med"/>
                    </a:lnB>
                    <a:noFill/>
                  </a:tcPr>
                </a:tc>
                <a:extLst>
                  <a:ext uri="{0D108BD9-81ED-4DB2-BD59-A6C34878D82A}">
                    <a16:rowId xmlns:a16="http://schemas.microsoft.com/office/drawing/2014/main" val="2138975789"/>
                  </a:ext>
                </a:extLst>
              </a:tr>
            </a:tbl>
          </a:graphicData>
        </a:graphic>
      </p:graphicFrame>
      <p:sp>
        <p:nvSpPr>
          <p:cNvPr id="19" name="テキスト ボックス 18"/>
          <p:cNvSpPr txBox="1"/>
          <p:nvPr/>
        </p:nvSpPr>
        <p:spPr>
          <a:xfrm>
            <a:off x="366327" y="3821846"/>
            <a:ext cx="9463183" cy="523220"/>
          </a:xfrm>
          <a:prstGeom prst="rect">
            <a:avLst/>
          </a:prstGeom>
          <a:noFill/>
        </p:spPr>
        <p:txBody>
          <a:bodyPr wrap="square" lIns="36000" tIns="0" rIns="36000" bIns="0" rtlCol="0" anchor="ctr" anchorCtr="0">
            <a:spAutoFit/>
          </a:bodyPr>
          <a:lstStyle/>
          <a:p>
            <a:pPr>
              <a:lnSpc>
                <a:spcPts val="2400"/>
              </a:lnSpc>
            </a:pPr>
            <a:r>
              <a:rPr lang="ja-JP" altLang="en-US" dirty="0" smtClean="0"/>
              <a:t>②</a:t>
            </a:r>
            <a:r>
              <a:rPr lang="ja-JP" altLang="en-US" b="1" dirty="0" smtClean="0">
                <a:solidFill>
                  <a:srgbClr val="FF0000"/>
                </a:solidFill>
              </a:rPr>
              <a:t>赤枠　　</a:t>
            </a:r>
            <a:r>
              <a:rPr lang="ja-JP" altLang="en-US" sz="1400" b="1" dirty="0" smtClean="0"/>
              <a:t> 　</a:t>
            </a:r>
            <a:r>
              <a:rPr lang="ja-JP" altLang="en-US" sz="1600" dirty="0" smtClean="0"/>
              <a:t>内の貴院に係る記載内容（</a:t>
            </a:r>
            <a:r>
              <a:rPr lang="en-US" altLang="ja-JP" sz="1600" dirty="0" smtClean="0"/>
              <a:t>※</a:t>
            </a:r>
            <a:r>
              <a:rPr lang="ja-JP" altLang="en-US" sz="1600" dirty="0" smtClean="0"/>
              <a:t>）を確認し、追記・修正がある場合は</a:t>
            </a:r>
            <a:r>
              <a:rPr lang="ja-JP" altLang="en-US" sz="1600" b="1" u="sng" dirty="0" smtClean="0">
                <a:solidFill>
                  <a:srgbClr val="FF0000"/>
                </a:solidFill>
              </a:rPr>
              <a:t>赤字</a:t>
            </a:r>
            <a:r>
              <a:rPr lang="ja-JP" altLang="en-US" sz="1600" dirty="0" smtClean="0"/>
              <a:t>で入力</a:t>
            </a:r>
            <a:endParaRPr lang="en-US" altLang="ja-JP" sz="1600" dirty="0" smtClean="0"/>
          </a:p>
          <a:p>
            <a:r>
              <a:rPr lang="ja-JP" altLang="en-US" sz="1400" dirty="0"/>
              <a:t>　</a:t>
            </a:r>
            <a:r>
              <a:rPr lang="ja-JP" altLang="en-US" sz="1400" dirty="0" smtClean="0"/>
              <a:t>　　　　　</a:t>
            </a:r>
            <a:r>
              <a:rPr lang="ja-JP" altLang="en-US" sz="1200" dirty="0"/>
              <a:t>　</a:t>
            </a:r>
            <a:r>
              <a:rPr lang="en-US" altLang="ja-JP" sz="1200" dirty="0" smtClean="0"/>
              <a:t>※</a:t>
            </a:r>
            <a:r>
              <a:rPr lang="ja-JP" altLang="en-US" sz="1200" dirty="0" smtClean="0"/>
              <a:t>令和</a:t>
            </a:r>
            <a:r>
              <a:rPr lang="ja-JP" altLang="en-US" sz="1200" dirty="0"/>
              <a:t>３年度病床機能報告等に基づき、都があらかじめ</a:t>
            </a:r>
            <a:r>
              <a:rPr lang="ja-JP" altLang="en-US" sz="1200" dirty="0" smtClean="0"/>
              <a:t>入力した内容</a:t>
            </a:r>
            <a:endParaRPr lang="en-US" altLang="ja-JP" sz="1200" dirty="0" smtClean="0"/>
          </a:p>
        </p:txBody>
      </p:sp>
      <p:sp>
        <p:nvSpPr>
          <p:cNvPr id="4" name="正方形/長方形 3"/>
          <p:cNvSpPr/>
          <p:nvPr/>
        </p:nvSpPr>
        <p:spPr>
          <a:xfrm>
            <a:off x="1282099" y="3879078"/>
            <a:ext cx="402336" cy="237532"/>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26" name="グループ化 25"/>
          <p:cNvGrpSpPr/>
          <p:nvPr/>
        </p:nvGrpSpPr>
        <p:grpSpPr>
          <a:xfrm>
            <a:off x="8440977" y="84853"/>
            <a:ext cx="1388533" cy="913813"/>
            <a:chOff x="8415867" y="101815"/>
            <a:chExt cx="1388533" cy="913813"/>
          </a:xfrm>
        </p:grpSpPr>
        <p:sp>
          <p:nvSpPr>
            <p:cNvPr id="27" name="テキスト ボックス 26"/>
            <p:cNvSpPr txBox="1"/>
            <p:nvPr/>
          </p:nvSpPr>
          <p:spPr>
            <a:xfrm>
              <a:off x="8415867" y="101815"/>
              <a:ext cx="1388533" cy="190240"/>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00" dirty="0" smtClean="0"/>
                <a:t>①調整会議での</a:t>
              </a:r>
              <a:r>
                <a:rPr lang="ja-JP" altLang="en-US" sz="900" dirty="0" smtClean="0"/>
                <a:t>検討事項</a:t>
              </a:r>
              <a:endParaRPr kumimoji="1" lang="ja-JP" altLang="en-US" sz="900" dirty="0"/>
            </a:p>
          </p:txBody>
        </p:sp>
        <p:sp>
          <p:nvSpPr>
            <p:cNvPr id="28" name="テキスト ボックス 27"/>
            <p:cNvSpPr txBox="1"/>
            <p:nvPr/>
          </p:nvSpPr>
          <p:spPr>
            <a:xfrm>
              <a:off x="8415867" y="280672"/>
              <a:ext cx="1388533" cy="176725"/>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50" dirty="0" smtClean="0"/>
                <a:t>②検討を再開する背景</a:t>
              </a:r>
              <a:endParaRPr kumimoji="1" lang="ja-JP" altLang="en-US" sz="1050" dirty="0"/>
            </a:p>
          </p:txBody>
        </p:sp>
        <p:sp>
          <p:nvSpPr>
            <p:cNvPr id="29" name="テキスト ボックス 28"/>
            <p:cNvSpPr txBox="1"/>
            <p:nvPr/>
          </p:nvSpPr>
          <p:spPr>
            <a:xfrm>
              <a:off x="8415867" y="445190"/>
              <a:ext cx="1388533" cy="205629"/>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100" dirty="0" smtClean="0"/>
                <a:t>③方向性</a:t>
              </a:r>
              <a:endParaRPr kumimoji="1" lang="ja-JP" altLang="en-US" sz="1100" dirty="0"/>
            </a:p>
          </p:txBody>
        </p:sp>
        <p:sp>
          <p:nvSpPr>
            <p:cNvPr id="31" name="テキスト ボックス 30"/>
            <p:cNvSpPr txBox="1"/>
            <p:nvPr/>
          </p:nvSpPr>
          <p:spPr>
            <a:xfrm>
              <a:off x="8415867" y="627595"/>
              <a:ext cx="1388533" cy="205629"/>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100" dirty="0" smtClean="0"/>
                <a:t>④今後の予定</a:t>
              </a:r>
              <a:endParaRPr kumimoji="1" lang="ja-JP" altLang="en-US" sz="1100" dirty="0"/>
            </a:p>
          </p:txBody>
        </p:sp>
        <p:sp>
          <p:nvSpPr>
            <p:cNvPr id="32" name="テキスト ボックス 31"/>
            <p:cNvSpPr txBox="1"/>
            <p:nvPr/>
          </p:nvSpPr>
          <p:spPr>
            <a:xfrm>
              <a:off x="8415867" y="809999"/>
              <a:ext cx="1388533" cy="205629"/>
            </a:xfrm>
            <a:prstGeom prst="rect">
              <a:avLst/>
            </a:prstGeom>
            <a:solidFill>
              <a:srgbClr val="002060"/>
            </a:solidFill>
            <a:ln w="9525">
              <a:solidFill>
                <a:schemeClr val="accent5">
                  <a:lumMod val="50000"/>
                </a:schemeClr>
              </a:solidFill>
            </a:ln>
          </p:spPr>
          <p:txBody>
            <a:bodyPr wrap="square" lIns="0" tIns="36000" rIns="0" bIns="0" rtlCol="0" anchor="ctr" anchorCtr="0">
              <a:spAutoFit/>
            </a:bodyPr>
            <a:lstStyle/>
            <a:p>
              <a:r>
                <a:rPr lang="ja-JP" altLang="en-US" sz="1050" dirty="0" smtClean="0">
                  <a:solidFill>
                    <a:schemeClr val="bg1"/>
                  </a:solidFill>
                </a:rPr>
                <a:t>⑤確認・調査票</a:t>
              </a:r>
              <a:endParaRPr kumimoji="1" lang="ja-JP" altLang="en-US" sz="1100" dirty="0">
                <a:solidFill>
                  <a:schemeClr val="bg1"/>
                </a:solidFill>
              </a:endParaRPr>
            </a:p>
          </p:txBody>
        </p:sp>
      </p:grpSp>
    </p:spTree>
    <p:extLst>
      <p:ext uri="{BB962C8B-B14F-4D97-AF65-F5344CB8AC3E}">
        <p14:creationId xmlns:p14="http://schemas.microsoft.com/office/powerpoint/2010/main" val="260103206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273000" y="195793"/>
            <a:ext cx="7920000" cy="523874"/>
          </a:xfrm>
        </p:spPr>
        <p:txBody>
          <a:bodyPr lIns="72000" tIns="72000" rIns="72000" bIns="0">
            <a:normAutofit/>
          </a:bodyPr>
          <a:lstStyle/>
          <a:p>
            <a:r>
              <a:rPr lang="ja-JP" altLang="en-US" sz="2400" dirty="0" smtClean="0"/>
              <a:t>❺確認・調査票</a:t>
            </a:r>
            <a:endParaRPr kumimoji="1" lang="ja-JP" altLang="en-US" sz="2400" dirty="0"/>
          </a:p>
        </p:txBody>
      </p:sp>
      <p:cxnSp>
        <p:nvCxnSpPr>
          <p:cNvPr id="5" name="直線コネクタ 4"/>
          <p:cNvCxnSpPr/>
          <p:nvPr/>
        </p:nvCxnSpPr>
        <p:spPr>
          <a:xfrm>
            <a:off x="273000" y="719667"/>
            <a:ext cx="7920000" cy="0"/>
          </a:xfrm>
          <a:prstGeom prst="line">
            <a:avLst/>
          </a:prstGeom>
          <a:ln w="28575">
            <a:solidFill>
              <a:schemeClr val="accent5">
                <a:lumMod val="50000"/>
              </a:schemeClr>
            </a:solidFill>
          </a:ln>
        </p:spPr>
        <p:style>
          <a:lnRef idx="1">
            <a:schemeClr val="accent1"/>
          </a:lnRef>
          <a:fillRef idx="0">
            <a:schemeClr val="accent1"/>
          </a:fillRef>
          <a:effectRef idx="0">
            <a:schemeClr val="accent1"/>
          </a:effectRef>
          <a:fontRef idx="minor">
            <a:schemeClr val="tx1"/>
          </a:fontRef>
        </p:style>
      </p:cxnSp>
      <p:sp>
        <p:nvSpPr>
          <p:cNvPr id="10" name="正方形/長方形 9"/>
          <p:cNvSpPr/>
          <p:nvPr/>
        </p:nvSpPr>
        <p:spPr>
          <a:xfrm>
            <a:off x="509547" y="2051755"/>
            <a:ext cx="2608557" cy="339887"/>
          </a:xfrm>
          <a:prstGeom prst="rect">
            <a:avLst/>
          </a:prstGeom>
          <a:solidFill>
            <a:srgbClr val="00206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72000" rIns="36000" bIns="36000" rtlCol="0" anchor="ctr">
            <a:spAutoFit/>
          </a:bodyPr>
          <a:lstStyle/>
          <a:p>
            <a:pPr algn="ctr"/>
            <a:r>
              <a:rPr kumimoji="1" lang="ja-JP" altLang="en-US" sz="1500" b="1" dirty="0" smtClean="0">
                <a:solidFill>
                  <a:schemeClr val="bg1"/>
                </a:solidFill>
              </a:rPr>
              <a:t>地域連携に係る調査票</a:t>
            </a:r>
            <a:endParaRPr kumimoji="1" lang="ja-JP" altLang="en-US" sz="1500" b="1" dirty="0">
              <a:solidFill>
                <a:schemeClr val="bg1"/>
              </a:solidFill>
            </a:endParaRPr>
          </a:p>
        </p:txBody>
      </p:sp>
      <p:sp>
        <p:nvSpPr>
          <p:cNvPr id="11" name="テキスト ボックス 10"/>
          <p:cNvSpPr txBox="1"/>
          <p:nvPr/>
        </p:nvSpPr>
        <p:spPr>
          <a:xfrm>
            <a:off x="272999" y="1054766"/>
            <a:ext cx="9497534" cy="707886"/>
          </a:xfrm>
          <a:prstGeom prst="rect">
            <a:avLst/>
          </a:prstGeom>
          <a:noFill/>
        </p:spPr>
        <p:txBody>
          <a:bodyPr wrap="square" lIns="36000" tIns="0" rIns="36000" bIns="0" rtlCol="0" anchor="ctr" anchorCtr="0">
            <a:spAutoFit/>
          </a:bodyPr>
          <a:lstStyle/>
          <a:p>
            <a:pPr>
              <a:lnSpc>
                <a:spcPts val="2400"/>
              </a:lnSpc>
            </a:pPr>
            <a:r>
              <a:rPr lang="ja-JP" altLang="en-US" sz="2000" b="1" dirty="0" smtClean="0">
                <a:latin typeface="+mj-ea"/>
                <a:ea typeface="+mj-ea"/>
              </a:rPr>
              <a:t>「地域連携に係る調査票」への回答</a:t>
            </a:r>
            <a:endParaRPr lang="en-US" altLang="ja-JP" sz="2000" b="1" dirty="0" smtClean="0">
              <a:latin typeface="+mj-ea"/>
              <a:ea typeface="+mj-ea"/>
            </a:endParaRPr>
          </a:p>
          <a:p>
            <a:endParaRPr lang="en-US" altLang="ja-JP" sz="600" dirty="0" smtClean="0">
              <a:latin typeface="+mj-ea"/>
              <a:ea typeface="+mj-ea"/>
            </a:endParaRPr>
          </a:p>
          <a:p>
            <a:pPr>
              <a:lnSpc>
                <a:spcPts val="2400"/>
              </a:lnSpc>
            </a:pPr>
            <a:r>
              <a:rPr lang="ja-JP" altLang="en-US" dirty="0">
                <a:latin typeface="+mj-ea"/>
                <a:ea typeface="+mj-ea"/>
              </a:rPr>
              <a:t>　</a:t>
            </a:r>
            <a:r>
              <a:rPr lang="ja-JP" altLang="en-US" sz="2000" dirty="0" smtClean="0">
                <a:latin typeface="+mj-ea"/>
                <a:ea typeface="+mj-ea"/>
              </a:rPr>
              <a:t>・自院の強みや得意分野、さまざまな患者への対応の困難度等に係る設問に回答</a:t>
            </a:r>
            <a:endParaRPr lang="en-US" altLang="ja-JP" sz="2000" dirty="0" smtClean="0"/>
          </a:p>
        </p:txBody>
      </p:sp>
      <p:pic>
        <p:nvPicPr>
          <p:cNvPr id="3" name="図 2"/>
          <p:cNvPicPr>
            <a:picLocks noChangeAspect="1"/>
          </p:cNvPicPr>
          <p:nvPr/>
        </p:nvPicPr>
        <p:blipFill>
          <a:blip r:embed="rId2"/>
          <a:stretch>
            <a:fillRect/>
          </a:stretch>
        </p:blipFill>
        <p:spPr>
          <a:xfrm>
            <a:off x="509547" y="2572701"/>
            <a:ext cx="4280984" cy="4178589"/>
          </a:xfrm>
          <a:prstGeom prst="rect">
            <a:avLst/>
          </a:prstGeom>
          <a:ln>
            <a:solidFill>
              <a:schemeClr val="tx1"/>
            </a:solidFill>
          </a:ln>
        </p:spPr>
      </p:pic>
      <p:pic>
        <p:nvPicPr>
          <p:cNvPr id="4" name="図 3"/>
          <p:cNvPicPr>
            <a:picLocks noChangeAspect="1"/>
          </p:cNvPicPr>
          <p:nvPr/>
        </p:nvPicPr>
        <p:blipFill>
          <a:blip r:embed="rId3"/>
          <a:stretch>
            <a:fillRect/>
          </a:stretch>
        </p:blipFill>
        <p:spPr>
          <a:xfrm>
            <a:off x="5367371" y="2261316"/>
            <a:ext cx="3987022" cy="4489974"/>
          </a:xfrm>
          <a:prstGeom prst="rect">
            <a:avLst/>
          </a:prstGeom>
          <a:ln>
            <a:solidFill>
              <a:schemeClr val="tx1"/>
            </a:solidFill>
          </a:ln>
        </p:spPr>
      </p:pic>
      <p:grpSp>
        <p:nvGrpSpPr>
          <p:cNvPr id="17" name="グループ化 16"/>
          <p:cNvGrpSpPr/>
          <p:nvPr/>
        </p:nvGrpSpPr>
        <p:grpSpPr>
          <a:xfrm>
            <a:off x="8415867" y="101815"/>
            <a:ext cx="1388533" cy="913813"/>
            <a:chOff x="8415867" y="101815"/>
            <a:chExt cx="1388533" cy="913813"/>
          </a:xfrm>
        </p:grpSpPr>
        <p:sp>
          <p:nvSpPr>
            <p:cNvPr id="18" name="テキスト ボックス 17"/>
            <p:cNvSpPr txBox="1"/>
            <p:nvPr/>
          </p:nvSpPr>
          <p:spPr>
            <a:xfrm>
              <a:off x="8415867" y="101815"/>
              <a:ext cx="1388533" cy="190240"/>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00" dirty="0" smtClean="0"/>
                <a:t>①調整会議での</a:t>
              </a:r>
              <a:r>
                <a:rPr lang="ja-JP" altLang="en-US" sz="900" dirty="0" smtClean="0"/>
                <a:t>検討事項</a:t>
              </a:r>
              <a:endParaRPr kumimoji="1" lang="ja-JP" altLang="en-US" sz="900" dirty="0"/>
            </a:p>
          </p:txBody>
        </p:sp>
        <p:sp>
          <p:nvSpPr>
            <p:cNvPr id="19" name="テキスト ボックス 18"/>
            <p:cNvSpPr txBox="1"/>
            <p:nvPr/>
          </p:nvSpPr>
          <p:spPr>
            <a:xfrm>
              <a:off x="8415867" y="280672"/>
              <a:ext cx="1388533" cy="176725"/>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050" dirty="0" smtClean="0"/>
                <a:t>②検討を再開する背景</a:t>
              </a:r>
              <a:endParaRPr kumimoji="1" lang="ja-JP" altLang="en-US" sz="1050" dirty="0"/>
            </a:p>
          </p:txBody>
        </p:sp>
        <p:sp>
          <p:nvSpPr>
            <p:cNvPr id="20" name="テキスト ボックス 19"/>
            <p:cNvSpPr txBox="1"/>
            <p:nvPr/>
          </p:nvSpPr>
          <p:spPr>
            <a:xfrm>
              <a:off x="8415867" y="445190"/>
              <a:ext cx="1388533" cy="205629"/>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100" dirty="0" smtClean="0"/>
                <a:t>③方向性</a:t>
              </a:r>
              <a:endParaRPr kumimoji="1" lang="ja-JP" altLang="en-US" sz="1100" dirty="0"/>
            </a:p>
          </p:txBody>
        </p:sp>
        <p:sp>
          <p:nvSpPr>
            <p:cNvPr id="21" name="テキスト ボックス 20"/>
            <p:cNvSpPr txBox="1"/>
            <p:nvPr/>
          </p:nvSpPr>
          <p:spPr>
            <a:xfrm>
              <a:off x="8415867" y="638611"/>
              <a:ext cx="1388533" cy="183596"/>
            </a:xfrm>
            <a:prstGeom prst="rect">
              <a:avLst/>
            </a:prstGeom>
            <a:solidFill>
              <a:schemeClr val="accent5">
                <a:lumMod val="20000"/>
                <a:lumOff val="80000"/>
              </a:schemeClr>
            </a:solidFill>
            <a:ln w="9525">
              <a:solidFill>
                <a:schemeClr val="accent5">
                  <a:lumMod val="50000"/>
                </a:schemeClr>
              </a:solidFill>
            </a:ln>
          </p:spPr>
          <p:txBody>
            <a:bodyPr wrap="square" lIns="0" tIns="36000" rIns="0" bIns="0" rtlCol="0" anchor="ctr" anchorCtr="0">
              <a:spAutoFit/>
            </a:bodyPr>
            <a:lstStyle/>
            <a:p>
              <a:r>
                <a:rPr lang="ja-JP" altLang="en-US" sz="1100" dirty="0" smtClean="0"/>
                <a:t>④今後の予定</a:t>
              </a:r>
              <a:endParaRPr kumimoji="1" lang="ja-JP" altLang="en-US" sz="1100" dirty="0"/>
            </a:p>
          </p:txBody>
        </p:sp>
        <p:sp>
          <p:nvSpPr>
            <p:cNvPr id="22" name="テキスト ボックス 21"/>
            <p:cNvSpPr txBox="1"/>
            <p:nvPr/>
          </p:nvSpPr>
          <p:spPr>
            <a:xfrm>
              <a:off x="8415867" y="809999"/>
              <a:ext cx="1388533" cy="205629"/>
            </a:xfrm>
            <a:prstGeom prst="rect">
              <a:avLst/>
            </a:prstGeom>
            <a:solidFill>
              <a:srgbClr val="002060"/>
            </a:solidFill>
            <a:ln w="9525">
              <a:solidFill>
                <a:schemeClr val="accent5">
                  <a:lumMod val="50000"/>
                </a:schemeClr>
              </a:solidFill>
            </a:ln>
          </p:spPr>
          <p:txBody>
            <a:bodyPr wrap="square" lIns="0" tIns="36000" rIns="0" bIns="0" rtlCol="0" anchor="ctr" anchorCtr="0">
              <a:spAutoFit/>
            </a:bodyPr>
            <a:lstStyle/>
            <a:p>
              <a:r>
                <a:rPr lang="ja-JP" altLang="en-US" sz="1050" dirty="0" smtClean="0">
                  <a:solidFill>
                    <a:schemeClr val="bg1"/>
                  </a:solidFill>
                </a:rPr>
                <a:t>⑤確認・調査票</a:t>
              </a:r>
              <a:endParaRPr kumimoji="1" lang="ja-JP" altLang="en-US" sz="1100" dirty="0">
                <a:solidFill>
                  <a:schemeClr val="bg1"/>
                </a:solidFill>
              </a:endParaRPr>
            </a:p>
          </p:txBody>
        </p:sp>
      </p:grpSp>
    </p:spTree>
    <p:extLst>
      <p:ext uri="{BB962C8B-B14F-4D97-AF65-F5344CB8AC3E}">
        <p14:creationId xmlns:p14="http://schemas.microsoft.com/office/powerpoint/2010/main" val="1573732899"/>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Calibri">
      <a:majorFont>
        <a:latin typeface="Calibri" panose="020F050202020403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libri" panose="020F050202020403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1229</TotalTime>
  <Words>1534</Words>
  <Application>Microsoft Office PowerPoint</Application>
  <PresentationFormat>A4 210 x 297 mm</PresentationFormat>
  <Paragraphs>237</Paragraphs>
  <Slides>8</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8</vt:i4>
      </vt:variant>
    </vt:vector>
  </HeadingPairs>
  <TitlesOfParts>
    <vt:vector size="13" baseType="lpstr">
      <vt:lpstr>メイリオ</vt:lpstr>
      <vt:lpstr>游ゴシック</vt:lpstr>
      <vt:lpstr>Arial</vt:lpstr>
      <vt:lpstr>Calibri</vt:lpstr>
      <vt:lpstr>Office テーマ</vt:lpstr>
      <vt:lpstr>2025年に向けた対応方針に係る検討の進め方 　 ～各医療機関の対応方針の策定・検証・見直し～</vt:lpstr>
      <vt:lpstr>目次</vt:lpstr>
      <vt:lpstr>❶調整会議での検討事項</vt:lpstr>
      <vt:lpstr>❷検討を再開する背景</vt:lpstr>
      <vt:lpstr>❸方向性</vt:lpstr>
      <vt:lpstr>❹今後の予定</vt:lpstr>
      <vt:lpstr>❺確認・調査票</vt:lpstr>
      <vt:lpstr>❺確認・調査票</vt:lpstr>
    </vt:vector>
  </TitlesOfParts>
  <Company>TAIMS</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東京都</dc:creator>
  <cp:lastModifiedBy>東京都</cp:lastModifiedBy>
  <cp:revision>140</cp:revision>
  <cp:lastPrinted>2022-06-07T10:23:11Z</cp:lastPrinted>
  <dcterms:created xsi:type="dcterms:W3CDTF">2022-05-19T01:24:06Z</dcterms:created>
  <dcterms:modified xsi:type="dcterms:W3CDTF">2023-01-04T04:00:14Z</dcterms:modified>
</cp:coreProperties>
</file>

<file path=docProps/thumbnail.jpeg>
</file>