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1"/>
  </p:notesMasterIdLst>
  <p:sldIdLst>
    <p:sldId id="268" r:id="rId2"/>
    <p:sldId id="260" r:id="rId3"/>
    <p:sldId id="265" r:id="rId4"/>
    <p:sldId id="267" r:id="rId5"/>
    <p:sldId id="257" r:id="rId6"/>
    <p:sldId id="258" r:id="rId7"/>
    <p:sldId id="262" r:id="rId8"/>
    <p:sldId id="263" r:id="rId9"/>
    <p:sldId id="266" r:id="rId10"/>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32" autoAdjust="0"/>
    <p:restoredTop sz="94660"/>
  </p:normalViewPr>
  <p:slideViewPr>
    <p:cSldViewPr snapToGrid="0">
      <p:cViewPr varScale="1">
        <p:scale>
          <a:sx n="101" d="100"/>
          <a:sy n="101" d="100"/>
        </p:scale>
        <p:origin x="222"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763B406-4B3D-494B-B206-9A18166577A0}" type="datetimeFigureOut">
              <a:rPr kumimoji="1" lang="ja-JP" altLang="en-US" smtClean="0"/>
              <a:t>2023/1/4</a:t>
            </a:fld>
            <a:endParaRPr kumimoji="1" lang="ja-JP" altLang="en-US"/>
          </a:p>
        </p:txBody>
      </p:sp>
      <p:sp>
        <p:nvSpPr>
          <p:cNvPr id="4" name="スライド イメージ プレースホルダー 3"/>
          <p:cNvSpPr>
            <a:spLocks noGrp="1" noRot="1" noChangeAspect="1"/>
          </p:cNvSpPr>
          <p:nvPr>
            <p:ph type="sldImg" idx="2"/>
          </p:nvPr>
        </p:nvSpPr>
        <p:spPr>
          <a:xfrm>
            <a:off x="1200150" y="1143000"/>
            <a:ext cx="44577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3459B45-4C7C-449E-820C-83DDFA7B0857}" type="slidenum">
              <a:rPr kumimoji="1" lang="ja-JP" altLang="en-US" smtClean="0"/>
              <a:t>‹#›</a:t>
            </a:fld>
            <a:endParaRPr kumimoji="1" lang="ja-JP" altLang="en-US"/>
          </a:p>
        </p:txBody>
      </p:sp>
    </p:spTree>
    <p:extLst>
      <p:ext uri="{BB962C8B-B14F-4D97-AF65-F5344CB8AC3E}">
        <p14:creationId xmlns:p14="http://schemas.microsoft.com/office/powerpoint/2010/main" val="38633545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6133AAF-071C-42B9-9739-74F5D19157AC}" type="datetime1">
              <a:rPr kumimoji="1" lang="ja-JP" altLang="en-US" smtClean="0"/>
              <a:t>2023/1/4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9ADB733-07D8-439E-ADD8-4187814D0EE1}" type="slidenum">
              <a:rPr kumimoji="1" lang="ja-JP" altLang="en-US" smtClean="0"/>
              <a:t>‹#›</a:t>
            </a:fld>
            <a:endParaRPr kumimoji="1" lang="ja-JP" altLang="en-US"/>
          </a:p>
        </p:txBody>
      </p:sp>
    </p:spTree>
    <p:extLst>
      <p:ext uri="{BB962C8B-B14F-4D97-AF65-F5344CB8AC3E}">
        <p14:creationId xmlns:p14="http://schemas.microsoft.com/office/powerpoint/2010/main" val="17028075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77BE3A2-7EE7-41F7-B86C-C335BABBCFA7}" type="datetime1">
              <a:rPr kumimoji="1" lang="ja-JP" altLang="en-US" smtClean="0"/>
              <a:t>2023/1/4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9ADB733-07D8-439E-ADD8-4187814D0EE1}" type="slidenum">
              <a:rPr kumimoji="1" lang="ja-JP" altLang="en-US" smtClean="0"/>
              <a:t>‹#›</a:t>
            </a:fld>
            <a:endParaRPr kumimoji="1" lang="ja-JP" altLang="en-US"/>
          </a:p>
        </p:txBody>
      </p:sp>
    </p:spTree>
    <p:extLst>
      <p:ext uri="{BB962C8B-B14F-4D97-AF65-F5344CB8AC3E}">
        <p14:creationId xmlns:p14="http://schemas.microsoft.com/office/powerpoint/2010/main" val="39016958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DED5092-FD83-4126-A6EA-E2BDD92A6BC3}" type="datetime1">
              <a:rPr kumimoji="1" lang="ja-JP" altLang="en-US" smtClean="0"/>
              <a:t>2023/1/4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9ADB733-07D8-439E-ADD8-4187814D0EE1}" type="slidenum">
              <a:rPr kumimoji="1" lang="ja-JP" altLang="en-US" smtClean="0"/>
              <a:t>‹#›</a:t>
            </a:fld>
            <a:endParaRPr kumimoji="1" lang="ja-JP" altLang="en-US"/>
          </a:p>
        </p:txBody>
      </p:sp>
    </p:spTree>
    <p:extLst>
      <p:ext uri="{BB962C8B-B14F-4D97-AF65-F5344CB8AC3E}">
        <p14:creationId xmlns:p14="http://schemas.microsoft.com/office/powerpoint/2010/main" val="25167815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BD3580C-D1ED-4511-8779-9BB72EBF5796}" type="datetime1">
              <a:rPr kumimoji="1" lang="ja-JP" altLang="en-US" smtClean="0"/>
              <a:t>2023/1/4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9ADB733-07D8-439E-ADD8-4187814D0EE1}" type="slidenum">
              <a:rPr kumimoji="1" lang="ja-JP" altLang="en-US" smtClean="0"/>
              <a:t>‹#›</a:t>
            </a:fld>
            <a:endParaRPr kumimoji="1" lang="ja-JP" altLang="en-US"/>
          </a:p>
        </p:txBody>
      </p:sp>
    </p:spTree>
    <p:extLst>
      <p:ext uri="{BB962C8B-B14F-4D97-AF65-F5344CB8AC3E}">
        <p14:creationId xmlns:p14="http://schemas.microsoft.com/office/powerpoint/2010/main" val="5610221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3DC8415D-E23D-42FB-947A-7D480886E76B}" type="datetime1">
              <a:rPr kumimoji="1" lang="ja-JP" altLang="en-US" smtClean="0"/>
              <a:t>2023/1/4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9ADB733-07D8-439E-ADD8-4187814D0EE1}" type="slidenum">
              <a:rPr kumimoji="1" lang="ja-JP" altLang="en-US" smtClean="0"/>
              <a:t>‹#›</a:t>
            </a:fld>
            <a:endParaRPr kumimoji="1" lang="ja-JP" altLang="en-US"/>
          </a:p>
        </p:txBody>
      </p:sp>
    </p:spTree>
    <p:extLst>
      <p:ext uri="{BB962C8B-B14F-4D97-AF65-F5344CB8AC3E}">
        <p14:creationId xmlns:p14="http://schemas.microsoft.com/office/powerpoint/2010/main" val="9726123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FB9FA6DD-9DC3-484F-874A-1F2B3E73FDC3}" type="datetime1">
              <a:rPr kumimoji="1" lang="ja-JP" altLang="en-US" smtClean="0"/>
              <a:t>2023/1/4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9ADB733-07D8-439E-ADD8-4187814D0EE1}" type="slidenum">
              <a:rPr kumimoji="1" lang="ja-JP" altLang="en-US" smtClean="0"/>
              <a:t>‹#›</a:t>
            </a:fld>
            <a:endParaRPr kumimoji="1" lang="ja-JP" altLang="en-US"/>
          </a:p>
        </p:txBody>
      </p:sp>
    </p:spTree>
    <p:extLst>
      <p:ext uri="{BB962C8B-B14F-4D97-AF65-F5344CB8AC3E}">
        <p14:creationId xmlns:p14="http://schemas.microsoft.com/office/powerpoint/2010/main" val="29720933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2329" y="2505075"/>
            <a:ext cx="4190702"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14913" y="2505075"/>
            <a:ext cx="4211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25832FFC-AD51-47AB-B6EA-C3DEB7A7B8CE}" type="datetime1">
              <a:rPr kumimoji="1" lang="ja-JP" altLang="en-US" smtClean="0"/>
              <a:t>2023/1/4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79ADB733-07D8-439E-ADD8-4187814D0EE1}" type="slidenum">
              <a:rPr kumimoji="1" lang="ja-JP" altLang="en-US" smtClean="0"/>
              <a:t>‹#›</a:t>
            </a:fld>
            <a:endParaRPr kumimoji="1" lang="ja-JP" altLang="en-US"/>
          </a:p>
        </p:txBody>
      </p:sp>
    </p:spTree>
    <p:extLst>
      <p:ext uri="{BB962C8B-B14F-4D97-AF65-F5344CB8AC3E}">
        <p14:creationId xmlns:p14="http://schemas.microsoft.com/office/powerpoint/2010/main" val="27635692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FD325699-1E50-4274-A42E-7D02B95AC8CB}" type="datetime1">
              <a:rPr kumimoji="1" lang="ja-JP" altLang="en-US" smtClean="0"/>
              <a:t>2023/1/4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79ADB733-07D8-439E-ADD8-4187814D0EE1}" type="slidenum">
              <a:rPr kumimoji="1" lang="ja-JP" altLang="en-US" smtClean="0"/>
              <a:t>‹#›</a:t>
            </a:fld>
            <a:endParaRPr kumimoji="1" lang="ja-JP" altLang="en-US"/>
          </a:p>
        </p:txBody>
      </p:sp>
    </p:spTree>
    <p:extLst>
      <p:ext uri="{BB962C8B-B14F-4D97-AF65-F5344CB8AC3E}">
        <p14:creationId xmlns:p14="http://schemas.microsoft.com/office/powerpoint/2010/main" val="18114187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390275-E2B3-4EC5-BEFE-BB463E37711D}" type="datetime1">
              <a:rPr kumimoji="1" lang="ja-JP" altLang="en-US" smtClean="0"/>
              <a:t>2023/1/4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79ADB733-07D8-439E-ADD8-4187814D0EE1}" type="slidenum">
              <a:rPr kumimoji="1" lang="ja-JP" altLang="en-US" smtClean="0"/>
              <a:t>‹#›</a:t>
            </a:fld>
            <a:endParaRPr kumimoji="1" lang="ja-JP" altLang="en-US"/>
          </a:p>
        </p:txBody>
      </p:sp>
    </p:spTree>
    <p:extLst>
      <p:ext uri="{BB962C8B-B14F-4D97-AF65-F5344CB8AC3E}">
        <p14:creationId xmlns:p14="http://schemas.microsoft.com/office/powerpoint/2010/main" val="24062765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78CC011D-2285-4EA3-BF08-AEF2A2317155}" type="datetime1">
              <a:rPr kumimoji="1" lang="ja-JP" altLang="en-US" smtClean="0"/>
              <a:t>2023/1/4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9ADB733-07D8-439E-ADD8-4187814D0EE1}" type="slidenum">
              <a:rPr kumimoji="1" lang="ja-JP" altLang="en-US" smtClean="0"/>
              <a:t>‹#›</a:t>
            </a:fld>
            <a:endParaRPr kumimoji="1" lang="ja-JP" altLang="en-US"/>
          </a:p>
        </p:txBody>
      </p:sp>
    </p:spTree>
    <p:extLst>
      <p:ext uri="{BB962C8B-B14F-4D97-AF65-F5344CB8AC3E}">
        <p14:creationId xmlns:p14="http://schemas.microsoft.com/office/powerpoint/2010/main" val="33072732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5284EC8-CE2D-430E-A5F8-57B98BBFF6FB}" type="datetime1">
              <a:rPr kumimoji="1" lang="ja-JP" altLang="en-US" smtClean="0"/>
              <a:t>2023/1/4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9ADB733-07D8-439E-ADD8-4187814D0EE1}" type="slidenum">
              <a:rPr kumimoji="1" lang="ja-JP" altLang="en-US" smtClean="0"/>
              <a:t>‹#›</a:t>
            </a:fld>
            <a:endParaRPr kumimoji="1" lang="ja-JP" altLang="en-US"/>
          </a:p>
        </p:txBody>
      </p:sp>
    </p:spTree>
    <p:extLst>
      <p:ext uri="{BB962C8B-B14F-4D97-AF65-F5344CB8AC3E}">
        <p14:creationId xmlns:p14="http://schemas.microsoft.com/office/powerpoint/2010/main" val="28654008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F36769-8CAE-47EA-8DE9-97A3AF7085D5}" type="datetime1">
              <a:rPr kumimoji="1" lang="ja-JP" altLang="en-US" smtClean="0"/>
              <a:t>2023/1/4</a:t>
            </a:fld>
            <a:endParaRPr kumimoji="1"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ADB733-07D8-439E-ADD8-4187814D0EE1}" type="slidenum">
              <a:rPr kumimoji="1" lang="ja-JP" altLang="en-US" smtClean="0"/>
              <a:t>‹#›</a:t>
            </a:fld>
            <a:endParaRPr kumimoji="1" lang="ja-JP" altLang="en-US"/>
          </a:p>
        </p:txBody>
      </p:sp>
    </p:spTree>
    <p:extLst>
      <p:ext uri="{BB962C8B-B14F-4D97-AF65-F5344CB8AC3E}">
        <p14:creationId xmlns:p14="http://schemas.microsoft.com/office/powerpoint/2010/main" val="994515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txBox="1">
            <a:spLocks/>
          </p:cNvSpPr>
          <p:nvPr/>
        </p:nvSpPr>
        <p:spPr>
          <a:xfrm>
            <a:off x="1109590" y="1446395"/>
            <a:ext cx="8001000" cy="1605855"/>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lnSpc>
                <a:spcPct val="100000"/>
              </a:lnSpc>
            </a:pPr>
            <a:r>
              <a:rPr lang="ja-JP" altLang="en-US" sz="2800" b="1" dirty="0" smtClean="0">
                <a:latin typeface="メイリオ" panose="020B0604030504040204" pitchFamily="50" charset="-128"/>
                <a:ea typeface="メイリオ" panose="020B0604030504040204" pitchFamily="50" charset="-128"/>
              </a:rPr>
              <a:t>紹介受診重点医療機関（概要）</a:t>
            </a:r>
            <a:endParaRPr lang="en-US" altLang="ja-JP" sz="2800" b="1" dirty="0" smtClean="0">
              <a:latin typeface="メイリオ" panose="020B0604030504040204" pitchFamily="50" charset="-128"/>
              <a:ea typeface="メイリオ" panose="020B0604030504040204" pitchFamily="50" charset="-128"/>
            </a:endParaRPr>
          </a:p>
        </p:txBody>
      </p:sp>
      <p:graphicFrame>
        <p:nvGraphicFramePr>
          <p:cNvPr id="3" name="表 2"/>
          <p:cNvGraphicFramePr>
            <a:graphicFrameLocks noGrp="1"/>
          </p:cNvGraphicFramePr>
          <p:nvPr>
            <p:extLst>
              <p:ext uri="{D42A27DB-BD31-4B8C-83A1-F6EECF244321}">
                <p14:modId xmlns:p14="http://schemas.microsoft.com/office/powerpoint/2010/main" val="1391535131"/>
              </p:ext>
            </p:extLst>
          </p:nvPr>
        </p:nvGraphicFramePr>
        <p:xfrm>
          <a:off x="6374423" y="303989"/>
          <a:ext cx="3429455" cy="437760"/>
        </p:xfrm>
        <a:graphic>
          <a:graphicData uri="http://schemas.openxmlformats.org/drawingml/2006/table">
            <a:tbl>
              <a:tblPr firstRow="1" bandRow="1">
                <a:tableStyleId>{616DA210-FB5B-4158-B5E0-FEB733F419BA}</a:tableStyleId>
              </a:tblPr>
              <a:tblGrid>
                <a:gridCol w="2292053">
                  <a:extLst>
                    <a:ext uri="{9D8B030D-6E8A-4147-A177-3AD203B41FA5}">
                      <a16:colId xmlns:a16="http://schemas.microsoft.com/office/drawing/2014/main" val="1179863284"/>
                    </a:ext>
                  </a:extLst>
                </a:gridCol>
                <a:gridCol w="1137402">
                  <a:extLst>
                    <a:ext uri="{9D8B030D-6E8A-4147-A177-3AD203B41FA5}">
                      <a16:colId xmlns:a16="http://schemas.microsoft.com/office/drawing/2014/main" val="3424816602"/>
                    </a:ext>
                  </a:extLst>
                </a:gridCol>
              </a:tblGrid>
              <a:tr h="379326">
                <a:tc>
                  <a:txBody>
                    <a:bodyPr/>
                    <a:lstStyle/>
                    <a:p>
                      <a:pPr algn="dist"/>
                      <a:r>
                        <a:rPr kumimoji="1" lang="ja-JP" altLang="en-US" sz="1200" b="0" dirty="0" smtClean="0">
                          <a:latin typeface="Meiryo UI" panose="020B0604030504040204" pitchFamily="50" charset="-128"/>
                          <a:ea typeface="Meiryo UI" panose="020B0604030504040204" pitchFamily="50" charset="-128"/>
                        </a:rPr>
                        <a:t>令和４年度第２回</a:t>
                      </a:r>
                      <a:endParaRPr kumimoji="1" lang="en-US" altLang="ja-JP" sz="1200" b="0" dirty="0" smtClean="0">
                        <a:latin typeface="Meiryo UI" panose="020B0604030504040204" pitchFamily="50" charset="-128"/>
                        <a:ea typeface="Meiryo UI" panose="020B0604030504040204" pitchFamily="50" charset="-128"/>
                      </a:endParaRPr>
                    </a:p>
                    <a:p>
                      <a:pPr algn="dist"/>
                      <a:r>
                        <a:rPr kumimoji="1" lang="ja-JP" altLang="en-US" sz="1200" b="0" dirty="0" smtClean="0">
                          <a:latin typeface="Meiryo UI" panose="020B0604030504040204" pitchFamily="50" charset="-128"/>
                          <a:ea typeface="Meiryo UI" panose="020B0604030504040204" pitchFamily="50" charset="-128"/>
                        </a:rPr>
                        <a:t>東京都地域医療構想調整会議</a:t>
                      </a:r>
                      <a:endParaRPr kumimoji="1" lang="ja-JP" altLang="en-US" sz="1200" b="0" dirty="0">
                        <a:latin typeface="Meiryo UI" panose="020B0604030504040204" pitchFamily="50" charset="-128"/>
                        <a:ea typeface="Meiryo UI" panose="020B0604030504040204" pitchFamily="50" charset="-128"/>
                      </a:endParaRP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1200" b="0" dirty="0" smtClean="0">
                          <a:latin typeface="Meiryo UI" panose="020B0604030504040204" pitchFamily="50" charset="-128"/>
                          <a:ea typeface="Meiryo UI" panose="020B0604030504040204" pitchFamily="50" charset="-128"/>
                        </a:rPr>
                        <a:t>参考</a:t>
                      </a:r>
                      <a:r>
                        <a:rPr kumimoji="1" lang="ja-JP" altLang="en-US" sz="1200" b="0" dirty="0" smtClean="0">
                          <a:latin typeface="Meiryo UI" panose="020B0604030504040204" pitchFamily="50" charset="-128"/>
                          <a:ea typeface="Meiryo UI" panose="020B0604030504040204" pitchFamily="50" charset="-128"/>
                        </a:rPr>
                        <a:t>資料</a:t>
                      </a:r>
                      <a:r>
                        <a:rPr kumimoji="1" lang="en-US" altLang="ja-JP" sz="1200" b="0" dirty="0" smtClean="0">
                          <a:latin typeface="Meiryo UI" panose="020B0604030504040204" pitchFamily="50" charset="-128"/>
                          <a:ea typeface="Meiryo UI" panose="020B0604030504040204" pitchFamily="50" charset="-128"/>
                        </a:rPr>
                        <a:t>6</a:t>
                      </a:r>
                      <a:endParaRPr kumimoji="1" lang="ja-JP" altLang="en-US" sz="1200" b="0" dirty="0">
                        <a:latin typeface="Meiryo UI" panose="020B0604030504040204" pitchFamily="50" charset="-128"/>
                        <a:ea typeface="Meiryo UI" panose="020B0604030504040204" pitchFamily="50" charset="-128"/>
                      </a:endParaRP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52540919"/>
                  </a:ext>
                </a:extLst>
              </a:tr>
            </a:tbl>
          </a:graphicData>
        </a:graphic>
      </p:graphicFrame>
      <p:sp>
        <p:nvSpPr>
          <p:cNvPr id="5" name="テキスト ボックス 4"/>
          <p:cNvSpPr txBox="1"/>
          <p:nvPr/>
        </p:nvSpPr>
        <p:spPr>
          <a:xfrm>
            <a:off x="360484" y="2310868"/>
            <a:ext cx="9216098" cy="2554545"/>
          </a:xfrm>
          <a:prstGeom prst="rect">
            <a:avLst/>
          </a:prstGeom>
          <a:noFill/>
        </p:spPr>
        <p:txBody>
          <a:bodyPr wrap="square" rtlCol="0">
            <a:spAutoFit/>
          </a:bodyPr>
          <a:lstStyle/>
          <a:p>
            <a:pPr>
              <a:lnSpc>
                <a:spcPct val="250000"/>
              </a:lnSpc>
            </a:pPr>
            <a:r>
              <a:rPr kumimoji="1" lang="ja-JP" altLang="en-US" sz="1600" b="1" dirty="0" smtClean="0"/>
              <a:t>紹介受診重点医療機関について・・・・・・・・・・・・・・・・・・・・・・・・・・・・・</a:t>
            </a:r>
            <a:r>
              <a:rPr kumimoji="1" lang="ja-JP" altLang="en-US" sz="1600" b="1" dirty="0"/>
              <a:t>１</a:t>
            </a:r>
            <a:endParaRPr kumimoji="1" lang="en-US" altLang="ja-JP" sz="1600" b="1" dirty="0" smtClean="0"/>
          </a:p>
          <a:p>
            <a:pPr>
              <a:lnSpc>
                <a:spcPct val="250000"/>
              </a:lnSpc>
            </a:pPr>
            <a:r>
              <a:rPr kumimoji="1" lang="ja-JP" altLang="en-US" sz="1600" b="1" dirty="0" smtClean="0"/>
              <a:t>特定機能病院</a:t>
            </a:r>
            <a:r>
              <a:rPr kumimoji="1" lang="ja-JP" altLang="en-US" sz="1600" b="1" dirty="0"/>
              <a:t>及び地域医療支援病院が「紹介受診重点医療機関」となり得ることに</a:t>
            </a:r>
            <a:r>
              <a:rPr kumimoji="1" lang="ja-JP" altLang="en-US" sz="1600" b="1" dirty="0" smtClean="0"/>
              <a:t>ついて・・・２</a:t>
            </a:r>
            <a:endParaRPr kumimoji="1" lang="en-US" altLang="ja-JP" sz="1600" b="1" dirty="0" smtClean="0"/>
          </a:p>
          <a:p>
            <a:pPr>
              <a:lnSpc>
                <a:spcPct val="250000"/>
              </a:lnSpc>
            </a:pPr>
            <a:r>
              <a:rPr kumimoji="1" lang="ja-JP" altLang="en-US" sz="1600" b="1" dirty="0" smtClean="0"/>
              <a:t>紹介</a:t>
            </a:r>
            <a:r>
              <a:rPr kumimoji="1" lang="ja-JP" altLang="en-US" sz="1600" b="1" dirty="0"/>
              <a:t>受診重点医療機関に</a:t>
            </a:r>
            <a:r>
              <a:rPr kumimoji="1" lang="ja-JP" altLang="en-US" sz="1600" b="1" dirty="0" smtClean="0"/>
              <a:t>係る診療</a:t>
            </a:r>
            <a:r>
              <a:rPr kumimoji="1" lang="ja-JP" altLang="en-US" sz="1600" b="1" dirty="0"/>
              <a:t>報酬上の</a:t>
            </a:r>
            <a:r>
              <a:rPr kumimoji="1" lang="ja-JP" altLang="en-US" sz="1600" b="1" dirty="0" smtClean="0"/>
              <a:t>取扱い・・・・・・・・・・・・・・・・・・・・・３</a:t>
            </a:r>
            <a:endParaRPr kumimoji="1" lang="en-US" altLang="ja-JP" sz="1600" b="1" dirty="0" smtClean="0"/>
          </a:p>
          <a:p>
            <a:pPr>
              <a:lnSpc>
                <a:spcPct val="250000"/>
              </a:lnSpc>
            </a:pPr>
            <a:r>
              <a:rPr kumimoji="1" lang="ja-JP" altLang="en-US" sz="1600" b="1" dirty="0"/>
              <a:t>紹介受診重点医療機関の公表と診療</a:t>
            </a:r>
            <a:r>
              <a:rPr kumimoji="1" lang="ja-JP" altLang="en-US" sz="1600" b="1" dirty="0" smtClean="0"/>
              <a:t>報酬上の取扱い時期</a:t>
            </a:r>
            <a:r>
              <a:rPr kumimoji="1" lang="ja-JP" altLang="en-US" sz="1600" b="1" dirty="0"/>
              <a:t>の</a:t>
            </a:r>
            <a:r>
              <a:rPr kumimoji="1" lang="ja-JP" altLang="en-US" sz="1600" b="1" dirty="0" smtClean="0"/>
              <a:t>関係・・・・・・・・・・・・・・・８</a:t>
            </a:r>
            <a:endParaRPr kumimoji="1" lang="ja-JP" altLang="en-US" sz="1600" b="1" dirty="0"/>
          </a:p>
        </p:txBody>
      </p:sp>
      <p:sp>
        <p:nvSpPr>
          <p:cNvPr id="9" name="メモ 8"/>
          <p:cNvSpPr/>
          <p:nvPr/>
        </p:nvSpPr>
        <p:spPr>
          <a:xfrm>
            <a:off x="298938" y="5206936"/>
            <a:ext cx="8897815" cy="798210"/>
          </a:xfrm>
          <a:prstGeom prst="foldedCorner">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lIns="72000" tIns="216000" rIns="72000" bIns="36000" rtlCol="0" anchor="ctr"/>
          <a:lstStyle/>
          <a:p>
            <a:pPr algn="just">
              <a:lnSpc>
                <a:spcPct val="150000"/>
              </a:lnSpc>
            </a:pPr>
            <a:r>
              <a:rPr kumimoji="1" lang="ja-JP" altLang="en-US" sz="1400" dirty="0" smtClean="0">
                <a:solidFill>
                  <a:schemeClr val="tx1"/>
                </a:solidFill>
              </a:rPr>
              <a:t>「紹介</a:t>
            </a:r>
            <a:r>
              <a:rPr kumimoji="1" lang="ja-JP" altLang="en-US" sz="1400" dirty="0">
                <a:solidFill>
                  <a:schemeClr val="tx1"/>
                </a:solidFill>
              </a:rPr>
              <a:t>受診重点医療機関」に係る地域での協議を円滑に進めるため、</a:t>
            </a:r>
            <a:r>
              <a:rPr kumimoji="1" lang="ja-JP" altLang="en-US" sz="1400" u="sng" dirty="0">
                <a:solidFill>
                  <a:schemeClr val="tx1"/>
                </a:solidFill>
              </a:rPr>
              <a:t>外来機能報告での「紹介受診重点医療</a:t>
            </a:r>
            <a:endParaRPr kumimoji="1" lang="en-US" altLang="ja-JP" sz="1400" u="sng" dirty="0">
              <a:solidFill>
                <a:schemeClr val="tx1"/>
              </a:solidFill>
            </a:endParaRPr>
          </a:p>
          <a:p>
            <a:pPr algn="just">
              <a:lnSpc>
                <a:spcPct val="150000"/>
              </a:lnSpc>
            </a:pPr>
            <a:r>
              <a:rPr kumimoji="1" lang="ja-JP" altLang="en-US" sz="1400" u="sng" dirty="0" smtClean="0">
                <a:solidFill>
                  <a:schemeClr val="tx1"/>
                </a:solidFill>
              </a:rPr>
              <a:t>機関</a:t>
            </a:r>
            <a:r>
              <a:rPr kumimoji="1" lang="ja-JP" altLang="en-US" sz="1400" u="sng" dirty="0">
                <a:solidFill>
                  <a:schemeClr val="tx1"/>
                </a:solidFill>
              </a:rPr>
              <a:t>となる意向の有無」については、本資料等により制度趣旨を御理解いただいた上で、御報告</a:t>
            </a:r>
            <a:r>
              <a:rPr kumimoji="1" lang="ja-JP" altLang="en-US" sz="1400" dirty="0">
                <a:solidFill>
                  <a:schemeClr val="tx1"/>
                </a:solidFill>
              </a:rPr>
              <a:t>ください</a:t>
            </a:r>
            <a:r>
              <a:rPr kumimoji="1" lang="ja-JP" altLang="en-US" sz="1400" dirty="0" smtClean="0">
                <a:solidFill>
                  <a:schemeClr val="tx1"/>
                </a:solidFill>
              </a:rPr>
              <a:t>。</a:t>
            </a:r>
            <a:endParaRPr kumimoji="1" lang="ja-JP" altLang="en-US" sz="1400" dirty="0"/>
          </a:p>
        </p:txBody>
      </p:sp>
      <p:sp>
        <p:nvSpPr>
          <p:cNvPr id="10" name="正方形/長方形 9"/>
          <p:cNvSpPr/>
          <p:nvPr/>
        </p:nvSpPr>
        <p:spPr>
          <a:xfrm>
            <a:off x="518747" y="5046785"/>
            <a:ext cx="668216" cy="254977"/>
          </a:xfrm>
          <a:prstGeom prst="rect">
            <a:avLst/>
          </a:prstGeom>
          <a:solidFill>
            <a:schemeClr val="bg1"/>
          </a:soli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lIns="36000" tIns="72000" rIns="36000" bIns="36000" rtlCol="0" anchor="ctr"/>
          <a:lstStyle/>
          <a:p>
            <a:pPr algn="ctr"/>
            <a:r>
              <a:rPr kumimoji="1" lang="ja-JP" altLang="en-US" sz="1400" b="1" dirty="0" smtClean="0">
                <a:solidFill>
                  <a:schemeClr val="tx1"/>
                </a:solidFill>
              </a:rPr>
              <a:t>お願い</a:t>
            </a:r>
            <a:endParaRPr kumimoji="1" lang="ja-JP" altLang="en-US" sz="1400" b="1" dirty="0">
              <a:solidFill>
                <a:schemeClr val="tx1"/>
              </a:solidFill>
            </a:endParaRPr>
          </a:p>
        </p:txBody>
      </p:sp>
    </p:spTree>
    <p:extLst>
      <p:ext uri="{BB962C8B-B14F-4D97-AF65-F5344CB8AC3E}">
        <p14:creationId xmlns:p14="http://schemas.microsoft.com/office/powerpoint/2010/main" val="25652499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C13316F7-18DC-4427-A8EE-32E9D98452F9}"/>
              </a:ext>
            </a:extLst>
          </p:cNvPr>
          <p:cNvPicPr>
            <a:picLocks noChangeAspect="1"/>
          </p:cNvPicPr>
          <p:nvPr/>
        </p:nvPicPr>
        <p:blipFill>
          <a:blip r:embed="rId2"/>
          <a:stretch>
            <a:fillRect/>
          </a:stretch>
        </p:blipFill>
        <p:spPr>
          <a:xfrm>
            <a:off x="38100" y="85725"/>
            <a:ext cx="9867900" cy="6772275"/>
          </a:xfrm>
          <a:prstGeom prst="rect">
            <a:avLst/>
          </a:prstGeom>
        </p:spPr>
      </p:pic>
      <p:sp>
        <p:nvSpPr>
          <p:cNvPr id="3" name="スライド番号プレースホルダー 2"/>
          <p:cNvSpPr>
            <a:spLocks noGrp="1"/>
          </p:cNvSpPr>
          <p:nvPr>
            <p:ph type="sldNum" sz="quarter" idx="12"/>
          </p:nvPr>
        </p:nvSpPr>
        <p:spPr>
          <a:xfrm>
            <a:off x="7523651" y="6492875"/>
            <a:ext cx="2228850" cy="365125"/>
          </a:xfrm>
        </p:spPr>
        <p:txBody>
          <a:bodyPr/>
          <a:lstStyle/>
          <a:p>
            <a:r>
              <a:rPr kumimoji="1" lang="ja-JP" altLang="en-US" sz="1600" b="1" dirty="0" smtClean="0">
                <a:solidFill>
                  <a:schemeClr val="tx1"/>
                </a:solidFill>
              </a:rPr>
              <a:t>１</a:t>
            </a:r>
            <a:endParaRPr kumimoji="1" lang="ja-JP" altLang="en-US" sz="1600" b="1" dirty="0">
              <a:solidFill>
                <a:schemeClr val="tx1"/>
              </a:solidFill>
            </a:endParaRPr>
          </a:p>
        </p:txBody>
      </p:sp>
    </p:spTree>
    <p:extLst>
      <p:ext uri="{BB962C8B-B14F-4D97-AF65-F5344CB8AC3E}">
        <p14:creationId xmlns:p14="http://schemas.microsoft.com/office/powerpoint/2010/main" val="8282811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4200530D-ED6B-4E1B-BF84-C3E1D57BFA02}"/>
              </a:ext>
            </a:extLst>
          </p:cNvPr>
          <p:cNvPicPr>
            <a:picLocks noChangeAspect="1"/>
          </p:cNvPicPr>
          <p:nvPr/>
        </p:nvPicPr>
        <p:blipFill>
          <a:blip r:embed="rId2"/>
          <a:stretch>
            <a:fillRect/>
          </a:stretch>
        </p:blipFill>
        <p:spPr>
          <a:xfrm>
            <a:off x="0" y="446080"/>
            <a:ext cx="4970526" cy="6211062"/>
          </a:xfrm>
          <a:prstGeom prst="rect">
            <a:avLst/>
          </a:prstGeom>
        </p:spPr>
      </p:pic>
      <p:pic>
        <p:nvPicPr>
          <p:cNvPr id="3" name="図 2">
            <a:extLst>
              <a:ext uri="{FF2B5EF4-FFF2-40B4-BE49-F238E27FC236}">
                <a16:creationId xmlns:a16="http://schemas.microsoft.com/office/drawing/2014/main" id="{B6A7C1A7-DD01-43EA-9546-5E65EA748974}"/>
              </a:ext>
            </a:extLst>
          </p:cNvPr>
          <p:cNvPicPr>
            <a:picLocks noChangeAspect="1"/>
          </p:cNvPicPr>
          <p:nvPr/>
        </p:nvPicPr>
        <p:blipFill>
          <a:blip r:embed="rId3"/>
          <a:stretch>
            <a:fillRect/>
          </a:stretch>
        </p:blipFill>
        <p:spPr>
          <a:xfrm>
            <a:off x="4631030" y="734301"/>
            <a:ext cx="5429250" cy="3829050"/>
          </a:xfrm>
          <a:prstGeom prst="rect">
            <a:avLst/>
          </a:prstGeom>
        </p:spPr>
      </p:pic>
      <p:sp>
        <p:nvSpPr>
          <p:cNvPr id="4" name="正方形/長方形 3">
            <a:extLst>
              <a:ext uri="{FF2B5EF4-FFF2-40B4-BE49-F238E27FC236}">
                <a16:creationId xmlns:a16="http://schemas.microsoft.com/office/drawing/2014/main" id="{7A496BC5-59B7-4817-8F24-AD6CBE494ECE}"/>
              </a:ext>
            </a:extLst>
          </p:cNvPr>
          <p:cNvSpPr/>
          <p:nvPr/>
        </p:nvSpPr>
        <p:spPr>
          <a:xfrm>
            <a:off x="5234325" y="2096717"/>
            <a:ext cx="4407876" cy="1228021"/>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p:cNvSpPr txBox="1"/>
          <p:nvPr/>
        </p:nvSpPr>
        <p:spPr>
          <a:xfrm>
            <a:off x="0" y="-23234"/>
            <a:ext cx="9906000" cy="527480"/>
          </a:xfrm>
          <a:prstGeom prst="rect">
            <a:avLst/>
          </a:prstGeom>
          <a:solidFill>
            <a:srgbClr val="002060"/>
          </a:solidFill>
        </p:spPr>
        <p:txBody>
          <a:bodyPr wrap="square" tIns="144000" bIns="144000" rtlCol="0" anchor="ctr" anchorCtr="0">
            <a:spAutoFit/>
          </a:bodyPr>
          <a:lstStyle/>
          <a:p>
            <a:pPr algn="ctr">
              <a:lnSpc>
                <a:spcPts val="1800"/>
              </a:lnSpc>
            </a:pPr>
            <a:r>
              <a:rPr kumimoji="1" lang="ja-JP" altLang="en-US" b="1" dirty="0" smtClean="0">
                <a:solidFill>
                  <a:schemeClr val="bg1"/>
                </a:solidFill>
              </a:rPr>
              <a:t>特定機能病院及び地域医療支援病院が「紹介受診重点医療機関」となり得ることについて</a:t>
            </a:r>
            <a:endParaRPr kumimoji="1" lang="ja-JP" altLang="en-US" b="1" dirty="0">
              <a:solidFill>
                <a:schemeClr val="bg1"/>
              </a:solidFill>
            </a:endParaRPr>
          </a:p>
        </p:txBody>
      </p:sp>
      <p:cxnSp>
        <p:nvCxnSpPr>
          <p:cNvPr id="8" name="直線コネクタ 7"/>
          <p:cNvCxnSpPr/>
          <p:nvPr/>
        </p:nvCxnSpPr>
        <p:spPr>
          <a:xfrm>
            <a:off x="6892440" y="2675997"/>
            <a:ext cx="2700000" cy="0"/>
          </a:xfrm>
          <a:prstGeom prst="line">
            <a:avLst/>
          </a:prstGeom>
          <a:ln w="95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a:off x="5488440" y="3013205"/>
            <a:ext cx="4104000" cy="0"/>
          </a:xfrm>
          <a:prstGeom prst="line">
            <a:avLst/>
          </a:prstGeom>
          <a:ln w="95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a:off x="5488440" y="2849082"/>
            <a:ext cx="4104000" cy="0"/>
          </a:xfrm>
          <a:prstGeom prst="line">
            <a:avLst/>
          </a:prstGeom>
          <a:ln w="95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p:nvCxnSpPr>
        <p:spPr>
          <a:xfrm>
            <a:off x="5488440" y="3211183"/>
            <a:ext cx="1080000" cy="0"/>
          </a:xfrm>
          <a:prstGeom prst="line">
            <a:avLst/>
          </a:prstGeom>
          <a:ln w="9525">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スライド番号プレースホルダー 5"/>
          <p:cNvSpPr>
            <a:spLocks noGrp="1"/>
          </p:cNvSpPr>
          <p:nvPr>
            <p:ph type="sldNum" sz="quarter" idx="12"/>
          </p:nvPr>
        </p:nvSpPr>
        <p:spPr>
          <a:xfrm>
            <a:off x="7585197" y="6474580"/>
            <a:ext cx="2228850" cy="365125"/>
          </a:xfrm>
        </p:spPr>
        <p:txBody>
          <a:bodyPr/>
          <a:lstStyle/>
          <a:p>
            <a:r>
              <a:rPr kumimoji="1" lang="ja-JP" altLang="en-US" sz="1400" b="1" dirty="0" smtClean="0">
                <a:solidFill>
                  <a:schemeClr val="tx1"/>
                </a:solidFill>
              </a:rPr>
              <a:t>２</a:t>
            </a:r>
            <a:endParaRPr kumimoji="1" lang="ja-JP" altLang="en-US" sz="1050" b="1" dirty="0">
              <a:solidFill>
                <a:schemeClr val="tx1"/>
              </a:solidFill>
            </a:endParaRPr>
          </a:p>
        </p:txBody>
      </p:sp>
      <p:graphicFrame>
        <p:nvGraphicFramePr>
          <p:cNvPr id="7" name="表 6"/>
          <p:cNvGraphicFramePr>
            <a:graphicFrameLocks noGrp="1"/>
          </p:cNvGraphicFramePr>
          <p:nvPr>
            <p:extLst>
              <p:ext uri="{D42A27DB-BD31-4B8C-83A1-F6EECF244321}">
                <p14:modId xmlns:p14="http://schemas.microsoft.com/office/powerpoint/2010/main" val="1291812356"/>
              </p:ext>
            </p:extLst>
          </p:nvPr>
        </p:nvGraphicFramePr>
        <p:xfrm>
          <a:off x="4545623" y="4650033"/>
          <a:ext cx="5243482" cy="1206600"/>
        </p:xfrm>
        <a:graphic>
          <a:graphicData uri="http://schemas.openxmlformats.org/drawingml/2006/table">
            <a:tbl>
              <a:tblPr firstRow="1" bandRow="1">
                <a:tableStyleId>{3B4B98B0-60AC-42C2-AFA5-B58CD77FA1E5}</a:tableStyleId>
              </a:tblPr>
              <a:tblGrid>
                <a:gridCol w="1075566">
                  <a:extLst>
                    <a:ext uri="{9D8B030D-6E8A-4147-A177-3AD203B41FA5}">
                      <a16:colId xmlns:a16="http://schemas.microsoft.com/office/drawing/2014/main" val="3863331137"/>
                    </a:ext>
                  </a:extLst>
                </a:gridCol>
                <a:gridCol w="3400408">
                  <a:extLst>
                    <a:ext uri="{9D8B030D-6E8A-4147-A177-3AD203B41FA5}">
                      <a16:colId xmlns:a16="http://schemas.microsoft.com/office/drawing/2014/main" val="3828725201"/>
                    </a:ext>
                  </a:extLst>
                </a:gridCol>
                <a:gridCol w="767508">
                  <a:extLst>
                    <a:ext uri="{9D8B030D-6E8A-4147-A177-3AD203B41FA5}">
                      <a16:colId xmlns:a16="http://schemas.microsoft.com/office/drawing/2014/main" val="28492478"/>
                    </a:ext>
                  </a:extLst>
                </a:gridCol>
              </a:tblGrid>
              <a:tr h="370840">
                <a:tc>
                  <a:txBody>
                    <a:bodyPr/>
                    <a:lstStyle/>
                    <a:p>
                      <a:pPr algn="ctr"/>
                      <a:r>
                        <a:rPr kumimoji="1" lang="ja-JP" altLang="en-US" sz="1100" dirty="0" smtClean="0">
                          <a:solidFill>
                            <a:srgbClr val="FF0000"/>
                          </a:solidFill>
                        </a:rPr>
                        <a:t>紹介受診重点</a:t>
                      </a:r>
                      <a:endParaRPr kumimoji="1" lang="en-US" altLang="ja-JP" sz="1100" dirty="0" smtClean="0">
                        <a:solidFill>
                          <a:srgbClr val="FF0000"/>
                        </a:solidFill>
                      </a:endParaRPr>
                    </a:p>
                    <a:p>
                      <a:pPr algn="ctr"/>
                      <a:r>
                        <a:rPr kumimoji="1" lang="ja-JP" altLang="en-US" sz="1100" dirty="0" smtClean="0">
                          <a:solidFill>
                            <a:srgbClr val="FF0000"/>
                          </a:solidFill>
                        </a:rPr>
                        <a:t>医療機関</a:t>
                      </a:r>
                      <a:endParaRPr kumimoji="1" lang="ja-JP" altLang="en-US" sz="1100" dirty="0">
                        <a:solidFill>
                          <a:srgbClr val="FF0000"/>
                        </a:solidFill>
                      </a:endParaRPr>
                    </a:p>
                  </a:txBody>
                  <a:tcPr marL="36000" marR="36000" marT="36000" marB="36000" anchor="ct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gridSpan="2">
                  <a:txBody>
                    <a:bodyPr/>
                    <a:lstStyle/>
                    <a:p>
                      <a:r>
                        <a:rPr kumimoji="1" lang="ja-JP" altLang="en-US" sz="1050" b="1" dirty="0" smtClean="0">
                          <a:solidFill>
                            <a:srgbClr val="FF0000"/>
                          </a:solidFill>
                        </a:rPr>
                        <a:t>「医療資源を重点的に活用する外来」を地域で基幹的担う医療機関</a:t>
                      </a:r>
                      <a:endParaRPr kumimoji="1" lang="en-US" altLang="ja-JP" sz="1050" b="1" dirty="0" smtClean="0">
                        <a:solidFill>
                          <a:srgbClr val="FF0000"/>
                        </a:solidFill>
                      </a:endParaRPr>
                    </a:p>
                    <a:p>
                      <a:r>
                        <a:rPr kumimoji="1" lang="ja-JP" altLang="en-US" sz="1050" b="1" u="none" dirty="0" smtClean="0">
                          <a:solidFill>
                            <a:srgbClr val="FF0000"/>
                          </a:solidFill>
                        </a:rPr>
                        <a:t>患者への分かりやすさ</a:t>
                      </a:r>
                      <a:r>
                        <a:rPr kumimoji="1" lang="ja-JP" altLang="en-US" sz="1050" b="0" dirty="0" smtClean="0">
                          <a:solidFill>
                            <a:schemeClr val="tx1"/>
                          </a:solidFill>
                        </a:rPr>
                        <a:t>等の外来機能の明確化</a:t>
                      </a:r>
                      <a:endParaRPr kumimoji="1" lang="ja-JP" altLang="en-US" sz="1050" b="0" dirty="0">
                        <a:solidFill>
                          <a:schemeClr val="tx1"/>
                        </a:solidFill>
                      </a:endParaRPr>
                    </a:p>
                  </a:txBody>
                  <a:tcPr marL="36000" marR="0" marT="36000" marB="36000" anchor="ct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hMerge="1">
                  <a:txBody>
                    <a:bodyPr/>
                    <a:lstStyle/>
                    <a:p>
                      <a:endParaRPr kumimoji="1" lang="ja-JP" altLang="en-US" sz="1050" dirty="0">
                        <a:solidFill>
                          <a:schemeClr val="tx1"/>
                        </a:solidFill>
                      </a:endParaRPr>
                    </a:p>
                  </a:txBody>
                  <a:tcPr marL="36000" marR="0" marT="36000" marB="36000" anchor="ctr"/>
                </a:tc>
                <a:extLst>
                  <a:ext uri="{0D108BD9-81ED-4DB2-BD59-A6C34878D82A}">
                    <a16:rowId xmlns:a16="http://schemas.microsoft.com/office/drawing/2014/main" val="2021618062"/>
                  </a:ext>
                </a:extLst>
              </a:tr>
              <a:tr h="370840">
                <a:tc>
                  <a:txBody>
                    <a:bodyPr/>
                    <a:lstStyle/>
                    <a:p>
                      <a:pPr algn="ctr"/>
                      <a:r>
                        <a:rPr kumimoji="1" lang="ja-JP" altLang="en-US" sz="1100" b="1" dirty="0" smtClean="0"/>
                        <a:t>特定機能病院</a:t>
                      </a:r>
                      <a:endParaRPr kumimoji="1" lang="ja-JP" altLang="en-US" sz="1100" b="1" dirty="0">
                        <a:solidFill>
                          <a:schemeClr val="tx1"/>
                        </a:solidFill>
                      </a:endParaRPr>
                    </a:p>
                  </a:txBody>
                  <a:tcPr marL="36000" marR="36000" marT="36000" marB="36000" anchor="ct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noFill/>
                  </a:tcPr>
                </a:tc>
                <a:tc>
                  <a:txBody>
                    <a:bodyPr/>
                    <a:lstStyle/>
                    <a:p>
                      <a:r>
                        <a:rPr kumimoji="1" lang="ja-JP" altLang="en-US" sz="1050" b="1" u="sng" dirty="0" smtClean="0">
                          <a:solidFill>
                            <a:schemeClr val="tx1"/>
                          </a:solidFill>
                        </a:rPr>
                        <a:t>高度の医療の提供</a:t>
                      </a:r>
                      <a:r>
                        <a:rPr kumimoji="1" lang="ja-JP" altLang="en-US" sz="1050" dirty="0" smtClean="0">
                          <a:solidFill>
                            <a:schemeClr val="tx1"/>
                          </a:solidFill>
                        </a:rPr>
                        <a:t>、高度の医療技術の開発及び高度の医療に関する研修を実施する能力等を備えた病院</a:t>
                      </a:r>
                      <a:endParaRPr kumimoji="1" lang="ja-JP" altLang="en-US" sz="1050" dirty="0">
                        <a:solidFill>
                          <a:schemeClr val="tx1"/>
                        </a:solidFill>
                      </a:endParaRPr>
                    </a:p>
                  </a:txBody>
                  <a:tcPr marL="36000" marR="0" marT="36000" marB="36000" anchor="ct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noFill/>
                  </a:tcPr>
                </a:tc>
                <a:tc rowSpan="2">
                  <a:txBody>
                    <a:bodyPr/>
                    <a:lstStyle/>
                    <a:p>
                      <a:pPr algn="ctr"/>
                      <a:r>
                        <a:rPr kumimoji="1" lang="ja-JP" altLang="en-US" sz="1050" dirty="0" smtClean="0">
                          <a:solidFill>
                            <a:schemeClr val="tx1"/>
                          </a:solidFill>
                        </a:rPr>
                        <a:t>医療施設の</a:t>
                      </a:r>
                      <a:endParaRPr kumimoji="1" lang="en-US" altLang="ja-JP" sz="1050" dirty="0" smtClean="0">
                        <a:solidFill>
                          <a:schemeClr val="tx1"/>
                        </a:solidFill>
                      </a:endParaRPr>
                    </a:p>
                    <a:p>
                      <a:pPr algn="ctr"/>
                      <a:r>
                        <a:rPr kumimoji="1" lang="ja-JP" altLang="en-US" sz="1050" dirty="0" smtClean="0">
                          <a:solidFill>
                            <a:schemeClr val="tx1"/>
                          </a:solidFill>
                        </a:rPr>
                        <a:t>体系化の</a:t>
                      </a:r>
                      <a:endParaRPr kumimoji="1" lang="en-US" altLang="ja-JP" sz="1050" dirty="0" smtClean="0">
                        <a:solidFill>
                          <a:schemeClr val="tx1"/>
                        </a:solidFill>
                      </a:endParaRPr>
                    </a:p>
                    <a:p>
                      <a:pPr algn="ctr"/>
                      <a:r>
                        <a:rPr kumimoji="1" lang="ja-JP" altLang="en-US" sz="1050" dirty="0" smtClean="0">
                          <a:solidFill>
                            <a:schemeClr val="tx1"/>
                          </a:solidFill>
                        </a:rPr>
                        <a:t>一環</a:t>
                      </a:r>
                      <a:endParaRPr kumimoji="1" lang="ja-JP" altLang="en-US" sz="1050" dirty="0">
                        <a:solidFill>
                          <a:schemeClr val="tx1"/>
                        </a:solidFill>
                      </a:endParaRPr>
                    </a:p>
                  </a:txBody>
                  <a:tcPr marL="36000" marR="36000" marT="0" marB="0" anchor="ct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noFill/>
                  </a:tcPr>
                </a:tc>
                <a:extLst>
                  <a:ext uri="{0D108BD9-81ED-4DB2-BD59-A6C34878D82A}">
                    <a16:rowId xmlns:a16="http://schemas.microsoft.com/office/drawing/2014/main" val="1964784683"/>
                  </a:ext>
                </a:extLst>
              </a:tr>
              <a:tr h="370840">
                <a:tc>
                  <a:txBody>
                    <a:bodyPr/>
                    <a:lstStyle/>
                    <a:p>
                      <a:pPr algn="ctr"/>
                      <a:r>
                        <a:rPr kumimoji="1" lang="ja-JP" altLang="en-US" sz="1100" b="1" dirty="0" smtClean="0"/>
                        <a:t>地域医療</a:t>
                      </a:r>
                      <a:endParaRPr kumimoji="1" lang="en-US" altLang="ja-JP" sz="1100" b="1" dirty="0" smtClean="0"/>
                    </a:p>
                    <a:p>
                      <a:pPr algn="ctr"/>
                      <a:r>
                        <a:rPr kumimoji="1" lang="ja-JP" altLang="en-US" sz="1100" b="1" dirty="0" smtClean="0"/>
                        <a:t>支援病院</a:t>
                      </a:r>
                      <a:endParaRPr kumimoji="1" lang="ja-JP" altLang="en-US" sz="1100" b="1" dirty="0">
                        <a:solidFill>
                          <a:schemeClr val="tx1"/>
                        </a:solidFill>
                      </a:endParaRPr>
                    </a:p>
                  </a:txBody>
                  <a:tcPr marL="36000" marR="36000" marT="36000" marB="36000" anchor="ct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r>
                        <a:rPr kumimoji="1" lang="ja-JP" altLang="en-US" sz="1050" dirty="0" smtClean="0">
                          <a:solidFill>
                            <a:schemeClr val="tx1"/>
                          </a:solidFill>
                        </a:rPr>
                        <a:t>紹介患者への医療提供、医療機器の共同利用等を行い、かりつけ医等への支援を通じ</a:t>
                      </a:r>
                      <a:r>
                        <a:rPr kumimoji="1" lang="ja-JP" altLang="en-US" sz="1050" b="1" u="sng" dirty="0" smtClean="0">
                          <a:solidFill>
                            <a:schemeClr val="tx1"/>
                          </a:solidFill>
                        </a:rPr>
                        <a:t>地域医療の確保</a:t>
                      </a:r>
                      <a:r>
                        <a:rPr kumimoji="1" lang="ja-JP" altLang="en-US" sz="1050" dirty="0" smtClean="0">
                          <a:solidFill>
                            <a:schemeClr val="tx1"/>
                          </a:solidFill>
                        </a:rPr>
                        <a:t>を図る病院</a:t>
                      </a:r>
                      <a:endParaRPr kumimoji="1" lang="ja-JP" altLang="en-US" sz="1050" dirty="0">
                        <a:solidFill>
                          <a:schemeClr val="tx1"/>
                        </a:solidFill>
                      </a:endParaRPr>
                    </a:p>
                  </a:txBody>
                  <a:tcPr marL="36000" marR="0" marT="36000" marB="36000" anchor="ct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vMerge="1">
                  <a:txBody>
                    <a:bodyPr/>
                    <a:lstStyle/>
                    <a:p>
                      <a:endParaRPr kumimoji="1" lang="ja-JP" altLang="en-US" sz="1050" dirty="0">
                        <a:solidFill>
                          <a:schemeClr val="tx1"/>
                        </a:solidFill>
                      </a:endParaRPr>
                    </a:p>
                  </a:txBody>
                  <a:tcPr marL="36000" marR="0" marT="36000" marB="36000" anchor="ctr">
                    <a:lnT w="12700" cap="flat" cmpd="sng" algn="ctr">
                      <a:solidFill>
                        <a:srgbClr val="0070C0"/>
                      </a:solidFill>
                      <a:prstDash val="solid"/>
                      <a:round/>
                      <a:headEnd type="none" w="med" len="med"/>
                      <a:tailEnd type="none" w="med" len="med"/>
                    </a:lnT>
                  </a:tcPr>
                </a:tc>
                <a:extLst>
                  <a:ext uri="{0D108BD9-81ED-4DB2-BD59-A6C34878D82A}">
                    <a16:rowId xmlns:a16="http://schemas.microsoft.com/office/drawing/2014/main" val="988293306"/>
                  </a:ext>
                </a:extLst>
              </a:tr>
            </a:tbl>
          </a:graphicData>
        </a:graphic>
      </p:graphicFrame>
      <p:sp>
        <p:nvSpPr>
          <p:cNvPr id="12" name="テキスト ボックス 11"/>
          <p:cNvSpPr txBox="1"/>
          <p:nvPr/>
        </p:nvSpPr>
        <p:spPr>
          <a:xfrm>
            <a:off x="4613815" y="4375466"/>
            <a:ext cx="5200232" cy="261610"/>
          </a:xfrm>
          <a:prstGeom prst="rect">
            <a:avLst/>
          </a:prstGeom>
          <a:noFill/>
        </p:spPr>
        <p:txBody>
          <a:bodyPr wrap="square" rtlCol="0">
            <a:spAutoFit/>
          </a:bodyPr>
          <a:lstStyle/>
          <a:p>
            <a:r>
              <a:rPr kumimoji="1" lang="en-US" altLang="ja-JP" sz="1100" b="1" dirty="0" smtClean="0"/>
              <a:t>【</a:t>
            </a:r>
            <a:r>
              <a:rPr kumimoji="1" lang="ja-JP" altLang="en-US" sz="1100" b="1" dirty="0" smtClean="0"/>
              <a:t>参考</a:t>
            </a:r>
            <a:r>
              <a:rPr kumimoji="1" lang="en-US" altLang="ja-JP" sz="1100" b="1" dirty="0" smtClean="0"/>
              <a:t>】</a:t>
            </a:r>
            <a:endParaRPr kumimoji="1" lang="ja-JP" altLang="en-US" sz="1100" b="1" dirty="0"/>
          </a:p>
        </p:txBody>
      </p:sp>
      <p:sp>
        <p:nvSpPr>
          <p:cNvPr id="13" name="二等辺三角形 12"/>
          <p:cNvSpPr/>
          <p:nvPr/>
        </p:nvSpPr>
        <p:spPr>
          <a:xfrm rot="10800000">
            <a:off x="6954685" y="5925767"/>
            <a:ext cx="483577" cy="91365"/>
          </a:xfrm>
          <a:prstGeom prs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p:cNvSpPr txBox="1"/>
          <p:nvPr/>
        </p:nvSpPr>
        <p:spPr>
          <a:xfrm>
            <a:off x="4480988" y="6073200"/>
            <a:ext cx="5465885" cy="430887"/>
          </a:xfrm>
          <a:prstGeom prst="rect">
            <a:avLst/>
          </a:prstGeom>
          <a:noFill/>
        </p:spPr>
        <p:txBody>
          <a:bodyPr wrap="square" rtlCol="0">
            <a:spAutoFit/>
          </a:bodyPr>
          <a:lstStyle/>
          <a:p>
            <a:pPr algn="ctr"/>
            <a:r>
              <a:rPr kumimoji="1" lang="ja-JP" altLang="en-US" sz="1100" dirty="0" smtClean="0"/>
              <a:t>制度趣旨が異なること、外来機能明確化を図る観点から、</a:t>
            </a:r>
            <a:endParaRPr kumimoji="1" lang="en-US" altLang="ja-JP" sz="1100" dirty="0" smtClean="0"/>
          </a:p>
          <a:p>
            <a:pPr algn="ctr"/>
            <a:r>
              <a:rPr kumimoji="1" lang="ja-JP" altLang="en-US" sz="1100" dirty="0" smtClean="0"/>
              <a:t>特定機能病院や地域医療支援病院が「紹介受診重点医療機関」となることも可能</a:t>
            </a:r>
            <a:endParaRPr kumimoji="1" lang="ja-JP" altLang="en-US" sz="1100" dirty="0"/>
          </a:p>
        </p:txBody>
      </p:sp>
    </p:spTree>
    <p:extLst>
      <p:ext uri="{BB962C8B-B14F-4D97-AF65-F5344CB8AC3E}">
        <p14:creationId xmlns:p14="http://schemas.microsoft.com/office/powerpoint/2010/main" val="23955889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606669" y="2294792"/>
            <a:ext cx="8563708" cy="523220"/>
          </a:xfrm>
          <a:prstGeom prst="rect">
            <a:avLst/>
          </a:prstGeom>
          <a:noFill/>
        </p:spPr>
        <p:txBody>
          <a:bodyPr wrap="square" rtlCol="0">
            <a:spAutoFit/>
          </a:bodyPr>
          <a:lstStyle/>
          <a:p>
            <a:pPr algn="ctr"/>
            <a:r>
              <a:rPr kumimoji="1" lang="ja-JP" altLang="en-US" sz="2800" b="1" dirty="0" smtClean="0"/>
              <a:t>紹介受診重点医療機関に係る診療報酬上の取扱い</a:t>
            </a:r>
            <a:endParaRPr kumimoji="1" lang="ja-JP" altLang="en-US" sz="2800" b="1" dirty="0"/>
          </a:p>
        </p:txBody>
      </p:sp>
      <p:sp>
        <p:nvSpPr>
          <p:cNvPr id="3" name="テキスト ボックス 2"/>
          <p:cNvSpPr txBox="1"/>
          <p:nvPr/>
        </p:nvSpPr>
        <p:spPr>
          <a:xfrm>
            <a:off x="1195754" y="5046784"/>
            <a:ext cx="7491047" cy="338554"/>
          </a:xfrm>
          <a:prstGeom prst="rect">
            <a:avLst/>
          </a:prstGeom>
          <a:noFill/>
        </p:spPr>
        <p:txBody>
          <a:bodyPr wrap="square" rtlCol="0">
            <a:spAutoFit/>
          </a:bodyPr>
          <a:lstStyle/>
          <a:p>
            <a:r>
              <a:rPr kumimoji="1" lang="en-US" altLang="ja-JP" sz="1600" dirty="0" smtClean="0"/>
              <a:t>※</a:t>
            </a:r>
            <a:r>
              <a:rPr kumimoji="1" lang="ja-JP" altLang="en-US" sz="1600" dirty="0" smtClean="0"/>
              <a:t>算定要件の詳細については、関東信越厚生局東京事務所に御確認ください。</a:t>
            </a:r>
            <a:endParaRPr kumimoji="1" lang="ja-JP" altLang="en-US" sz="1600" dirty="0"/>
          </a:p>
        </p:txBody>
      </p:sp>
      <p:sp>
        <p:nvSpPr>
          <p:cNvPr id="4" name="スライド番号プレースホルダー 3"/>
          <p:cNvSpPr>
            <a:spLocks noGrp="1"/>
          </p:cNvSpPr>
          <p:nvPr>
            <p:ph type="sldNum" sz="quarter" idx="12"/>
          </p:nvPr>
        </p:nvSpPr>
        <p:spPr>
          <a:xfrm>
            <a:off x="7365390" y="6338768"/>
            <a:ext cx="2228850" cy="365125"/>
          </a:xfrm>
        </p:spPr>
        <p:txBody>
          <a:bodyPr/>
          <a:lstStyle/>
          <a:p>
            <a:r>
              <a:rPr kumimoji="1" lang="ja-JP" altLang="en-US" sz="1600" dirty="0" smtClean="0">
                <a:solidFill>
                  <a:schemeClr val="tx1"/>
                </a:solidFill>
              </a:rPr>
              <a:t>３</a:t>
            </a:r>
            <a:endParaRPr kumimoji="1" lang="ja-JP" altLang="en-US" sz="1600" dirty="0">
              <a:solidFill>
                <a:schemeClr val="tx1"/>
              </a:solidFill>
            </a:endParaRPr>
          </a:p>
        </p:txBody>
      </p:sp>
    </p:spTree>
    <p:extLst>
      <p:ext uri="{BB962C8B-B14F-4D97-AF65-F5344CB8AC3E}">
        <p14:creationId xmlns:p14="http://schemas.microsoft.com/office/powerpoint/2010/main" val="12724207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5CC2385C-7E99-421F-9FA6-126DD61AC6A1}"/>
              </a:ext>
            </a:extLst>
          </p:cNvPr>
          <p:cNvPicPr>
            <a:picLocks noChangeAspect="1"/>
          </p:cNvPicPr>
          <p:nvPr/>
        </p:nvPicPr>
        <p:blipFill>
          <a:blip r:embed="rId2"/>
          <a:stretch>
            <a:fillRect/>
          </a:stretch>
        </p:blipFill>
        <p:spPr>
          <a:xfrm>
            <a:off x="123825" y="119062"/>
            <a:ext cx="9658350" cy="6619875"/>
          </a:xfrm>
          <a:prstGeom prst="rect">
            <a:avLst/>
          </a:prstGeom>
        </p:spPr>
      </p:pic>
      <p:sp>
        <p:nvSpPr>
          <p:cNvPr id="3" name="正方形/長方形 2"/>
          <p:cNvSpPr/>
          <p:nvPr/>
        </p:nvSpPr>
        <p:spPr>
          <a:xfrm>
            <a:off x="5328138" y="2497015"/>
            <a:ext cx="3930162" cy="20222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 name="直線コネクタ 3"/>
          <p:cNvCxnSpPr/>
          <p:nvPr/>
        </p:nvCxnSpPr>
        <p:spPr>
          <a:xfrm>
            <a:off x="4050138" y="6730144"/>
            <a:ext cx="4140000" cy="8793"/>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5" name="スライド番号プレースホルダー 4"/>
          <p:cNvSpPr>
            <a:spLocks noGrp="1"/>
          </p:cNvSpPr>
          <p:nvPr>
            <p:ph type="sldNum" sz="quarter" idx="12"/>
          </p:nvPr>
        </p:nvSpPr>
        <p:spPr>
          <a:xfrm>
            <a:off x="7553325" y="6492875"/>
            <a:ext cx="2228850" cy="365125"/>
          </a:xfrm>
        </p:spPr>
        <p:txBody>
          <a:bodyPr/>
          <a:lstStyle/>
          <a:p>
            <a:r>
              <a:rPr kumimoji="1" lang="ja-JP" altLang="en-US" sz="1600" b="1" dirty="0" smtClean="0">
                <a:solidFill>
                  <a:schemeClr val="tx1"/>
                </a:solidFill>
              </a:rPr>
              <a:t>４</a:t>
            </a:r>
            <a:endParaRPr kumimoji="1" lang="ja-JP" altLang="en-US" sz="1600" b="1" dirty="0">
              <a:solidFill>
                <a:schemeClr val="tx1"/>
              </a:solidFill>
            </a:endParaRPr>
          </a:p>
        </p:txBody>
      </p:sp>
    </p:spTree>
    <p:extLst>
      <p:ext uri="{BB962C8B-B14F-4D97-AF65-F5344CB8AC3E}">
        <p14:creationId xmlns:p14="http://schemas.microsoft.com/office/powerpoint/2010/main" val="33053334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6D265F9D-6297-4D31-8955-6AB077ED6E69}"/>
              </a:ext>
            </a:extLst>
          </p:cNvPr>
          <p:cNvPicPr>
            <a:picLocks noChangeAspect="1"/>
          </p:cNvPicPr>
          <p:nvPr/>
        </p:nvPicPr>
        <p:blipFill>
          <a:blip r:embed="rId2"/>
          <a:stretch>
            <a:fillRect/>
          </a:stretch>
        </p:blipFill>
        <p:spPr>
          <a:xfrm>
            <a:off x="180975" y="313593"/>
            <a:ext cx="9725025" cy="6324600"/>
          </a:xfrm>
          <a:prstGeom prst="rect">
            <a:avLst/>
          </a:prstGeom>
        </p:spPr>
      </p:pic>
      <p:cxnSp>
        <p:nvCxnSpPr>
          <p:cNvPr id="4" name="直線コネクタ 3"/>
          <p:cNvCxnSpPr/>
          <p:nvPr/>
        </p:nvCxnSpPr>
        <p:spPr>
          <a:xfrm>
            <a:off x="659423" y="4387361"/>
            <a:ext cx="2556000" cy="8793"/>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直線コネクタ 5"/>
          <p:cNvCxnSpPr/>
          <p:nvPr/>
        </p:nvCxnSpPr>
        <p:spPr>
          <a:xfrm>
            <a:off x="4337538" y="4212695"/>
            <a:ext cx="5148000" cy="8793"/>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7" name="線吹き出し 1 (枠付き) 6"/>
          <p:cNvSpPr/>
          <p:nvPr/>
        </p:nvSpPr>
        <p:spPr>
          <a:xfrm>
            <a:off x="6038953" y="4790566"/>
            <a:ext cx="3446585" cy="1883976"/>
          </a:xfrm>
          <a:prstGeom prst="borderCallout1">
            <a:avLst>
              <a:gd name="adj1" fmla="val -1400"/>
              <a:gd name="adj2" fmla="val 84893"/>
              <a:gd name="adj3" fmla="val -29425"/>
              <a:gd name="adj4" fmla="val 93153"/>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t" anchorCtr="0"/>
          <a:lstStyle/>
          <a:p>
            <a:endParaRPr kumimoji="1" lang="en-US" altLang="ja-JP" sz="800" dirty="0" smtClean="0">
              <a:solidFill>
                <a:schemeClr val="tx1"/>
              </a:solidFill>
            </a:endParaRPr>
          </a:p>
          <a:p>
            <a:r>
              <a:rPr kumimoji="1" lang="ja-JP" altLang="en-US" sz="1200" b="1" dirty="0" smtClean="0">
                <a:solidFill>
                  <a:schemeClr val="tx1"/>
                </a:solidFill>
              </a:rPr>
              <a:t>・</a:t>
            </a:r>
            <a:r>
              <a:rPr kumimoji="1" lang="en-US" altLang="ja-JP" sz="1200" b="1" dirty="0" smtClean="0">
                <a:solidFill>
                  <a:schemeClr val="tx1"/>
                </a:solidFill>
              </a:rPr>
              <a:t>A100</a:t>
            </a:r>
            <a:r>
              <a:rPr kumimoji="1" lang="ja-JP" altLang="en-US" sz="1200" b="1" dirty="0" smtClean="0">
                <a:solidFill>
                  <a:schemeClr val="tx1"/>
                </a:solidFill>
              </a:rPr>
              <a:t>　一般病棟入院基本料</a:t>
            </a:r>
            <a:endParaRPr kumimoji="1" lang="en-US" altLang="ja-JP" sz="1200" b="1" dirty="0" smtClean="0">
              <a:solidFill>
                <a:schemeClr val="tx1"/>
              </a:solidFill>
            </a:endParaRPr>
          </a:p>
          <a:p>
            <a:r>
              <a:rPr kumimoji="1" lang="ja-JP" altLang="en-US" sz="1200" b="1" dirty="0" smtClean="0">
                <a:solidFill>
                  <a:schemeClr val="tx1"/>
                </a:solidFill>
              </a:rPr>
              <a:t>　　　　  急性期一般入院料</a:t>
            </a:r>
            <a:endParaRPr kumimoji="1" lang="en-US" altLang="ja-JP" sz="1200" b="1" dirty="0">
              <a:solidFill>
                <a:schemeClr val="tx1"/>
              </a:solidFill>
            </a:endParaRPr>
          </a:p>
          <a:p>
            <a:r>
              <a:rPr kumimoji="1" lang="ja-JP" altLang="en-US" sz="1200" b="1" dirty="0" smtClean="0">
                <a:solidFill>
                  <a:schemeClr val="tx1"/>
                </a:solidFill>
              </a:rPr>
              <a:t>　　　　   地域一般入院料</a:t>
            </a:r>
            <a:endParaRPr kumimoji="1" lang="en-US" altLang="ja-JP" sz="1200" b="1" dirty="0" smtClean="0">
              <a:solidFill>
                <a:schemeClr val="tx1"/>
              </a:solidFill>
            </a:endParaRPr>
          </a:p>
          <a:p>
            <a:r>
              <a:rPr kumimoji="1" lang="ja-JP" altLang="en-US" sz="1200" b="1" dirty="0" smtClean="0">
                <a:solidFill>
                  <a:schemeClr val="tx1"/>
                </a:solidFill>
              </a:rPr>
              <a:t>・</a:t>
            </a:r>
            <a:r>
              <a:rPr kumimoji="1" lang="en-US" altLang="ja-JP" sz="1200" b="1" dirty="0" smtClean="0">
                <a:solidFill>
                  <a:schemeClr val="tx1"/>
                </a:solidFill>
              </a:rPr>
              <a:t>A101</a:t>
            </a:r>
            <a:r>
              <a:rPr kumimoji="1" lang="ja-JP" altLang="en-US" sz="1200" b="1" dirty="0" smtClean="0">
                <a:solidFill>
                  <a:schemeClr val="tx1"/>
                </a:solidFill>
              </a:rPr>
              <a:t>　療養病棟入院基本料</a:t>
            </a:r>
            <a:endParaRPr kumimoji="1" lang="en-US" altLang="ja-JP" sz="1200" b="1" dirty="0" smtClean="0">
              <a:solidFill>
                <a:schemeClr val="tx1"/>
              </a:solidFill>
            </a:endParaRPr>
          </a:p>
          <a:p>
            <a:r>
              <a:rPr kumimoji="1" lang="ja-JP" altLang="en-US" sz="1200" b="1" dirty="0" smtClean="0">
                <a:solidFill>
                  <a:schemeClr val="tx1"/>
                </a:solidFill>
              </a:rPr>
              <a:t>・</a:t>
            </a:r>
            <a:r>
              <a:rPr kumimoji="1" lang="en-US" altLang="ja-JP" sz="1200" b="1" dirty="0" smtClean="0">
                <a:solidFill>
                  <a:schemeClr val="tx1"/>
                </a:solidFill>
              </a:rPr>
              <a:t>A102</a:t>
            </a:r>
            <a:r>
              <a:rPr kumimoji="1" lang="ja-JP" altLang="en-US" sz="1200" b="1" dirty="0" smtClean="0">
                <a:solidFill>
                  <a:schemeClr val="tx1"/>
                </a:solidFill>
              </a:rPr>
              <a:t>　結核病棟入院基本料</a:t>
            </a:r>
            <a:endParaRPr kumimoji="1" lang="en-US" altLang="ja-JP" sz="1200" b="1" dirty="0" smtClean="0">
              <a:solidFill>
                <a:schemeClr val="tx1"/>
              </a:solidFill>
            </a:endParaRPr>
          </a:p>
          <a:p>
            <a:r>
              <a:rPr kumimoji="1" lang="ja-JP" altLang="en-US" sz="1200" b="1" dirty="0" smtClean="0">
                <a:solidFill>
                  <a:schemeClr val="tx1"/>
                </a:solidFill>
              </a:rPr>
              <a:t>・</a:t>
            </a:r>
            <a:r>
              <a:rPr kumimoji="1" lang="en-US" altLang="ja-JP" sz="1200" b="1" dirty="0" smtClean="0">
                <a:solidFill>
                  <a:schemeClr val="tx1"/>
                </a:solidFill>
              </a:rPr>
              <a:t>A103</a:t>
            </a:r>
            <a:r>
              <a:rPr kumimoji="1" lang="ja-JP" altLang="en-US" sz="1200" b="1" dirty="0" smtClean="0">
                <a:solidFill>
                  <a:schemeClr val="tx1"/>
                </a:solidFill>
              </a:rPr>
              <a:t>　精神病棟入院基本料</a:t>
            </a:r>
            <a:endParaRPr kumimoji="1" lang="en-US" altLang="ja-JP" sz="1200" b="1" dirty="0" smtClean="0">
              <a:solidFill>
                <a:schemeClr val="tx1"/>
              </a:solidFill>
            </a:endParaRPr>
          </a:p>
          <a:p>
            <a:endParaRPr kumimoji="1" lang="en-US" altLang="ja-JP" sz="500" dirty="0" smtClean="0">
              <a:solidFill>
                <a:schemeClr val="tx1"/>
              </a:solidFill>
            </a:endParaRPr>
          </a:p>
          <a:p>
            <a:r>
              <a:rPr kumimoji="1" lang="en-US" altLang="ja-JP" sz="1200" dirty="0" smtClean="0">
                <a:solidFill>
                  <a:schemeClr val="tx1"/>
                </a:solidFill>
              </a:rPr>
              <a:t>※A104</a:t>
            </a:r>
            <a:r>
              <a:rPr kumimoji="1" lang="ja-JP" altLang="en-US" sz="1200" dirty="0">
                <a:solidFill>
                  <a:schemeClr val="tx1"/>
                </a:solidFill>
              </a:rPr>
              <a:t> </a:t>
            </a:r>
            <a:r>
              <a:rPr kumimoji="1" lang="ja-JP" altLang="en-US" sz="1200" dirty="0" smtClean="0">
                <a:solidFill>
                  <a:schemeClr val="tx1"/>
                </a:solidFill>
              </a:rPr>
              <a:t>特定機能病院入院基本料、</a:t>
            </a:r>
            <a:endParaRPr kumimoji="1" lang="en-US" altLang="ja-JP" sz="1200" dirty="0" smtClean="0">
              <a:solidFill>
                <a:schemeClr val="tx1"/>
              </a:solidFill>
            </a:endParaRPr>
          </a:p>
          <a:p>
            <a:r>
              <a:rPr kumimoji="1" lang="ja-JP" altLang="en-US" sz="1200" dirty="0">
                <a:solidFill>
                  <a:schemeClr val="tx1"/>
                </a:solidFill>
              </a:rPr>
              <a:t>　</a:t>
            </a:r>
            <a:r>
              <a:rPr kumimoji="1" lang="en-US" altLang="ja-JP" sz="1200" u="sng" dirty="0" smtClean="0">
                <a:solidFill>
                  <a:schemeClr val="tx1"/>
                </a:solidFill>
              </a:rPr>
              <a:t>A105</a:t>
            </a:r>
            <a:r>
              <a:rPr kumimoji="1" lang="ja-JP" altLang="en-US" sz="1200" u="sng" dirty="0" smtClean="0">
                <a:solidFill>
                  <a:schemeClr val="tx1"/>
                </a:solidFill>
              </a:rPr>
              <a:t>専門病院入院基本料</a:t>
            </a:r>
            <a:r>
              <a:rPr kumimoji="1" lang="ja-JP" altLang="en-US" sz="1200" dirty="0" smtClean="0">
                <a:solidFill>
                  <a:schemeClr val="tx1"/>
                </a:solidFill>
              </a:rPr>
              <a:t>等の入院基本料、</a:t>
            </a:r>
            <a:endParaRPr kumimoji="1" lang="en-US" altLang="ja-JP" sz="1200" dirty="0" smtClean="0">
              <a:solidFill>
                <a:schemeClr val="tx1"/>
              </a:solidFill>
            </a:endParaRPr>
          </a:p>
          <a:p>
            <a:r>
              <a:rPr kumimoji="1" lang="ja-JP" altLang="en-US" sz="1200" dirty="0">
                <a:solidFill>
                  <a:schemeClr val="tx1"/>
                </a:solidFill>
              </a:rPr>
              <a:t>　</a:t>
            </a:r>
            <a:r>
              <a:rPr kumimoji="1" lang="ja-JP" altLang="en-US" sz="1200" dirty="0" smtClean="0">
                <a:solidFill>
                  <a:schemeClr val="tx1"/>
                </a:solidFill>
              </a:rPr>
              <a:t>特定入院基本料　を算定する場合は算定</a:t>
            </a:r>
            <a:r>
              <a:rPr kumimoji="1" lang="ja-JP" altLang="en-US" sz="1200" dirty="0" smtClean="0">
                <a:solidFill>
                  <a:srgbClr val="FF0000"/>
                </a:solidFill>
              </a:rPr>
              <a:t>不可</a:t>
            </a:r>
            <a:endParaRPr kumimoji="1" lang="en-US" altLang="ja-JP" sz="1200" dirty="0">
              <a:solidFill>
                <a:srgbClr val="FF0000"/>
              </a:solidFill>
            </a:endParaRPr>
          </a:p>
          <a:p>
            <a:r>
              <a:rPr kumimoji="1" lang="ja-JP" altLang="en-US" sz="1200" dirty="0" smtClean="0">
                <a:solidFill>
                  <a:schemeClr val="tx1"/>
                </a:solidFill>
              </a:rPr>
              <a:t>　</a:t>
            </a:r>
            <a:endParaRPr kumimoji="1" lang="en-US" altLang="ja-JP" sz="1200" dirty="0" smtClean="0">
              <a:solidFill>
                <a:schemeClr val="tx1"/>
              </a:solidFill>
            </a:endParaRPr>
          </a:p>
          <a:p>
            <a:r>
              <a:rPr kumimoji="1" lang="ja-JP" altLang="en-US" sz="1200" dirty="0" smtClean="0">
                <a:solidFill>
                  <a:schemeClr val="tx1"/>
                </a:solidFill>
              </a:rPr>
              <a:t>　</a:t>
            </a:r>
            <a:endParaRPr kumimoji="1" lang="ja-JP" altLang="en-US" sz="1200" dirty="0">
              <a:solidFill>
                <a:schemeClr val="tx1"/>
              </a:solidFill>
            </a:endParaRPr>
          </a:p>
        </p:txBody>
      </p:sp>
      <p:sp>
        <p:nvSpPr>
          <p:cNvPr id="8" name="右中かっこ 7"/>
          <p:cNvSpPr/>
          <p:nvPr/>
        </p:nvSpPr>
        <p:spPr>
          <a:xfrm>
            <a:off x="8244465" y="4925840"/>
            <a:ext cx="144000" cy="1008000"/>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sp>
        <p:nvSpPr>
          <p:cNvPr id="9" name="テキスト ボックス 8"/>
          <p:cNvSpPr txBox="1"/>
          <p:nvPr/>
        </p:nvSpPr>
        <p:spPr>
          <a:xfrm>
            <a:off x="8469245" y="5291340"/>
            <a:ext cx="701132" cy="276999"/>
          </a:xfrm>
          <a:prstGeom prst="rect">
            <a:avLst/>
          </a:prstGeom>
          <a:noFill/>
        </p:spPr>
        <p:txBody>
          <a:bodyPr wrap="square" rtlCol="0">
            <a:spAutoFit/>
          </a:bodyPr>
          <a:lstStyle/>
          <a:p>
            <a:r>
              <a:rPr kumimoji="1" lang="ja-JP" altLang="en-US" sz="1200" b="1" dirty="0" smtClean="0"/>
              <a:t>算定可</a:t>
            </a:r>
            <a:endParaRPr kumimoji="1" lang="ja-JP" altLang="en-US" sz="1200" b="1" dirty="0"/>
          </a:p>
        </p:txBody>
      </p:sp>
      <p:sp>
        <p:nvSpPr>
          <p:cNvPr id="3" name="大かっこ 2"/>
          <p:cNvSpPr/>
          <p:nvPr/>
        </p:nvSpPr>
        <p:spPr>
          <a:xfrm>
            <a:off x="6743700" y="5037991"/>
            <a:ext cx="1305083" cy="369277"/>
          </a:xfrm>
          <a:prstGeom prst="bracketPair">
            <a:avLst/>
          </a:prstGeom>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sp>
        <p:nvSpPr>
          <p:cNvPr id="10" name="正方形/長方形 9"/>
          <p:cNvSpPr/>
          <p:nvPr/>
        </p:nvSpPr>
        <p:spPr>
          <a:xfrm>
            <a:off x="504275" y="817682"/>
            <a:ext cx="4612848" cy="527540"/>
          </a:xfrm>
          <a:prstGeom prst="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36000" bIns="36000" rtlCol="0" anchor="ctr"/>
          <a:lstStyle/>
          <a:p>
            <a:pPr>
              <a:lnSpc>
                <a:spcPts val="1900"/>
              </a:lnSpc>
            </a:pPr>
            <a:r>
              <a:rPr kumimoji="1" lang="en-US" altLang="ja-JP" sz="1600" b="1" dirty="0" smtClean="0">
                <a:solidFill>
                  <a:schemeClr val="tx1"/>
                </a:solidFill>
              </a:rPr>
              <a:t>【</a:t>
            </a:r>
            <a:r>
              <a:rPr kumimoji="1" lang="ja-JP" altLang="en-US" sz="1600" b="1" dirty="0" smtClean="0">
                <a:solidFill>
                  <a:schemeClr val="tx1"/>
                </a:solidFill>
              </a:rPr>
              <a:t>対象</a:t>
            </a:r>
            <a:r>
              <a:rPr kumimoji="1" lang="en-US" altLang="ja-JP" sz="1600" b="1" dirty="0" smtClean="0">
                <a:solidFill>
                  <a:schemeClr val="tx1"/>
                </a:solidFill>
              </a:rPr>
              <a:t>】</a:t>
            </a:r>
            <a:r>
              <a:rPr kumimoji="1" lang="ja-JP" altLang="en-US" sz="1600" b="1" dirty="0" smtClean="0">
                <a:solidFill>
                  <a:schemeClr val="tx1"/>
                </a:solidFill>
              </a:rPr>
              <a:t>一般病床の数が</a:t>
            </a:r>
            <a:r>
              <a:rPr kumimoji="1" lang="en-US" altLang="ja-JP" sz="1600" b="1" dirty="0" smtClean="0">
                <a:solidFill>
                  <a:schemeClr val="tx1"/>
                </a:solidFill>
              </a:rPr>
              <a:t>200</a:t>
            </a:r>
            <a:r>
              <a:rPr kumimoji="1" lang="ja-JP" altLang="en-US" sz="1600" b="1" dirty="0" smtClean="0">
                <a:solidFill>
                  <a:schemeClr val="tx1"/>
                </a:solidFill>
              </a:rPr>
              <a:t>床以上の病院である</a:t>
            </a:r>
            <a:endParaRPr kumimoji="1" lang="en-US" altLang="ja-JP" sz="1600" b="1" dirty="0" smtClean="0">
              <a:solidFill>
                <a:schemeClr val="tx1"/>
              </a:solidFill>
            </a:endParaRPr>
          </a:p>
          <a:p>
            <a:pPr algn="ctr">
              <a:lnSpc>
                <a:spcPts val="1900"/>
              </a:lnSpc>
            </a:pPr>
            <a:r>
              <a:rPr kumimoji="1" lang="ja-JP" altLang="en-US" sz="1600" b="1" dirty="0" smtClean="0">
                <a:solidFill>
                  <a:schemeClr val="tx1"/>
                </a:solidFill>
              </a:rPr>
              <a:t>紹介受診重点医療機関</a:t>
            </a:r>
            <a:endParaRPr kumimoji="1" lang="ja-JP" altLang="en-US" sz="1600" b="1" u="sng" dirty="0">
              <a:solidFill>
                <a:schemeClr val="tx1"/>
              </a:solidFill>
            </a:endParaRPr>
          </a:p>
        </p:txBody>
      </p:sp>
      <p:sp>
        <p:nvSpPr>
          <p:cNvPr id="5" name="スライド番号プレースホルダー 4"/>
          <p:cNvSpPr>
            <a:spLocks noGrp="1"/>
          </p:cNvSpPr>
          <p:nvPr>
            <p:ph type="sldNum" sz="quarter" idx="12"/>
          </p:nvPr>
        </p:nvSpPr>
        <p:spPr>
          <a:xfrm>
            <a:off x="7593990" y="6434614"/>
            <a:ext cx="2228850" cy="365125"/>
          </a:xfrm>
        </p:spPr>
        <p:txBody>
          <a:bodyPr/>
          <a:lstStyle/>
          <a:p>
            <a:r>
              <a:rPr kumimoji="1" lang="ja-JP" altLang="en-US" sz="1400" b="1" dirty="0" smtClean="0">
                <a:solidFill>
                  <a:schemeClr val="tx1"/>
                </a:solidFill>
              </a:rPr>
              <a:t>５</a:t>
            </a:r>
            <a:endParaRPr kumimoji="1" lang="ja-JP" altLang="en-US" sz="1400" b="1" dirty="0">
              <a:solidFill>
                <a:schemeClr val="tx1"/>
              </a:solidFill>
            </a:endParaRPr>
          </a:p>
        </p:txBody>
      </p:sp>
    </p:spTree>
    <p:extLst>
      <p:ext uri="{BB962C8B-B14F-4D97-AF65-F5344CB8AC3E}">
        <p14:creationId xmlns:p14="http://schemas.microsoft.com/office/powerpoint/2010/main" val="34346618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BFEC1633-B604-4BA5-B104-58986303F48D}"/>
              </a:ext>
            </a:extLst>
          </p:cNvPr>
          <p:cNvPicPr>
            <a:picLocks noChangeAspect="1"/>
          </p:cNvPicPr>
          <p:nvPr/>
        </p:nvPicPr>
        <p:blipFill>
          <a:blip r:embed="rId2"/>
          <a:stretch>
            <a:fillRect/>
          </a:stretch>
        </p:blipFill>
        <p:spPr>
          <a:xfrm>
            <a:off x="100012" y="138112"/>
            <a:ext cx="9705975" cy="6581775"/>
          </a:xfrm>
          <a:prstGeom prst="rect">
            <a:avLst/>
          </a:prstGeom>
        </p:spPr>
      </p:pic>
      <p:cxnSp>
        <p:nvCxnSpPr>
          <p:cNvPr id="3" name="直線コネクタ 2"/>
          <p:cNvCxnSpPr/>
          <p:nvPr/>
        </p:nvCxnSpPr>
        <p:spPr>
          <a:xfrm>
            <a:off x="5348654" y="4627685"/>
            <a:ext cx="3996000" cy="8793"/>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 name="直線コネクタ 3"/>
          <p:cNvCxnSpPr/>
          <p:nvPr/>
        </p:nvCxnSpPr>
        <p:spPr>
          <a:xfrm>
            <a:off x="5501054" y="4780085"/>
            <a:ext cx="1476000" cy="8793"/>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 name="直線コネクタ 4"/>
          <p:cNvCxnSpPr/>
          <p:nvPr/>
        </p:nvCxnSpPr>
        <p:spPr>
          <a:xfrm>
            <a:off x="1163515" y="2107224"/>
            <a:ext cx="8316000" cy="8793"/>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直線コネクタ 5"/>
          <p:cNvCxnSpPr/>
          <p:nvPr/>
        </p:nvCxnSpPr>
        <p:spPr>
          <a:xfrm>
            <a:off x="1086507" y="2365132"/>
            <a:ext cx="3960000" cy="8793"/>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7" name="正方形/長方形 6"/>
          <p:cNvSpPr/>
          <p:nvPr/>
        </p:nvSpPr>
        <p:spPr>
          <a:xfrm>
            <a:off x="7657184" y="5240216"/>
            <a:ext cx="2068756" cy="1321410"/>
          </a:xfrm>
          <a:prstGeom prst="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36000" bIns="36000" rtlCol="0" anchor="ctr"/>
          <a:lstStyle/>
          <a:p>
            <a:pPr>
              <a:lnSpc>
                <a:spcPts val="1900"/>
              </a:lnSpc>
            </a:pPr>
            <a:r>
              <a:rPr kumimoji="1" lang="ja-JP" altLang="en-US" sz="1400" b="1" dirty="0" smtClean="0">
                <a:solidFill>
                  <a:schemeClr val="tx1"/>
                </a:solidFill>
              </a:rPr>
              <a:t>特定機能病院、</a:t>
            </a:r>
            <a:endParaRPr kumimoji="1" lang="en-US" altLang="ja-JP" sz="1400" b="1" dirty="0" smtClean="0">
              <a:solidFill>
                <a:schemeClr val="tx1"/>
              </a:solidFill>
            </a:endParaRPr>
          </a:p>
          <a:p>
            <a:pPr>
              <a:lnSpc>
                <a:spcPts val="1900"/>
              </a:lnSpc>
            </a:pPr>
            <a:r>
              <a:rPr kumimoji="1" lang="ja-JP" altLang="en-US" sz="1200" b="1" dirty="0" smtClean="0">
                <a:solidFill>
                  <a:schemeClr val="tx1"/>
                </a:solidFill>
              </a:rPr>
              <a:t>一般病床</a:t>
            </a:r>
            <a:r>
              <a:rPr kumimoji="1" lang="en-US" altLang="ja-JP" sz="1200" b="1" dirty="0" smtClean="0">
                <a:solidFill>
                  <a:schemeClr val="tx1"/>
                </a:solidFill>
              </a:rPr>
              <a:t>200</a:t>
            </a:r>
            <a:r>
              <a:rPr kumimoji="1" lang="ja-JP" altLang="en-US" sz="1200" b="1" dirty="0" smtClean="0">
                <a:solidFill>
                  <a:schemeClr val="tx1"/>
                </a:solidFill>
              </a:rPr>
              <a:t>床未満の病院</a:t>
            </a:r>
            <a:r>
              <a:rPr kumimoji="1" lang="ja-JP" altLang="en-US" sz="1400" b="1" dirty="0" smtClean="0">
                <a:solidFill>
                  <a:schemeClr val="tx1"/>
                </a:solidFill>
              </a:rPr>
              <a:t>、診療所等である</a:t>
            </a:r>
            <a:endParaRPr kumimoji="1" lang="en-US" altLang="ja-JP" sz="1400" b="1" dirty="0" smtClean="0">
              <a:solidFill>
                <a:schemeClr val="tx1"/>
              </a:solidFill>
            </a:endParaRPr>
          </a:p>
          <a:p>
            <a:pPr>
              <a:lnSpc>
                <a:spcPts val="1900"/>
              </a:lnSpc>
            </a:pPr>
            <a:r>
              <a:rPr kumimoji="1" lang="ja-JP" altLang="en-US" sz="1400" b="1" dirty="0" smtClean="0">
                <a:solidFill>
                  <a:schemeClr val="tx1"/>
                </a:solidFill>
              </a:rPr>
              <a:t>紹介受診重点医療機関も</a:t>
            </a:r>
            <a:endParaRPr kumimoji="1" lang="en-US" altLang="ja-JP" sz="1400" b="1" dirty="0" smtClean="0">
              <a:solidFill>
                <a:schemeClr val="tx1"/>
              </a:solidFill>
            </a:endParaRPr>
          </a:p>
          <a:p>
            <a:pPr>
              <a:lnSpc>
                <a:spcPts val="1900"/>
              </a:lnSpc>
            </a:pPr>
            <a:r>
              <a:rPr kumimoji="1" lang="ja-JP" altLang="en-US" sz="1400" b="1" u="sng" dirty="0" smtClean="0">
                <a:solidFill>
                  <a:schemeClr val="tx1"/>
                </a:solidFill>
              </a:rPr>
              <a:t>算定可能</a:t>
            </a:r>
            <a:endParaRPr kumimoji="1" lang="ja-JP" altLang="en-US" sz="1400" b="1" u="sng" dirty="0">
              <a:solidFill>
                <a:schemeClr val="tx1"/>
              </a:solidFill>
            </a:endParaRPr>
          </a:p>
        </p:txBody>
      </p:sp>
      <p:sp>
        <p:nvSpPr>
          <p:cNvPr id="8" name="スライド番号プレースホルダー 7"/>
          <p:cNvSpPr>
            <a:spLocks noGrp="1"/>
          </p:cNvSpPr>
          <p:nvPr>
            <p:ph type="sldNum" sz="quarter" idx="12"/>
          </p:nvPr>
        </p:nvSpPr>
        <p:spPr>
          <a:xfrm>
            <a:off x="7577137" y="6561626"/>
            <a:ext cx="2228850" cy="365125"/>
          </a:xfrm>
        </p:spPr>
        <p:txBody>
          <a:bodyPr/>
          <a:lstStyle/>
          <a:p>
            <a:r>
              <a:rPr kumimoji="1" lang="ja-JP" altLang="en-US" sz="1400" b="1" dirty="0" smtClean="0">
                <a:solidFill>
                  <a:schemeClr val="tx1"/>
                </a:solidFill>
              </a:rPr>
              <a:t>６</a:t>
            </a:r>
            <a:endParaRPr kumimoji="1" lang="ja-JP" altLang="en-US" sz="1400" b="1" dirty="0">
              <a:solidFill>
                <a:schemeClr val="tx1"/>
              </a:solidFill>
            </a:endParaRPr>
          </a:p>
        </p:txBody>
      </p:sp>
    </p:spTree>
    <p:extLst>
      <p:ext uri="{BB962C8B-B14F-4D97-AF65-F5344CB8AC3E}">
        <p14:creationId xmlns:p14="http://schemas.microsoft.com/office/powerpoint/2010/main" val="3832381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7D2B806A-01A9-4A38-AF88-DFF3450AA835}"/>
              </a:ext>
            </a:extLst>
          </p:cNvPr>
          <p:cNvPicPr>
            <a:picLocks noChangeAspect="1"/>
          </p:cNvPicPr>
          <p:nvPr/>
        </p:nvPicPr>
        <p:blipFill>
          <a:blip r:embed="rId2"/>
          <a:stretch>
            <a:fillRect/>
          </a:stretch>
        </p:blipFill>
        <p:spPr>
          <a:xfrm>
            <a:off x="361950" y="277215"/>
            <a:ext cx="9544050" cy="6448425"/>
          </a:xfrm>
          <a:prstGeom prst="rect">
            <a:avLst/>
          </a:prstGeom>
        </p:spPr>
      </p:pic>
      <p:sp>
        <p:nvSpPr>
          <p:cNvPr id="4" name="角丸四角形 3"/>
          <p:cNvSpPr/>
          <p:nvPr/>
        </p:nvSpPr>
        <p:spPr>
          <a:xfrm>
            <a:off x="5521569" y="1151792"/>
            <a:ext cx="2672862" cy="404446"/>
          </a:xfrm>
          <a:prstGeom prst="round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439615" y="2101362"/>
            <a:ext cx="7877908" cy="553915"/>
          </a:xfrm>
          <a:prstGeom prst="round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スライド番号プレースホルダー 2"/>
          <p:cNvSpPr>
            <a:spLocks noGrp="1"/>
          </p:cNvSpPr>
          <p:nvPr>
            <p:ph type="sldNum" sz="quarter" idx="12"/>
          </p:nvPr>
        </p:nvSpPr>
        <p:spPr>
          <a:xfrm>
            <a:off x="7532444" y="6543077"/>
            <a:ext cx="2228850" cy="365125"/>
          </a:xfrm>
        </p:spPr>
        <p:txBody>
          <a:bodyPr/>
          <a:lstStyle/>
          <a:p>
            <a:r>
              <a:rPr kumimoji="1" lang="ja-JP" altLang="en-US" sz="1600" b="1" dirty="0" smtClean="0">
                <a:solidFill>
                  <a:schemeClr val="tx1"/>
                </a:solidFill>
              </a:rPr>
              <a:t>７</a:t>
            </a:r>
            <a:endParaRPr kumimoji="1" lang="ja-JP" altLang="en-US" sz="1600" b="1" dirty="0">
              <a:solidFill>
                <a:schemeClr val="tx1"/>
              </a:solidFill>
            </a:endParaRPr>
          </a:p>
        </p:txBody>
      </p:sp>
    </p:spTree>
    <p:extLst>
      <p:ext uri="{BB962C8B-B14F-4D97-AF65-F5344CB8AC3E}">
        <p14:creationId xmlns:p14="http://schemas.microsoft.com/office/powerpoint/2010/main" val="37825439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3892149101"/>
              </p:ext>
            </p:extLst>
          </p:nvPr>
        </p:nvGraphicFramePr>
        <p:xfrm>
          <a:off x="170327" y="1077508"/>
          <a:ext cx="9565341" cy="4819720"/>
        </p:xfrm>
        <a:graphic>
          <a:graphicData uri="http://schemas.openxmlformats.org/drawingml/2006/table">
            <a:tbl>
              <a:tblPr firstRow="1" bandRow="1">
                <a:tableStyleId>{7DF18680-E054-41AD-8BC1-D1AEF772440D}</a:tableStyleId>
              </a:tblPr>
              <a:tblGrid>
                <a:gridCol w="1299883">
                  <a:extLst>
                    <a:ext uri="{9D8B030D-6E8A-4147-A177-3AD203B41FA5}">
                      <a16:colId xmlns:a16="http://schemas.microsoft.com/office/drawing/2014/main" val="2254897573"/>
                    </a:ext>
                  </a:extLst>
                </a:gridCol>
                <a:gridCol w="3146611">
                  <a:extLst>
                    <a:ext uri="{9D8B030D-6E8A-4147-A177-3AD203B41FA5}">
                      <a16:colId xmlns:a16="http://schemas.microsoft.com/office/drawing/2014/main" val="839457800"/>
                    </a:ext>
                  </a:extLst>
                </a:gridCol>
                <a:gridCol w="2761129">
                  <a:extLst>
                    <a:ext uri="{9D8B030D-6E8A-4147-A177-3AD203B41FA5}">
                      <a16:colId xmlns:a16="http://schemas.microsoft.com/office/drawing/2014/main" val="705234464"/>
                    </a:ext>
                  </a:extLst>
                </a:gridCol>
                <a:gridCol w="2357718">
                  <a:extLst>
                    <a:ext uri="{9D8B030D-6E8A-4147-A177-3AD203B41FA5}">
                      <a16:colId xmlns:a16="http://schemas.microsoft.com/office/drawing/2014/main" val="65668049"/>
                    </a:ext>
                  </a:extLst>
                </a:gridCol>
              </a:tblGrid>
              <a:tr h="0">
                <a:tc rowSpan="2">
                  <a:txBody>
                    <a:bodyPr/>
                    <a:lstStyle/>
                    <a:p>
                      <a:endParaRPr kumimoji="1" lang="ja-JP" altLang="en-US" sz="1300" dirty="0"/>
                    </a:p>
                  </a:txBody>
                  <a:tcPr marL="72000" marR="72000" marT="216000" marB="180000" anchor="ctr">
                    <a:lnR w="38100" cap="flat" cmpd="sng" algn="ctr">
                      <a:solidFill>
                        <a:schemeClr val="bg1"/>
                      </a:solidFill>
                      <a:prstDash val="solid"/>
                      <a:round/>
                      <a:headEnd type="none" w="med" len="med"/>
                      <a:tailEnd type="none" w="med" len="med"/>
                    </a:lnR>
                    <a:lnB w="38100" cap="flat" cmpd="sng" algn="ctr">
                      <a:solidFill>
                        <a:schemeClr val="bg1"/>
                      </a:solidFill>
                      <a:prstDash val="solid"/>
                      <a:round/>
                      <a:headEnd type="none" w="med" len="med"/>
                      <a:tailEnd type="none" w="med" len="med"/>
                    </a:lnB>
                    <a:solidFill>
                      <a:srgbClr val="002060"/>
                    </a:solidFill>
                  </a:tcPr>
                </a:tc>
                <a:tc rowSpan="2">
                  <a:txBody>
                    <a:bodyPr/>
                    <a:lstStyle/>
                    <a:p>
                      <a:pPr algn="ctr"/>
                      <a:r>
                        <a:rPr kumimoji="1" lang="ja-JP" altLang="en-US" sz="1800" dirty="0" smtClean="0"/>
                        <a:t>公表までの手続</a:t>
                      </a:r>
                      <a:endParaRPr kumimoji="1" lang="ja-JP" altLang="en-US" sz="1800" dirty="0"/>
                    </a:p>
                  </a:txBody>
                  <a:tcPr marL="72000" marR="72000" marT="216000" marB="18000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B w="38100" cap="flat" cmpd="sng" algn="ctr">
                      <a:solidFill>
                        <a:schemeClr val="bg1"/>
                      </a:solidFill>
                      <a:prstDash val="solid"/>
                      <a:round/>
                      <a:headEnd type="none" w="med" len="med"/>
                      <a:tailEnd type="none" w="med" len="med"/>
                    </a:lnB>
                    <a:solidFill>
                      <a:srgbClr val="002060"/>
                    </a:solidFill>
                  </a:tcPr>
                </a:tc>
                <a:tc gridSpan="2">
                  <a:txBody>
                    <a:bodyPr/>
                    <a:lstStyle/>
                    <a:p>
                      <a:pPr algn="ctr"/>
                      <a:r>
                        <a:rPr kumimoji="1" lang="ja-JP" altLang="en-US" sz="1600" dirty="0" smtClean="0"/>
                        <a:t>紹介受診重点医療機関に係る診療報酬上の扱い</a:t>
                      </a:r>
                      <a:endParaRPr kumimoji="1" lang="ja-JP" altLang="en-US" sz="1600" dirty="0">
                        <a:solidFill>
                          <a:schemeClr val="tx1"/>
                        </a:solidFill>
                      </a:endParaRPr>
                    </a:p>
                  </a:txBody>
                  <a:tcPr marL="72000" marR="72000" marT="216000" marB="180000" anchor="ctr">
                    <a:lnL w="38100" cap="flat" cmpd="sng" algn="ctr">
                      <a:solidFill>
                        <a:schemeClr val="bg1"/>
                      </a:solidFill>
                      <a:prstDash val="solid"/>
                      <a:round/>
                      <a:headEnd type="none" w="med" len="med"/>
                      <a:tailEnd type="none" w="med" len="med"/>
                    </a:lnL>
                    <a:lnB w="38100" cap="flat" cmpd="sng" algn="ctr">
                      <a:solidFill>
                        <a:schemeClr val="bg1"/>
                      </a:solidFill>
                      <a:prstDash val="solid"/>
                      <a:round/>
                      <a:headEnd type="none" w="med" len="med"/>
                      <a:tailEnd type="none" w="med" len="med"/>
                    </a:lnB>
                    <a:solidFill>
                      <a:srgbClr val="002060"/>
                    </a:solidFill>
                  </a:tcPr>
                </a:tc>
                <a:tc hMerge="1">
                  <a:txBody>
                    <a:bodyPr/>
                    <a:lstStyle/>
                    <a:p>
                      <a:pPr algn="ctr"/>
                      <a:endParaRPr kumimoji="1" lang="ja-JP" altLang="en-US" sz="1400" dirty="0"/>
                    </a:p>
                  </a:txBody>
                  <a:tcPr marL="72000" marR="72000" marT="36000" marB="36000" anchor="ctr">
                    <a:lnL w="9525" cap="flat" cmpd="sng" algn="ctr">
                      <a:solidFill>
                        <a:schemeClr val="tx1"/>
                      </a:solidFill>
                      <a:prstDash val="solid"/>
                      <a:round/>
                      <a:headEnd type="none" w="med" len="med"/>
                      <a:tailEnd type="none" w="med" len="med"/>
                    </a:lnL>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25551634"/>
                  </a:ext>
                </a:extLst>
              </a:tr>
              <a:tr h="0">
                <a:tc vMerge="1">
                  <a:txBody>
                    <a:bodyPr/>
                    <a:lstStyle/>
                    <a:p>
                      <a:endParaRPr kumimoji="1" lang="ja-JP" altLang="en-US" sz="1400" dirty="0"/>
                    </a:p>
                  </a:txBody>
                  <a:tcPr marL="72000" marR="72000" marT="36000" marB="36000" anchor="ctr">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vMerge="1">
                  <a:txBody>
                    <a:bodyPr/>
                    <a:lstStyle/>
                    <a:p>
                      <a:endParaRPr kumimoji="1" lang="ja-JP" altLang="en-US" sz="1400" dirty="0"/>
                    </a:p>
                  </a:txBody>
                  <a:tcPr marL="72000" marR="72000" marT="36000" marB="36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a:lnSpc>
                          <a:spcPct val="100000"/>
                        </a:lnSpc>
                      </a:pPr>
                      <a:r>
                        <a:rPr kumimoji="1" lang="ja-JP" altLang="en-US" sz="1600" b="1" dirty="0" smtClean="0">
                          <a:solidFill>
                            <a:schemeClr val="bg1"/>
                          </a:solidFill>
                        </a:rPr>
                        <a:t>紹介受診重点医療機関</a:t>
                      </a:r>
                      <a:endParaRPr kumimoji="1" lang="en-US" altLang="ja-JP" sz="1600" b="1" dirty="0" smtClean="0">
                        <a:solidFill>
                          <a:schemeClr val="bg1"/>
                        </a:solidFill>
                      </a:endParaRPr>
                    </a:p>
                    <a:p>
                      <a:pPr algn="ctr">
                        <a:lnSpc>
                          <a:spcPct val="100000"/>
                        </a:lnSpc>
                      </a:pPr>
                      <a:r>
                        <a:rPr kumimoji="1" lang="ja-JP" altLang="en-US" sz="1600" b="1" dirty="0" smtClean="0">
                          <a:solidFill>
                            <a:schemeClr val="bg1"/>
                          </a:solidFill>
                        </a:rPr>
                        <a:t>入院診療加算</a:t>
                      </a:r>
                      <a:endParaRPr kumimoji="1" lang="en-US" altLang="ja-JP" sz="1600" b="1" dirty="0" smtClean="0">
                        <a:solidFill>
                          <a:schemeClr val="bg1"/>
                        </a:solidFill>
                      </a:endParaRPr>
                    </a:p>
                    <a:p>
                      <a:pPr algn="ctr">
                        <a:lnSpc>
                          <a:spcPct val="150000"/>
                        </a:lnSpc>
                      </a:pPr>
                      <a:r>
                        <a:rPr kumimoji="1" lang="ja-JP" altLang="en-US" sz="1600" b="1" dirty="0" smtClean="0">
                          <a:solidFill>
                            <a:schemeClr val="bg1"/>
                          </a:solidFill>
                        </a:rPr>
                        <a:t>連携強化診療情報提供料</a:t>
                      </a:r>
                      <a:endParaRPr kumimoji="1" lang="ja-JP" altLang="en-US" sz="1600" b="1" dirty="0">
                        <a:solidFill>
                          <a:schemeClr val="bg1"/>
                        </a:solidFill>
                      </a:endParaRPr>
                    </a:p>
                  </a:txBody>
                  <a:tcPr marL="0" marR="0" marT="216000" marB="18000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02060"/>
                    </a:solidFill>
                  </a:tcPr>
                </a:tc>
                <a:tc>
                  <a:txBody>
                    <a:bodyPr/>
                    <a:lstStyle/>
                    <a:p>
                      <a:pPr algn="ctr"/>
                      <a:r>
                        <a:rPr kumimoji="1" lang="ja-JP" altLang="en-US" sz="1600" b="1" dirty="0" smtClean="0">
                          <a:solidFill>
                            <a:schemeClr val="bg1"/>
                          </a:solidFill>
                        </a:rPr>
                        <a:t>紹介状なしで受診する</a:t>
                      </a:r>
                      <a:endParaRPr kumimoji="1" lang="en-US" altLang="ja-JP" sz="1600" b="1" dirty="0" smtClean="0">
                        <a:solidFill>
                          <a:schemeClr val="bg1"/>
                        </a:solidFill>
                      </a:endParaRPr>
                    </a:p>
                    <a:p>
                      <a:pPr algn="ctr"/>
                      <a:r>
                        <a:rPr kumimoji="1" lang="ja-JP" altLang="en-US" sz="1600" b="1" dirty="0" smtClean="0">
                          <a:solidFill>
                            <a:schemeClr val="bg1"/>
                          </a:solidFill>
                        </a:rPr>
                        <a:t>場合等の定額負担</a:t>
                      </a:r>
                      <a:endParaRPr kumimoji="1" lang="en-US" altLang="ja-JP" sz="1600" b="1" dirty="0" smtClean="0">
                        <a:solidFill>
                          <a:schemeClr val="bg1"/>
                        </a:solidFill>
                      </a:endParaRPr>
                    </a:p>
                    <a:p>
                      <a:pPr algn="ctr"/>
                      <a:r>
                        <a:rPr kumimoji="1" lang="ja-JP" altLang="en-US" sz="1400" b="1" dirty="0" smtClean="0">
                          <a:solidFill>
                            <a:schemeClr val="bg1"/>
                          </a:solidFill>
                        </a:rPr>
                        <a:t>（特別の料金）</a:t>
                      </a:r>
                      <a:endParaRPr kumimoji="1" lang="en-US" altLang="ja-JP" sz="1400" b="1" dirty="0" smtClean="0">
                        <a:solidFill>
                          <a:schemeClr val="bg1"/>
                        </a:solidFill>
                      </a:endParaRPr>
                    </a:p>
                    <a:p>
                      <a:pPr algn="ctr"/>
                      <a:r>
                        <a:rPr kumimoji="1" lang="en-US" altLang="ja-JP" sz="1400" b="1" dirty="0" smtClean="0">
                          <a:solidFill>
                            <a:schemeClr val="bg1"/>
                          </a:solidFill>
                        </a:rPr>
                        <a:t>【</a:t>
                      </a:r>
                      <a:r>
                        <a:rPr kumimoji="1" lang="ja-JP" altLang="en-US" sz="1400" b="1" dirty="0" smtClean="0">
                          <a:solidFill>
                            <a:schemeClr val="bg1"/>
                          </a:solidFill>
                        </a:rPr>
                        <a:t>義務</a:t>
                      </a:r>
                      <a:r>
                        <a:rPr kumimoji="1" lang="en-US" altLang="ja-JP" sz="1400" b="1" dirty="0" smtClean="0">
                          <a:solidFill>
                            <a:schemeClr val="bg1"/>
                          </a:solidFill>
                        </a:rPr>
                        <a:t>】</a:t>
                      </a:r>
                      <a:endParaRPr kumimoji="1" lang="ja-JP" altLang="en-US" sz="1400" b="1" dirty="0">
                        <a:solidFill>
                          <a:schemeClr val="bg1"/>
                        </a:solidFill>
                      </a:endParaRPr>
                    </a:p>
                  </a:txBody>
                  <a:tcPr marL="72000" marR="72000" marT="216000" marB="180000" anchor="ctr">
                    <a:lnL w="38100" cap="flat" cmpd="sng" algn="ctr">
                      <a:solidFill>
                        <a:schemeClr val="bg1"/>
                      </a:solidFill>
                      <a:prstDash val="solid"/>
                      <a:round/>
                      <a:headEnd type="none" w="med" len="med"/>
                      <a:tailEnd type="none" w="med" len="med"/>
                    </a:lnL>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02060"/>
                    </a:solidFill>
                  </a:tcPr>
                </a:tc>
                <a:extLst>
                  <a:ext uri="{0D108BD9-81ED-4DB2-BD59-A6C34878D82A}">
                    <a16:rowId xmlns:a16="http://schemas.microsoft.com/office/drawing/2014/main" val="3699723339"/>
                  </a:ext>
                </a:extLst>
              </a:tr>
              <a:tr h="0">
                <a:tc>
                  <a:txBody>
                    <a:bodyPr/>
                    <a:lstStyle/>
                    <a:p>
                      <a:r>
                        <a:rPr kumimoji="1" lang="ja-JP" altLang="en-US" sz="1300" b="1" dirty="0" smtClean="0"/>
                        <a:t>Ｘ月</a:t>
                      </a:r>
                      <a:endParaRPr kumimoji="1" lang="en-US" altLang="ja-JP" sz="1300" b="1" dirty="0" smtClean="0"/>
                    </a:p>
                  </a:txBody>
                  <a:tcPr marL="72000" marR="72000" marT="216000" marB="180000" anchor="ctr">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a:lnSpc>
                          <a:spcPts val="1900"/>
                        </a:lnSpc>
                      </a:pPr>
                      <a:r>
                        <a:rPr kumimoji="1" lang="ja-JP" altLang="en-US" sz="1400" b="1" dirty="0" smtClean="0"/>
                        <a:t>地域医療構想調整会議での協議</a:t>
                      </a:r>
                      <a:endParaRPr kumimoji="1" lang="en-US" altLang="ja-JP" sz="1400" b="1" dirty="0" smtClean="0"/>
                    </a:p>
                    <a:p>
                      <a:pPr>
                        <a:lnSpc>
                          <a:spcPct val="100000"/>
                        </a:lnSpc>
                      </a:pPr>
                      <a:endParaRPr kumimoji="1" lang="en-US" altLang="ja-JP" sz="500" b="1" dirty="0" smtClean="0"/>
                    </a:p>
                    <a:p>
                      <a:pPr>
                        <a:lnSpc>
                          <a:spcPts val="1900"/>
                        </a:lnSpc>
                      </a:pPr>
                      <a:r>
                        <a:rPr kumimoji="1" lang="ja-JP" altLang="en-US" sz="1300" dirty="0" smtClean="0"/>
                        <a:t>　⇒都が紹介受診重点医療機関として</a:t>
                      </a:r>
                      <a:endParaRPr kumimoji="1" lang="en-US" altLang="ja-JP" sz="1300" dirty="0" smtClean="0"/>
                    </a:p>
                    <a:p>
                      <a:pPr>
                        <a:lnSpc>
                          <a:spcPts val="1900"/>
                        </a:lnSpc>
                      </a:pPr>
                      <a:r>
                        <a:rPr kumimoji="1" lang="ja-JP" altLang="en-US" sz="1300" dirty="0" smtClean="0"/>
                        <a:t>　　公表することについて、当該医療</a:t>
                      </a:r>
                      <a:endParaRPr kumimoji="1" lang="en-US" altLang="ja-JP" sz="1300" dirty="0" smtClean="0"/>
                    </a:p>
                    <a:p>
                      <a:pPr>
                        <a:lnSpc>
                          <a:spcPts val="1900"/>
                        </a:lnSpc>
                      </a:pPr>
                      <a:r>
                        <a:rPr kumimoji="1" lang="ja-JP" altLang="en-US" sz="1300" dirty="0" smtClean="0"/>
                        <a:t>　　機関の意向と調整会議の結論が一致</a:t>
                      </a:r>
                      <a:endParaRPr kumimoji="1" lang="ja-JP" altLang="en-US" sz="1300" dirty="0"/>
                    </a:p>
                  </a:txBody>
                  <a:tcPr marL="72000" marR="36000" marT="216000" marB="18000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endParaRPr kumimoji="1" lang="ja-JP" altLang="en-US" sz="1300" dirty="0"/>
                    </a:p>
                  </a:txBody>
                  <a:tcPr marL="72000" marR="72000" marT="216000" marB="18000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endParaRPr kumimoji="1" lang="ja-JP" altLang="en-US" sz="1300" dirty="0"/>
                    </a:p>
                  </a:txBody>
                  <a:tcPr marL="72000" marR="72000" marT="216000" marB="180000" anchor="ctr">
                    <a:lnL w="38100" cap="flat" cmpd="sng" algn="ctr">
                      <a:solidFill>
                        <a:schemeClr val="bg1"/>
                      </a:solidFill>
                      <a:prstDash val="solid"/>
                      <a:round/>
                      <a:headEnd type="none" w="med" len="med"/>
                      <a:tailEnd type="none" w="med" len="med"/>
                    </a:lnL>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12933239"/>
                  </a:ext>
                </a:extLst>
              </a:tr>
              <a:tr h="0">
                <a:tc>
                  <a:txBody>
                    <a:bodyPr/>
                    <a:lstStyle/>
                    <a:p>
                      <a:r>
                        <a:rPr kumimoji="1" lang="ja-JP" altLang="en-US" sz="1300" b="1" dirty="0" smtClean="0"/>
                        <a:t>Ｘ＋１月</a:t>
                      </a:r>
                      <a:r>
                        <a:rPr kumimoji="1" lang="ja-JP" altLang="en-US" sz="1300" b="1" dirty="0" smtClean="0">
                          <a:solidFill>
                            <a:srgbClr val="FF0000"/>
                          </a:solidFill>
                        </a:rPr>
                        <a:t>１日</a:t>
                      </a:r>
                      <a:endParaRPr kumimoji="1" lang="ja-JP" altLang="en-US" sz="1300" b="1" dirty="0">
                        <a:solidFill>
                          <a:srgbClr val="FF0000"/>
                        </a:solidFill>
                      </a:endParaRPr>
                    </a:p>
                  </a:txBody>
                  <a:tcPr marL="72000" marR="72000" marT="216000" marB="180000" anchor="ctr">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kumimoji="1" lang="ja-JP" altLang="en-US" sz="1400" b="1" dirty="0" smtClean="0"/>
                        <a:t>都が紹介受診重点医療機関として公表</a:t>
                      </a:r>
                      <a:endParaRPr kumimoji="1" lang="ja-JP" altLang="en-US" sz="1400" b="1" dirty="0"/>
                    </a:p>
                  </a:txBody>
                  <a:tcPr marL="72000" marR="36000" marT="216000" marB="18000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kumimoji="1" lang="ja-JP" altLang="en-US" sz="1400" dirty="0" smtClean="0"/>
                        <a:t>・</a:t>
                      </a:r>
                      <a:r>
                        <a:rPr kumimoji="1" lang="ja-JP" altLang="en-US" sz="1400" b="1" dirty="0" smtClean="0"/>
                        <a:t>公表の日から</a:t>
                      </a:r>
                      <a:r>
                        <a:rPr kumimoji="1" lang="ja-JP" altLang="en-US" sz="1400" b="1" u="sng" dirty="0" smtClean="0">
                          <a:solidFill>
                            <a:srgbClr val="FF0000"/>
                          </a:solidFill>
                        </a:rPr>
                        <a:t>算定可能</a:t>
                      </a:r>
                      <a:endParaRPr kumimoji="1" lang="en-US" altLang="ja-JP" sz="1400" b="1" u="sng" dirty="0" smtClean="0">
                        <a:solidFill>
                          <a:srgbClr val="FF0000"/>
                        </a:solidFill>
                      </a:endParaRPr>
                    </a:p>
                  </a:txBody>
                  <a:tcPr marL="72000" marR="72000" marT="216000" marB="18000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endParaRPr kumimoji="1" lang="ja-JP" altLang="en-US" sz="1300" dirty="0"/>
                    </a:p>
                  </a:txBody>
                  <a:tcPr marL="72000" marR="72000" marT="216000" marB="180000" anchor="ctr">
                    <a:lnL w="38100" cap="flat" cmpd="sng" algn="ctr">
                      <a:solidFill>
                        <a:schemeClr val="bg1"/>
                      </a:solidFill>
                      <a:prstDash val="solid"/>
                      <a:round/>
                      <a:headEnd type="none" w="med" len="med"/>
                      <a:tailEnd type="none" w="med" len="med"/>
                    </a:lnL>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968461633"/>
                  </a:ext>
                </a:extLst>
              </a:tr>
              <a:tr h="0">
                <a:tc>
                  <a:txBody>
                    <a:bodyPr/>
                    <a:lstStyle/>
                    <a:p>
                      <a:r>
                        <a:rPr kumimoji="1" lang="ja-JP" altLang="en-US" sz="1300" b="1" dirty="0" smtClean="0"/>
                        <a:t>Ｘ＋１月１日</a:t>
                      </a:r>
                      <a:endParaRPr kumimoji="1" lang="en-US" altLang="ja-JP" sz="1300" b="1" dirty="0" smtClean="0"/>
                    </a:p>
                    <a:p>
                      <a:r>
                        <a:rPr kumimoji="1" lang="ja-JP" altLang="en-US" sz="1300" b="1" dirty="0" smtClean="0"/>
                        <a:t>から６か月以内</a:t>
                      </a:r>
                      <a:endParaRPr kumimoji="1" lang="ja-JP" altLang="en-US" sz="1300" b="1" dirty="0"/>
                    </a:p>
                  </a:txBody>
                  <a:tcPr marL="72000" marR="72000" marT="216000" marB="180000" anchor="ctr">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tcPr>
                </a:tc>
                <a:tc>
                  <a:txBody>
                    <a:bodyPr/>
                    <a:lstStyle/>
                    <a:p>
                      <a:endParaRPr kumimoji="1" lang="ja-JP" altLang="en-US" sz="1300" dirty="0"/>
                    </a:p>
                  </a:txBody>
                  <a:tcPr marL="72000" marR="36000" marT="216000" marB="18000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tcPr>
                </a:tc>
                <a:tc>
                  <a:txBody>
                    <a:bodyPr/>
                    <a:lstStyle/>
                    <a:p>
                      <a:endParaRPr kumimoji="1" lang="ja-JP" altLang="en-US" sz="1300" dirty="0"/>
                    </a:p>
                  </a:txBody>
                  <a:tcPr marL="72000" marR="72000" marT="216000" marB="18000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tcPr>
                </a:tc>
                <a:tc>
                  <a:txBody>
                    <a:bodyPr/>
                    <a:lstStyle/>
                    <a:p>
                      <a:r>
                        <a:rPr kumimoji="1" lang="ja-JP" altLang="en-US" sz="1400" b="1" dirty="0" smtClean="0"/>
                        <a:t>・公表の日から</a:t>
                      </a:r>
                      <a:r>
                        <a:rPr kumimoji="1" lang="ja-JP" altLang="en-US" sz="1400" b="1" dirty="0" smtClean="0">
                          <a:solidFill>
                            <a:schemeClr val="tx1"/>
                          </a:solidFill>
                        </a:rPr>
                        <a:t>経過措置期</a:t>
                      </a:r>
                      <a:endParaRPr kumimoji="1" lang="en-US" altLang="ja-JP" sz="1400" b="1" dirty="0" smtClean="0">
                        <a:solidFill>
                          <a:schemeClr val="tx1"/>
                        </a:solidFill>
                      </a:endParaRPr>
                    </a:p>
                    <a:p>
                      <a:r>
                        <a:rPr kumimoji="1" lang="ja-JP" altLang="en-US" sz="1400" b="1" dirty="0" smtClean="0">
                          <a:solidFill>
                            <a:schemeClr val="tx1"/>
                          </a:solidFill>
                        </a:rPr>
                        <a:t>　間（６月）中に</a:t>
                      </a:r>
                      <a:r>
                        <a:rPr kumimoji="1" lang="ja-JP" altLang="en-US" sz="1400" b="1" dirty="0" smtClean="0">
                          <a:solidFill>
                            <a:srgbClr val="FF0000"/>
                          </a:solidFill>
                        </a:rPr>
                        <a:t>徴収開始</a:t>
                      </a:r>
                      <a:endParaRPr kumimoji="1" lang="ja-JP" altLang="en-US" sz="1400" b="1" dirty="0">
                        <a:solidFill>
                          <a:srgbClr val="FF0000"/>
                        </a:solidFill>
                      </a:endParaRPr>
                    </a:p>
                  </a:txBody>
                  <a:tcPr marL="72000" marR="72000" marT="216000" marB="180000" anchor="ctr">
                    <a:lnL w="38100" cap="flat" cmpd="sng" algn="ctr">
                      <a:solidFill>
                        <a:schemeClr val="bg1"/>
                      </a:solidFill>
                      <a:prstDash val="solid"/>
                      <a:round/>
                      <a:headEnd type="none" w="med" len="med"/>
                      <a:tailEnd type="none" w="med" len="med"/>
                    </a:lnL>
                    <a:lnT w="3810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1475340307"/>
                  </a:ext>
                </a:extLst>
              </a:tr>
            </a:tbl>
          </a:graphicData>
        </a:graphic>
      </p:graphicFrame>
      <p:sp>
        <p:nvSpPr>
          <p:cNvPr id="5" name="テキスト ボックス 4"/>
          <p:cNvSpPr txBox="1"/>
          <p:nvPr/>
        </p:nvSpPr>
        <p:spPr>
          <a:xfrm>
            <a:off x="170327" y="689696"/>
            <a:ext cx="9565341" cy="415498"/>
          </a:xfrm>
          <a:prstGeom prst="rect">
            <a:avLst/>
          </a:prstGeom>
          <a:noFill/>
        </p:spPr>
        <p:txBody>
          <a:bodyPr wrap="square" rtlCol="0">
            <a:spAutoFit/>
          </a:bodyPr>
          <a:lstStyle/>
          <a:p>
            <a:pPr algn="ctr">
              <a:lnSpc>
                <a:spcPct val="150000"/>
              </a:lnSpc>
            </a:pPr>
            <a:r>
              <a:rPr kumimoji="1" lang="ja-JP" altLang="en-US" sz="1400" b="1" dirty="0" smtClean="0"/>
              <a:t>～地域医療構想調整会議後、都での公表手続が最短で完了した場合を想定～</a:t>
            </a:r>
            <a:endParaRPr kumimoji="1" lang="en-US" altLang="ja-JP" b="1" dirty="0" smtClean="0"/>
          </a:p>
        </p:txBody>
      </p:sp>
      <p:sp>
        <p:nvSpPr>
          <p:cNvPr id="2" name="テキスト ボックス 1"/>
          <p:cNvSpPr txBox="1"/>
          <p:nvPr/>
        </p:nvSpPr>
        <p:spPr>
          <a:xfrm>
            <a:off x="170328" y="6049108"/>
            <a:ext cx="9565341" cy="523220"/>
          </a:xfrm>
          <a:prstGeom prst="rect">
            <a:avLst/>
          </a:prstGeom>
          <a:noFill/>
        </p:spPr>
        <p:txBody>
          <a:bodyPr wrap="square" rtlCol="0">
            <a:spAutoFit/>
          </a:bodyPr>
          <a:lstStyle/>
          <a:p>
            <a:r>
              <a:rPr kumimoji="1" lang="en-US" altLang="ja-JP" sz="1400" dirty="0" smtClean="0"/>
              <a:t>※</a:t>
            </a:r>
            <a:r>
              <a:rPr kumimoji="1" lang="ja-JP" altLang="en-US" sz="1400" dirty="0" smtClean="0"/>
              <a:t>公表は、地域医療構想調整会議における協議後、可及的速やかに行う予定ですが、事務処理等の関係で</a:t>
            </a:r>
            <a:endParaRPr kumimoji="1" lang="en-US" altLang="ja-JP" sz="1400" dirty="0" smtClean="0"/>
          </a:p>
          <a:p>
            <a:r>
              <a:rPr kumimoji="1" lang="ja-JP" altLang="en-US" sz="1400" dirty="0"/>
              <a:t>　</a:t>
            </a:r>
            <a:r>
              <a:rPr kumimoji="1" lang="ja-JP" altLang="en-US" sz="1400" dirty="0" smtClean="0"/>
              <a:t>上記イメージとは異なり、翌々月以降となる可能性があることを御承知おきください。</a:t>
            </a:r>
            <a:endParaRPr kumimoji="1" lang="ja-JP" altLang="en-US" sz="1400" dirty="0"/>
          </a:p>
        </p:txBody>
      </p:sp>
      <p:sp>
        <p:nvSpPr>
          <p:cNvPr id="6" name="テキスト ボックス 5"/>
          <p:cNvSpPr txBox="1"/>
          <p:nvPr/>
        </p:nvSpPr>
        <p:spPr>
          <a:xfrm>
            <a:off x="-1" y="-16182"/>
            <a:ext cx="9906000" cy="553998"/>
          </a:xfrm>
          <a:prstGeom prst="rect">
            <a:avLst/>
          </a:prstGeom>
          <a:solidFill>
            <a:srgbClr val="002060"/>
          </a:solidFill>
        </p:spPr>
        <p:txBody>
          <a:bodyPr wrap="square" rtlCol="0" anchor="ctr" anchorCtr="0">
            <a:spAutoFit/>
          </a:bodyPr>
          <a:lstStyle/>
          <a:p>
            <a:pPr algn="ctr">
              <a:lnSpc>
                <a:spcPct val="150000"/>
              </a:lnSpc>
            </a:pPr>
            <a:r>
              <a:rPr kumimoji="1" lang="ja-JP" altLang="en-US" sz="2000" b="1" dirty="0" smtClean="0">
                <a:solidFill>
                  <a:schemeClr val="bg1"/>
                </a:solidFill>
              </a:rPr>
              <a:t>紹介受診重点医療機関の公表と診療報酬算定時期の関係イメージ</a:t>
            </a:r>
            <a:endParaRPr kumimoji="1" lang="en-US" altLang="ja-JP" sz="2000" b="1" dirty="0" smtClean="0">
              <a:solidFill>
                <a:schemeClr val="bg1"/>
              </a:solidFill>
            </a:endParaRPr>
          </a:p>
        </p:txBody>
      </p:sp>
      <p:sp>
        <p:nvSpPr>
          <p:cNvPr id="3" name="スライド番号プレースホルダー 2"/>
          <p:cNvSpPr>
            <a:spLocks noGrp="1"/>
          </p:cNvSpPr>
          <p:nvPr>
            <p:ph type="sldNum" sz="quarter" idx="12"/>
          </p:nvPr>
        </p:nvSpPr>
        <p:spPr>
          <a:xfrm>
            <a:off x="7602783" y="6492875"/>
            <a:ext cx="2228850" cy="365125"/>
          </a:xfrm>
        </p:spPr>
        <p:txBody>
          <a:bodyPr/>
          <a:lstStyle/>
          <a:p>
            <a:r>
              <a:rPr kumimoji="1" lang="ja-JP" altLang="en-US" sz="1600" b="1" dirty="0" smtClean="0">
                <a:solidFill>
                  <a:schemeClr val="tx1"/>
                </a:solidFill>
              </a:rPr>
              <a:t>８</a:t>
            </a:r>
            <a:endParaRPr kumimoji="1" lang="ja-JP" altLang="en-US" sz="1600" b="1" dirty="0">
              <a:solidFill>
                <a:schemeClr val="tx1"/>
              </a:solidFill>
            </a:endParaRPr>
          </a:p>
        </p:txBody>
      </p:sp>
    </p:spTree>
    <p:extLst>
      <p:ext uri="{BB962C8B-B14F-4D97-AF65-F5344CB8AC3E}">
        <p14:creationId xmlns:p14="http://schemas.microsoft.com/office/powerpoint/2010/main" val="466809674"/>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244</TotalTime>
  <Words>740</Words>
  <Application>Microsoft Office PowerPoint</Application>
  <PresentationFormat>A4 210 x 297 mm</PresentationFormat>
  <Paragraphs>83</Paragraphs>
  <Slides>9</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9</vt:i4>
      </vt:variant>
    </vt:vector>
  </HeadingPairs>
  <TitlesOfParts>
    <vt:vector size="17" baseType="lpstr">
      <vt:lpstr>Meiryo UI</vt:lpstr>
      <vt:lpstr>メイリオ</vt:lpstr>
      <vt:lpstr>游ゴシック</vt:lpstr>
      <vt:lpstr>游ゴシック Light</vt:lpstr>
      <vt:lpstr>Arial</vt:lpstr>
      <vt:lpstr>Calibri</vt:lpstr>
      <vt:lpstr>Calibri Light</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東京都</dc:creator>
  <cp:lastModifiedBy>東京都</cp:lastModifiedBy>
  <cp:revision>35</cp:revision>
  <dcterms:created xsi:type="dcterms:W3CDTF">2022-11-08T09:26:30Z</dcterms:created>
  <dcterms:modified xsi:type="dcterms:W3CDTF">2023-01-04T03:55:41Z</dcterms:modified>
</cp:coreProperties>
</file>