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13" r:id="rId1"/>
  </p:sldMasterIdLst>
  <p:notesMasterIdLst>
    <p:notesMasterId r:id="rId52"/>
  </p:notesMasterIdLst>
  <p:sldIdLst>
    <p:sldId id="263" r:id="rId2"/>
    <p:sldId id="258" r:id="rId3"/>
    <p:sldId id="275" r:id="rId4"/>
    <p:sldId id="274" r:id="rId5"/>
    <p:sldId id="277" r:id="rId6"/>
    <p:sldId id="327" r:id="rId7"/>
    <p:sldId id="289" r:id="rId8"/>
    <p:sldId id="290" r:id="rId9"/>
    <p:sldId id="278" r:id="rId10"/>
    <p:sldId id="328" r:id="rId11"/>
    <p:sldId id="291" r:id="rId12"/>
    <p:sldId id="292" r:id="rId13"/>
    <p:sldId id="279" r:id="rId14"/>
    <p:sldId id="329" r:id="rId15"/>
    <p:sldId id="293" r:id="rId16"/>
    <p:sldId id="294" r:id="rId17"/>
    <p:sldId id="280" r:id="rId18"/>
    <p:sldId id="330" r:id="rId19"/>
    <p:sldId id="295" r:id="rId20"/>
    <p:sldId id="296" r:id="rId21"/>
    <p:sldId id="317" r:id="rId22"/>
    <p:sldId id="331" r:id="rId23"/>
    <p:sldId id="297" r:id="rId24"/>
    <p:sldId id="298" r:id="rId25"/>
    <p:sldId id="318" r:id="rId26"/>
    <p:sldId id="332" r:id="rId27"/>
    <p:sldId id="299" r:id="rId28"/>
    <p:sldId id="300" r:id="rId29"/>
    <p:sldId id="319" r:id="rId30"/>
    <p:sldId id="333" r:id="rId31"/>
    <p:sldId id="301" r:id="rId32"/>
    <p:sldId id="302" r:id="rId33"/>
    <p:sldId id="320" r:id="rId34"/>
    <p:sldId id="334" r:id="rId35"/>
    <p:sldId id="303" r:id="rId36"/>
    <p:sldId id="304" r:id="rId37"/>
    <p:sldId id="321" r:id="rId38"/>
    <p:sldId id="338" r:id="rId39"/>
    <p:sldId id="305" r:id="rId40"/>
    <p:sldId id="306" r:id="rId41"/>
    <p:sldId id="322" r:id="rId42"/>
    <p:sldId id="335" r:id="rId43"/>
    <p:sldId id="307" r:id="rId44"/>
    <p:sldId id="308" r:id="rId45"/>
    <p:sldId id="323" r:id="rId46"/>
    <p:sldId id="336" r:id="rId47"/>
    <p:sldId id="309" r:id="rId48"/>
    <p:sldId id="310" r:id="rId49"/>
    <p:sldId id="324" r:id="rId50"/>
    <p:sldId id="337" r:id="rId51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078A5C8-B28F-4654-A65F-9BF7F4F738A1}">
          <p14:sldIdLst>
            <p14:sldId id="263"/>
            <p14:sldId id="258"/>
          </p14:sldIdLst>
        </p14:section>
        <p14:section name="タイトルなしのセクション" id="{A90E785A-97F1-4B02-B3CF-05B14C8A58D6}">
          <p14:sldIdLst>
            <p14:sldId id="275"/>
            <p14:sldId id="274"/>
            <p14:sldId id="277"/>
            <p14:sldId id="327"/>
            <p14:sldId id="289"/>
            <p14:sldId id="290"/>
            <p14:sldId id="278"/>
            <p14:sldId id="328"/>
            <p14:sldId id="291"/>
            <p14:sldId id="292"/>
            <p14:sldId id="279"/>
            <p14:sldId id="329"/>
            <p14:sldId id="293"/>
            <p14:sldId id="294"/>
            <p14:sldId id="280"/>
            <p14:sldId id="330"/>
            <p14:sldId id="295"/>
            <p14:sldId id="296"/>
            <p14:sldId id="317"/>
            <p14:sldId id="331"/>
            <p14:sldId id="297"/>
            <p14:sldId id="298"/>
            <p14:sldId id="318"/>
            <p14:sldId id="332"/>
            <p14:sldId id="299"/>
            <p14:sldId id="300"/>
            <p14:sldId id="319"/>
            <p14:sldId id="333"/>
            <p14:sldId id="301"/>
            <p14:sldId id="302"/>
            <p14:sldId id="320"/>
            <p14:sldId id="334"/>
            <p14:sldId id="303"/>
            <p14:sldId id="304"/>
            <p14:sldId id="321"/>
            <p14:sldId id="338"/>
            <p14:sldId id="305"/>
            <p14:sldId id="306"/>
            <p14:sldId id="322"/>
            <p14:sldId id="335"/>
            <p14:sldId id="307"/>
            <p14:sldId id="308"/>
            <p14:sldId id="323"/>
            <p14:sldId id="336"/>
            <p14:sldId id="309"/>
            <p14:sldId id="310"/>
            <p14:sldId id="324"/>
            <p14:sldId id="33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3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C63AF-D58B-41F3-873A-B40F146E6238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31FF0-800E-4F79-BDAF-94DD9DF290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45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36DFB-65D1-415D-9765-B024470C895B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86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F855-83BE-47BA-8F6D-B5E44C70CCED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61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6F9F-1990-4CB4-84FE-035A530933CF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86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EC342-3054-4783-9102-38C47B6B3C95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1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1A9A-E984-417B-8BA6-73C1A8ABFCE4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84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0B92-E6A8-4B3B-9403-7BB0C2F7F6B1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32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2BCC-98DC-406D-B293-64ED52415DD4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26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0D851-7B1B-47A0-8B79-888C18AAE2C7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36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E0E4-2939-458F-81FD-DE2134E13C1E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93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1E6F3-0D4E-4D35-A063-E07DDA2E0884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7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603C-8332-4E1B-B514-41E35B26CEE9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3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561FE-39EB-4A35-936D-3F855019E43B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47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3475" y="1790361"/>
            <a:ext cx="8490857" cy="21023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800" b="1" dirty="0" smtClean="0"/>
              <a:t>2025</a:t>
            </a:r>
            <a:r>
              <a:rPr kumimoji="1" lang="ja-JP" altLang="en-US" sz="2800" b="1" dirty="0" smtClean="0"/>
              <a:t>年に向けた対応方針に係る検討の進め方</a:t>
            </a:r>
            <a:r>
              <a:rPr kumimoji="1" lang="en-US" altLang="ja-JP" sz="2800" b="1" dirty="0" smtClean="0"/>
              <a:t>【</a:t>
            </a:r>
            <a:r>
              <a:rPr kumimoji="1" lang="ja-JP" altLang="en-US" sz="2800" b="1" dirty="0" smtClean="0"/>
              <a:t>案</a:t>
            </a:r>
            <a:r>
              <a:rPr kumimoji="1" lang="en-US" altLang="ja-JP" sz="2800" b="1" dirty="0" smtClean="0"/>
              <a:t>】</a:t>
            </a:r>
            <a:br>
              <a:rPr kumimoji="1" lang="en-US" altLang="ja-JP" sz="2800" b="1" dirty="0" smtClean="0"/>
            </a:br>
            <a:r>
              <a:rPr kumimoji="1" lang="ja-JP" altLang="en-US" sz="2800" b="1" dirty="0" smtClean="0"/>
              <a:t>参考資料（圏域別）</a:t>
            </a:r>
            <a:r>
              <a:rPr kumimoji="1" lang="en-US" altLang="ja-JP" sz="2800" b="1" dirty="0" smtClean="0"/>
              <a:t/>
            </a:r>
            <a:br>
              <a:rPr kumimoji="1" lang="en-US" altLang="ja-JP" sz="2800" b="1" dirty="0" smtClean="0"/>
            </a:br>
            <a:r>
              <a:rPr lang="ja-JP" altLang="en-US" sz="700" b="1" dirty="0"/>
              <a:t>　</a:t>
            </a:r>
            <a:r>
              <a:rPr kumimoji="1" lang="en-US" altLang="ja-JP" sz="2800" b="1" dirty="0" smtClean="0"/>
              <a:t/>
            </a:r>
            <a:br>
              <a:rPr kumimoji="1" lang="en-US" altLang="ja-JP" sz="2800" b="1" dirty="0" smtClean="0"/>
            </a:br>
            <a:r>
              <a:rPr kumimoji="1" lang="ja-JP" altLang="en-US" sz="2000" dirty="0" smtClean="0"/>
              <a:t>～各医療機関の対応方針の策定・検証・見直し～</a:t>
            </a:r>
            <a:endParaRPr kumimoji="1" lang="ja-JP" altLang="en-US" sz="28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7256" y="5030244"/>
            <a:ext cx="7429500" cy="1655762"/>
          </a:xfrm>
        </p:spPr>
        <p:txBody>
          <a:bodyPr/>
          <a:lstStyle/>
          <a:p>
            <a:r>
              <a:rPr lang="ja-JP" altLang="en-US" dirty="0" smtClean="0"/>
              <a:t>東京都福祉保健局医療政策</a:t>
            </a:r>
            <a:r>
              <a:rPr lang="ja-JP" altLang="en-US" dirty="0"/>
              <a:t>部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637328"/>
              </p:ext>
            </p:extLst>
          </p:nvPr>
        </p:nvGraphicFramePr>
        <p:xfrm>
          <a:off x="6781800" y="303989"/>
          <a:ext cx="2937934" cy="437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0">
                  <a:extLst>
                    <a:ext uri="{9D8B030D-6E8A-4147-A177-3AD203B41FA5}">
                      <a16:colId xmlns:a16="http://schemas.microsoft.com/office/drawing/2014/main" val="1179863284"/>
                    </a:ext>
                  </a:extLst>
                </a:gridCol>
                <a:gridCol w="855134">
                  <a:extLst>
                    <a:ext uri="{9D8B030D-6E8A-4147-A177-3AD203B41FA5}">
                      <a16:colId xmlns:a16="http://schemas.microsoft.com/office/drawing/2014/main" val="3424816602"/>
                    </a:ext>
                  </a:extLst>
                </a:gridCol>
              </a:tblGrid>
              <a:tr h="379326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 smtClean="0"/>
                        <a:t>令和４年度第２回東京都</a:t>
                      </a:r>
                      <a:endParaRPr kumimoji="1" lang="en-US" altLang="ja-JP" sz="1200" b="0" dirty="0" smtClean="0"/>
                    </a:p>
                    <a:p>
                      <a:pPr algn="dist"/>
                      <a:r>
                        <a:rPr kumimoji="1" lang="ja-JP" altLang="en-US" sz="1200" b="0" dirty="0" smtClean="0"/>
                        <a:t>地域医療構想調整会議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mtClean="0"/>
                        <a:t>参考</a:t>
                      </a:r>
                      <a:r>
                        <a:rPr kumimoji="1" lang="ja-JP" altLang="en-US" sz="1200" b="0" smtClean="0"/>
                        <a:t>資料３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540919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794227"/>
              </p:ext>
            </p:extLst>
          </p:nvPr>
        </p:nvGraphicFramePr>
        <p:xfrm>
          <a:off x="6781800" y="828295"/>
          <a:ext cx="2937934" cy="437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0">
                  <a:extLst>
                    <a:ext uri="{9D8B030D-6E8A-4147-A177-3AD203B41FA5}">
                      <a16:colId xmlns:a16="http://schemas.microsoft.com/office/drawing/2014/main" val="1179863284"/>
                    </a:ext>
                  </a:extLst>
                </a:gridCol>
                <a:gridCol w="855134">
                  <a:extLst>
                    <a:ext uri="{9D8B030D-6E8A-4147-A177-3AD203B41FA5}">
                      <a16:colId xmlns:a16="http://schemas.microsoft.com/office/drawing/2014/main" val="3424816602"/>
                    </a:ext>
                  </a:extLst>
                </a:gridCol>
              </a:tblGrid>
              <a:tr h="379326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 smtClean="0"/>
                        <a:t>令和４年度第１回東京都</a:t>
                      </a:r>
                      <a:endParaRPr kumimoji="1" lang="en-US" altLang="ja-JP" sz="1200" b="0" dirty="0" smtClean="0"/>
                    </a:p>
                    <a:p>
                      <a:pPr algn="dist"/>
                      <a:r>
                        <a:rPr kumimoji="1" lang="ja-JP" altLang="en-US" sz="1200" b="0" dirty="0" smtClean="0"/>
                        <a:t>地域医療構想調整会議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/>
                        <a:t>参考資料２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540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17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35013" y="6438195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00" y="788935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522" y="770914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711" y="3360102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2077" y="3393657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673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197842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8258"/>
            <a:chOff x="4880344" y="6209059"/>
            <a:chExt cx="1260000" cy="348258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006" y="6315337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711" y="1374023"/>
            <a:ext cx="7370591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22086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6.2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96707" y="648772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10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89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320049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23376"/>
            <a:ext cx="1260000" cy="317978"/>
            <a:chOff x="4880343" y="5786677"/>
            <a:chExt cx="1260000" cy="317978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434" y="5786677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44870"/>
            <a:chOff x="4880344" y="6209059"/>
            <a:chExt cx="1260000" cy="344870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006" y="6311949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915" y="1446320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63570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496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18627" y="6487829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11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03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37797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05849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63173" y="2854946"/>
            <a:ext cx="1465988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85908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64000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    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 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15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3,969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355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855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95352" y="3345656"/>
            <a:ext cx="1764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95352" y="4075885"/>
            <a:ext cx="1764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95352" y="2744350"/>
            <a:ext cx="1764000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1,078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16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4,568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</a:t>
            </a:r>
            <a:r>
              <a:rPr kumimoji="1" lang="ja-JP" altLang="en-US" sz="1600" b="1" dirty="0"/>
              <a:t>西南部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15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 smtClean="0"/>
              <a:t>3,969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84898" y="65943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12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57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39037" y="651385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62" y="807025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478" y="811199"/>
            <a:ext cx="4497229" cy="227322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11" y="3326403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2077" y="3371641"/>
            <a:ext cx="4497229" cy="228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26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193695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33371"/>
            <a:ext cx="1260000" cy="307983"/>
            <a:chOff x="4880343" y="5796672"/>
            <a:chExt cx="1260000" cy="307983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9434" y="5796672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3463"/>
            <a:chOff x="4880344" y="6209059"/>
            <a:chExt cx="1260000" cy="343463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006" y="6310542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314733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78597" y="698091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0.9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92501" y="644664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14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63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80391" y="1226025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26981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35514"/>
            <a:chOff x="4880344" y="6209059"/>
            <a:chExt cx="1260000" cy="335514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52554" y="6302593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915" y="1436204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1966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52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40250" y="642369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15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27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37797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05849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65988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27897" y="1050096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  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2,121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 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3,817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468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806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23600" y="3346347"/>
            <a:ext cx="1800000" cy="609703"/>
          </a:xfrm>
          <a:prstGeom prst="roundRect">
            <a:avLst>
              <a:gd name="adj" fmla="val 105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14246" y="4086649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195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24682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429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15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6,590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</a:t>
            </a:r>
            <a:r>
              <a:rPr kumimoji="1" lang="ja-JP" altLang="en-US" sz="1600" b="1" dirty="0"/>
              <a:t>西部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17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5,938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16804" y="65943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16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384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</a:t>
            </a:r>
            <a:r>
              <a:rPr lang="ja-JP" altLang="en-US" sz="2400" dirty="0"/>
              <a:t>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84232" y="647078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02" y="798042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451" y="793469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02" y="3353327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9159" y="3368049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3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57907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57637"/>
            <a:ext cx="1260000" cy="283717"/>
            <a:chOff x="4880343" y="5820938"/>
            <a:chExt cx="1260000" cy="283717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82093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8258"/>
            <a:chOff x="4880344" y="6209059"/>
            <a:chExt cx="1260000" cy="348258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0771" y="6315337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911" y="1406793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78597" y="71966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1.9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40251" y="640777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18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90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3000" y="222236"/>
            <a:ext cx="1269819" cy="497431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/>
              <a:t>目次</a:t>
            </a:r>
            <a:endParaRPr kumimoji="1" lang="ja-JP" altLang="en-US" sz="2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844733" y="957941"/>
            <a:ext cx="8149458" cy="5477693"/>
          </a:xfrm>
        </p:spPr>
        <p:txBody>
          <a:bodyPr>
            <a:normAutofit/>
          </a:bodyPr>
          <a:lstStyle/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区中央部 ・・・・・・・・・・・・・ </a:t>
            </a:r>
            <a:r>
              <a:rPr lang="ja-JP" altLang="en-US" sz="2000" dirty="0"/>
              <a:t>・ ・・・・・ </a:t>
            </a:r>
            <a:r>
              <a:rPr lang="ja-JP" altLang="en-US" sz="2000" dirty="0" smtClean="0"/>
              <a:t>２</a:t>
            </a:r>
            <a:endParaRPr lang="en-US" altLang="ja-JP" sz="2000" dirty="0" smtClean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区南部・</a:t>
            </a:r>
            <a:r>
              <a:rPr lang="ja-JP" altLang="en-US" sz="2000" dirty="0"/>
              <a:t>・・ 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・・・・・ 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６</a:t>
            </a:r>
            <a:endParaRPr lang="en-US" altLang="ja-JP" sz="2000" dirty="0" smtClean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区西南部  ・・・・・・</a:t>
            </a:r>
            <a:r>
              <a:rPr lang="ja-JP" altLang="en-US" sz="2000" dirty="0"/>
              <a:t>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10</a:t>
            </a:r>
          </a:p>
          <a:p>
            <a:pPr algn="l">
              <a:lnSpc>
                <a:spcPts val="2700"/>
              </a:lnSpc>
            </a:pPr>
            <a:r>
              <a:rPr lang="ja-JP" altLang="en-US" sz="2000" dirty="0"/>
              <a:t>区</a:t>
            </a:r>
            <a:r>
              <a:rPr lang="ja-JP" altLang="en-US" sz="2000" dirty="0" smtClean="0"/>
              <a:t>西部・・</a:t>
            </a:r>
            <a:r>
              <a:rPr lang="ja-JP" altLang="en-US" sz="2000" dirty="0"/>
              <a:t>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 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14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/>
              <a:t>区</a:t>
            </a:r>
            <a:r>
              <a:rPr lang="ja-JP" altLang="en-US" sz="2000" dirty="0" smtClean="0"/>
              <a:t>西北部 ・</a:t>
            </a:r>
            <a:r>
              <a:rPr lang="ja-JP" altLang="en-US" sz="2000" dirty="0"/>
              <a:t>・・・</a:t>
            </a:r>
            <a:r>
              <a:rPr lang="ja-JP" altLang="en-US" sz="2000" dirty="0" smtClean="0"/>
              <a:t>・ </a:t>
            </a:r>
            <a:r>
              <a:rPr lang="ja-JP" altLang="en-US" sz="2000" dirty="0"/>
              <a:t>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18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区東北部 </a:t>
            </a:r>
            <a:r>
              <a:rPr lang="ja-JP" altLang="en-US" sz="2000" dirty="0"/>
              <a:t>・ 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22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区東部・・</a:t>
            </a:r>
            <a:r>
              <a:rPr lang="ja-JP" altLang="en-US" sz="2000" dirty="0"/>
              <a:t>・・・ ・ 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26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西多摩・ </a:t>
            </a:r>
            <a:r>
              <a:rPr lang="ja-JP" altLang="en-US" sz="2000" dirty="0"/>
              <a:t>・ 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30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南多摩・ </a:t>
            </a:r>
            <a:r>
              <a:rPr lang="ja-JP" altLang="en-US" sz="2000" dirty="0"/>
              <a:t>・ 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34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北多摩西部  </a:t>
            </a:r>
            <a:r>
              <a:rPr lang="ja-JP" altLang="en-US" sz="2000" dirty="0"/>
              <a:t>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38</a:t>
            </a:r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北多摩南部  </a:t>
            </a:r>
            <a:r>
              <a:rPr lang="ja-JP" altLang="en-US" sz="2000" dirty="0"/>
              <a:t>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42</a:t>
            </a:r>
            <a:endParaRPr lang="en-US" altLang="ja-JP" sz="2000" dirty="0"/>
          </a:p>
          <a:p>
            <a:pPr algn="l">
              <a:lnSpc>
                <a:spcPts val="2700"/>
              </a:lnSpc>
            </a:pPr>
            <a:r>
              <a:rPr lang="ja-JP" altLang="en-US" sz="2000" dirty="0" smtClean="0"/>
              <a:t>北多摩北部  </a:t>
            </a:r>
            <a:r>
              <a:rPr lang="ja-JP" altLang="en-US" sz="2000" dirty="0"/>
              <a:t>・・・・・・・・・・</a:t>
            </a:r>
            <a:r>
              <a:rPr lang="ja-JP" altLang="en-US" sz="2000" dirty="0" smtClean="0"/>
              <a:t>・・</a:t>
            </a:r>
            <a:r>
              <a:rPr lang="ja-JP" altLang="en-US" sz="2000" dirty="0"/>
              <a:t>・ ・・・・・ </a:t>
            </a:r>
            <a:r>
              <a:rPr lang="en-US" altLang="ja-JP" sz="2000" dirty="0" smtClean="0"/>
              <a:t>46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0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区西北部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53715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1268"/>
            <a:ext cx="1260000" cy="300086"/>
            <a:chOff x="4880343" y="5804569"/>
            <a:chExt cx="1260000" cy="300086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180572" y="5804569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48477"/>
            <a:chOff x="4880344" y="6209059"/>
            <a:chExt cx="1260000" cy="348477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0771" y="6315556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915" y="1481336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57449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197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83793" y="642903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28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5" y="1052883"/>
            <a:ext cx="3163864" cy="616466"/>
          </a:xfrm>
          <a:prstGeom prst="roundRect">
            <a:avLst>
              <a:gd name="adj" fmla="val 84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3" y="2854946"/>
            <a:ext cx="1508825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60022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64000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1,637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3,421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1,062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462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764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764000" cy="964013"/>
          </a:xfrm>
          <a:prstGeom prst="roundRect">
            <a:avLst>
              <a:gd name="adj" fmla="val 40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347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764000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1,983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367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30209" y="6087676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764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297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95352" y="3345656"/>
            <a:ext cx="1764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454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95352" y="4075885"/>
            <a:ext cx="1764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99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95352" y="2744350"/>
            <a:ext cx="1764000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1,126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14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5,714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区西北部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5230" y="2269589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</a:t>
            </a:r>
            <a:r>
              <a:rPr kumimoji="1" lang="en-US" altLang="ja-JP" sz="1200" b="1" dirty="0"/>
              <a:t>3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5,058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16804" y="65943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20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04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</a:t>
            </a:r>
            <a:r>
              <a:rPr lang="ja-JP" altLang="en-US" sz="2400" dirty="0"/>
              <a:t>西北部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19505" y="650168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21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05" y="742141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973" y="792732"/>
            <a:ext cx="4497229" cy="249964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4523" y="3382482"/>
            <a:ext cx="4497229" cy="250869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07" y="3384973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26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区東北部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180580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0691"/>
            <a:chOff x="4880344" y="6209059"/>
            <a:chExt cx="1260000" cy="340691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0777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314733"/>
            <a:ext cx="7390192" cy="3852000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52794" y="723491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4.0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18627" y="644664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22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935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区東北部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92705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756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39631"/>
            <a:chOff x="4880344" y="6209059"/>
            <a:chExt cx="1260000" cy="339631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328" y="630671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60" y="1499404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57449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406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01210" y="641161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92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12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1,878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805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1,605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292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544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252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37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1,847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12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2,466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区東北部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12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1,878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36841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24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24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</a:t>
            </a:r>
            <a:r>
              <a:rPr lang="ja-JP" altLang="en-US" sz="2400" dirty="0"/>
              <a:t>東北部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56225" y="6464073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25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64" y="798042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077" y="823698"/>
            <a:ext cx="4497229" cy="249964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9264" y="3370209"/>
            <a:ext cx="4497229" cy="2508697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177" y="3386859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635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区東部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179741" y="1212210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58461"/>
            <a:chOff x="4880344" y="6209059"/>
            <a:chExt cx="1260000" cy="358461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2554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048" y="1392438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5924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9.3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83793" y="644664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26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11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区東部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63957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1268"/>
            <a:ext cx="1260000" cy="300086"/>
            <a:chOff x="4880343" y="5804569"/>
            <a:chExt cx="1260000" cy="300086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756" y="5804569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48313"/>
            <a:chOff x="4880344" y="6209059"/>
            <a:chExt cx="1260000" cy="348313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52554" y="6315392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461" y="1395511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49701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835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75084" y="64655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57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   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609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 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3,227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628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376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263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527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254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871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16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4,281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区東部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15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3,836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16804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28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4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区中央部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52794" y="806423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 smtClean="0">
                <a:latin typeface="+mn-ea"/>
              </a:rPr>
              <a:t>2.5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96630" y="1288064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40833"/>
            <a:ext cx="1260000" cy="300521"/>
            <a:chOff x="4880343" y="5804134"/>
            <a:chExt cx="1260000" cy="300521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1739" y="5804134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8964"/>
            <a:chOff x="4880344" y="6209059"/>
            <a:chExt cx="1260000" cy="348964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007" y="6316043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20" y="1398116"/>
            <a:ext cx="7562851" cy="3899134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22833" y="640399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851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</a:t>
            </a:r>
            <a:r>
              <a:rPr lang="ja-JP" altLang="en-US" sz="2400" dirty="0"/>
              <a:t>東部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35567" y="6526429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29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80" y="819023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591" y="815458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668" y="3375599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0591" y="3361967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28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西多摩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04477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24960"/>
            <a:ext cx="1260000" cy="316394"/>
            <a:chOff x="4880343" y="5788261"/>
            <a:chExt cx="1260000" cy="316394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88261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54492"/>
            <a:chOff x="4880344" y="6209059"/>
            <a:chExt cx="1260000" cy="354492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21571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301" y="1349052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5924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1.6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66376" y="644267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30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216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/>
              <a:t>西多摩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4244" y="1284825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755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56715"/>
            <a:chOff x="4880344" y="6209059"/>
            <a:chExt cx="1260000" cy="356715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328" y="6323794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270" y="1396574"/>
            <a:ext cx="7761769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49701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54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22833" y="643289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31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69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</a:t>
            </a:r>
            <a:r>
              <a:rPr kumimoji="1" lang="en-US" altLang="ja-JP" sz="1050" dirty="0">
                <a:solidFill>
                  <a:schemeClr val="tx1"/>
                </a:solidFill>
              </a:rPr>
              <a:t>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716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83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574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849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296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4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 smtClean="0"/>
              <a:t>962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西多摩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/>
              <a:t>3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 smtClean="0"/>
              <a:t>716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352547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32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984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/>
              <a:t>西多摩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19223" y="6476973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02" y="807991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6927" y="824802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01" y="3369714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4150" y="3360102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558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南</a:t>
            </a:r>
            <a:r>
              <a:rPr lang="ja-JP" altLang="en-US" sz="2400" dirty="0"/>
              <a:t>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09431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49071"/>
            <a:ext cx="1260000" cy="292283"/>
            <a:chOff x="4880343" y="5812372"/>
            <a:chExt cx="1260000" cy="292283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812372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34447"/>
            <a:chOff x="4880344" y="6209059"/>
            <a:chExt cx="1260000" cy="334447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01526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2794" y="722314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 smtClean="0">
                <a:latin typeface="+mn-ea"/>
              </a:rPr>
              <a:t>7.1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376475"/>
            <a:ext cx="7390192" cy="3852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387999" y="6361055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34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394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/>
              <a:t>南多摩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37237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5199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70326"/>
            <a:chOff x="4880344" y="6209059"/>
            <a:chExt cx="1260000" cy="370326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328" y="6337405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478597" y="735055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 smtClean="0">
                <a:latin typeface="+mn-ea"/>
              </a:rPr>
              <a:t>540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300" y="1351974"/>
            <a:ext cx="7066700" cy="385200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422833" y="6391253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35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814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2,546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548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94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171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713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1,858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273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875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10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2,811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南多摩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/>
              <a:t>11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2,546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15540" y="65943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36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591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/>
              <a:t>南多摩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56449" y="647078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00" y="806093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478" y="806093"/>
            <a:ext cx="4497229" cy="249964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02" y="3361378"/>
            <a:ext cx="4497229" cy="2508697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0480" y="3378911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851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55381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0804"/>
            <a:chOff x="4880344" y="6209059"/>
            <a:chExt cx="1260000" cy="340804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07883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398116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26463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4.6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92501" y="642369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38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32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区中央部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42902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434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35967"/>
            <a:chOff x="4880344" y="6209059"/>
            <a:chExt cx="1260000" cy="335967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52554" y="6303046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60" y="1398325"/>
            <a:ext cx="6987740" cy="38520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52794" y="737750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 smtClean="0">
                <a:latin typeface="+mn-ea"/>
              </a:rPr>
              <a:t>309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361873" y="639894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144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68243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9477"/>
            <a:ext cx="1260000" cy="291877"/>
            <a:chOff x="4880343" y="5812778"/>
            <a:chExt cx="1260000" cy="291877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434" y="5812778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56061"/>
            <a:chOff x="4880344" y="6209059"/>
            <a:chExt cx="1260000" cy="356061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23672" y="632314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60" y="1396574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22990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199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48958" y="642369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304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</a:t>
            </a:r>
            <a:r>
              <a:rPr kumimoji="1" lang="en-US" altLang="ja-JP" sz="1050" dirty="0">
                <a:solidFill>
                  <a:schemeClr val="tx1"/>
                </a:solidFill>
              </a:rPr>
              <a:t>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1,674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178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332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673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449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8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2,110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北多摩西部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/>
              <a:t>6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1,674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377463" y="656284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40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02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 fontScale="90000"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西部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00018" y="647078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41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9" y="786969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334" y="786969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638" y="3376701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3583" y="3377369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58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27276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77390"/>
            <a:chOff x="4880344" y="6209059"/>
            <a:chExt cx="1260000" cy="377390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007" y="6344469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248" y="1366119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23388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３年度まで、ほぼ横ばい～微減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48959" y="6403997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42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8962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50117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1268"/>
            <a:ext cx="1260000" cy="300086"/>
            <a:chOff x="4880343" y="5804569"/>
            <a:chExt cx="1260000" cy="300086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755" y="5804569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050" dirty="0" smtClean="0"/>
                <a:t>満たす</a:t>
              </a:r>
              <a:endParaRPr kumimoji="1" lang="ja-JP" altLang="en-US" sz="105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39631"/>
            <a:chOff x="4880344" y="6209059"/>
            <a:chExt cx="1260000" cy="339631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328" y="630671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050" dirty="0" smtClean="0"/>
                <a:t>満たさない</a:t>
              </a:r>
              <a:endParaRPr kumimoji="1" lang="ja-JP" altLang="en-US" sz="105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797" y="1351376"/>
            <a:ext cx="6903151" cy="3816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17916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３年度まで 、横ばい～微減で推移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344456" y="637383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622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   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827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 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2,304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73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351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534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274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669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10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3,819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北多摩南部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12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3,131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28039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44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688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 fontScale="90000"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44408" y="6526429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45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48" y="781687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335" y="789583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9162" y="3396018"/>
            <a:ext cx="4795838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335" y="3361362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799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76831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77390"/>
            <a:chOff x="4880344" y="6209059"/>
            <a:chExt cx="1260000" cy="377390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007" y="6344469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459824"/>
            <a:ext cx="7390192" cy="3852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3123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1.7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466375" y="642369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46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813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</a:t>
            </a:r>
            <a:r>
              <a:rPr lang="ja-JP" altLang="en-US" sz="2400" dirty="0"/>
              <a:t>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233639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16425"/>
            <a:ext cx="1260000" cy="324929"/>
            <a:chOff x="4880343" y="5779726"/>
            <a:chExt cx="1260000" cy="324929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5199" y="577972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77390"/>
            <a:chOff x="4880344" y="6209059"/>
            <a:chExt cx="1260000" cy="377390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007" y="6344469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60" y="1382937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17916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48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466375" y="6424233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3789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4" y="2854946"/>
            <a:ext cx="1449916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43253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64735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86349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050" dirty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  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050" dirty="0">
                <a:solidFill>
                  <a:schemeClr val="tx1"/>
                </a:solidFill>
              </a:rPr>
              <a:t>1,345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33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238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997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800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103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800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98918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885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9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2,025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北多摩北部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/>
              <a:t>7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1,345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48854" y="656284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48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26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入院料１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93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入院料３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2999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3" y="2854946"/>
            <a:ext cx="1508825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86089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90802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1" y="1041898"/>
            <a:ext cx="1728000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7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4,854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  </a:t>
            </a:r>
            <a:r>
              <a:rPr kumimoji="1" lang="en-US" altLang="ja-JP" sz="1050" dirty="0">
                <a:solidFill>
                  <a:schemeClr val="tx1"/>
                </a:solidFill>
              </a:rPr>
              <a:t>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773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4,109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入院料５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300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23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741650" cy="609703"/>
          </a:xfrm>
          <a:prstGeom prst="roundRect">
            <a:avLst>
              <a:gd name="adj" fmla="val 50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74165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40568" cy="440798"/>
          </a:xfrm>
          <a:prstGeom prst="roundRect">
            <a:avLst>
              <a:gd name="adj" fmla="val 70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392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 </a:t>
            </a:r>
            <a:r>
              <a:rPr kumimoji="1" lang="en-US" altLang="ja-JP" sz="1200" dirty="0" smtClean="0"/>
              <a:t>20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 </a:t>
            </a:r>
            <a:r>
              <a:rPr kumimoji="1" lang="en-US" altLang="ja-JP" sz="1200" dirty="0" smtClean="0"/>
              <a:t>10,478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区中央部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24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/>
              <a:t> </a:t>
            </a:r>
            <a:r>
              <a:rPr kumimoji="1" lang="en-US" altLang="ja-JP" sz="1200" b="1" dirty="0" smtClean="0"/>
              <a:t>9,736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64595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4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2151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 fontScale="90000"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北多摩北部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919" y="612965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00018" y="650168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11" y="807991"/>
            <a:ext cx="4497229" cy="24996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336" y="823698"/>
            <a:ext cx="4497229" cy="249964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11" y="3376701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336" y="3360102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00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区中央部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278919" y="6611779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673" y="6171963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21061" y="6129653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73000" y="6526429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420962" y="5886344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59813" y="6526429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5</a:t>
            </a:fld>
            <a:endParaRPr kumimoji="1" lang="ja-JP" altLang="en-US" sz="160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00" y="796941"/>
            <a:ext cx="4497229" cy="250869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451" y="772293"/>
            <a:ext cx="4497229" cy="2508697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999" y="3387364"/>
            <a:ext cx="4497229" cy="250869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4740" y="3402412"/>
            <a:ext cx="4497229" cy="250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69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296630" y="1223443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187040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32865"/>
            <a:ext cx="1260000" cy="308489"/>
            <a:chOff x="4880343" y="5796166"/>
            <a:chExt cx="1260000" cy="308489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96166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7396"/>
            <a:chOff x="4880344" y="6209059"/>
            <a:chExt cx="1260000" cy="347396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0771" y="6314475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0" y="1326220"/>
            <a:ext cx="7439477" cy="3888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794" y="744041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・回復期機能の病床割合は、平成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3.4</a:t>
            </a:r>
            <a:r>
              <a:rPr lang="ja-JP" altLang="en-US" sz="1600" dirty="0" smtClean="0">
                <a:latin typeface="+mn-ea"/>
              </a:rPr>
              <a:t>ポイント増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09919" y="644664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6</a:t>
            </a:fld>
            <a:endParaRPr kumimoji="1" lang="ja-JP" altLang="en-US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7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 smtClean="0"/>
              <a:t>区南部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90325" y="1205670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34524"/>
            <a:ext cx="1260000" cy="306830"/>
            <a:chOff x="4880343" y="5797825"/>
            <a:chExt cx="1260000" cy="306830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7068" y="5797825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39631"/>
            <a:chOff x="4880344" y="6209059"/>
            <a:chExt cx="1260000" cy="339631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35328" y="6306710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6" y="1414137"/>
            <a:ext cx="6987740" cy="3852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52794" y="715547"/>
            <a:ext cx="9453206" cy="41895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latin typeface="+mn-ea"/>
              </a:rPr>
              <a:t>・回復期機能の病床数は、平成</a:t>
            </a:r>
            <a:r>
              <a:rPr lang="en-US" altLang="ja-JP" sz="1600" dirty="0" smtClean="0">
                <a:latin typeface="+mn-ea"/>
              </a:rPr>
              <a:t>29</a:t>
            </a:r>
            <a:r>
              <a:rPr lang="ja-JP" altLang="en-US" sz="1600" dirty="0" smtClean="0">
                <a:latin typeface="+mn-ea"/>
              </a:rPr>
              <a:t>年度に比べ</a:t>
            </a:r>
            <a:r>
              <a:rPr lang="ja-JP" altLang="en-US" sz="1600" dirty="0">
                <a:latin typeface="+mn-ea"/>
              </a:rPr>
              <a:t>令和</a:t>
            </a:r>
            <a:r>
              <a:rPr lang="ja-JP" altLang="en-US" sz="1600" dirty="0" smtClean="0">
                <a:latin typeface="+mn-ea"/>
              </a:rPr>
              <a:t>３年度では </a:t>
            </a:r>
            <a:r>
              <a:rPr lang="en-US" altLang="ja-JP" sz="1600" dirty="0">
                <a:latin typeface="+mn-ea"/>
              </a:rPr>
              <a:t>200</a:t>
            </a:r>
            <a:r>
              <a:rPr lang="ja-JP" altLang="en-US" sz="1600" dirty="0" smtClean="0">
                <a:latin typeface="+mn-ea"/>
              </a:rPr>
              <a:t>床増</a:t>
            </a:r>
            <a:endParaRPr lang="en-US" altLang="ja-JP" sz="1600" dirty="0" smtClean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36044" y="643294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69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入院料３ 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7438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3" y="2854946"/>
            <a:ext cx="1508825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9" y="3595128"/>
            <a:ext cx="3186089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90802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64000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1,346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>
                <a:solidFill>
                  <a:schemeClr val="tx1"/>
                </a:solidFill>
              </a:rPr>
              <a:t>2,809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67237" y="1949977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80000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800000" cy="964013"/>
          </a:xfrm>
          <a:prstGeom prst="roundRect">
            <a:avLst>
              <a:gd name="adj" fmla="val 93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 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801069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780867" y="2988082"/>
            <a:ext cx="1979087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628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62333" y="6125039"/>
            <a:ext cx="2097621" cy="469331"/>
          </a:xfrm>
          <a:prstGeom prst="roundRect">
            <a:avLst>
              <a:gd name="adj" fmla="val 17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38105" y="6126370"/>
            <a:ext cx="180000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764000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 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764000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9867" y="2744350"/>
            <a:ext cx="1764000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542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en-US" altLang="ja-JP" sz="1200" dirty="0" smtClean="0"/>
              <a:t>16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/>
              <a:t>4,706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34" y="64432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kumimoji="1" lang="ja-JP" altLang="en-US" sz="1600" b="1" dirty="0" smtClean="0"/>
              <a:t>区</a:t>
            </a:r>
            <a:r>
              <a:rPr kumimoji="1" lang="ja-JP" altLang="en-US" sz="1600" b="1" dirty="0"/>
              <a:t>南部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15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 smtClean="0"/>
              <a:t>4,155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590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  入院料６ </a:t>
            </a:r>
            <a:r>
              <a:rPr kumimoji="1" lang="en-US" altLang="ja-JP" sz="1100" dirty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28039" y="659437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8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99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1767</TotalTime>
  <Words>10269</Words>
  <Application>Microsoft Office PowerPoint</Application>
  <PresentationFormat>A4 210 x 297 mm</PresentationFormat>
  <Paragraphs>1461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5" baseType="lpstr">
      <vt:lpstr>メイリオ</vt:lpstr>
      <vt:lpstr>游ゴシック</vt:lpstr>
      <vt:lpstr>Arial</vt:lpstr>
      <vt:lpstr>Calibri</vt:lpstr>
      <vt:lpstr>Office テーマ</vt:lpstr>
      <vt:lpstr>2025年に向けた対応方針に係る検討の進め方【案】 参考資料（圏域別） 　 ～各医療機関の対応方針の策定・検証・見直し～</vt:lpstr>
      <vt:lpstr>目次</vt:lpstr>
      <vt:lpstr>【区中央部】病床の機能分化の進捗状況①</vt:lpstr>
      <vt:lpstr>【区中央部】病床の機能分化の進捗状況②</vt:lpstr>
      <vt:lpstr>PowerPoint プレゼンテーション</vt:lpstr>
      <vt:lpstr>【区中央部】機能別の病床利用率・平均在院日数の推移</vt:lpstr>
      <vt:lpstr>【区南部】病床の機能分化の進捗状況①</vt:lpstr>
      <vt:lpstr>【区南部】病床の機能分化の進捗状況②</vt:lpstr>
      <vt:lpstr>PowerPoint プレゼンテーション</vt:lpstr>
      <vt:lpstr>【区南部】機能別の病床利用率・平均在院日数の推移</vt:lpstr>
      <vt:lpstr>【区西南部】病床の機能分化の進捗状況①</vt:lpstr>
      <vt:lpstr>【区西南部】病床の機能分化の進捗状況②</vt:lpstr>
      <vt:lpstr>PowerPoint プレゼンテーション</vt:lpstr>
      <vt:lpstr>【区西南部】機能別の病床利用率・平均在院日数の推移</vt:lpstr>
      <vt:lpstr>【区西部】病床の機能分化の進捗状況①</vt:lpstr>
      <vt:lpstr>【区西部】病床の機能分化の進捗状況②</vt:lpstr>
      <vt:lpstr>PowerPoint プレゼンテーション</vt:lpstr>
      <vt:lpstr>【区西部】機能別の病床利用率・平均在院日数の推移</vt:lpstr>
      <vt:lpstr>【区西北部】病床の機能分化の進捗状況①</vt:lpstr>
      <vt:lpstr>【区西北部】病床の機能分化の進捗状況②</vt:lpstr>
      <vt:lpstr>PowerPoint プレゼンテーション</vt:lpstr>
      <vt:lpstr>【区西北部】機能別の病床利用率・平均在院日数の推移</vt:lpstr>
      <vt:lpstr>【区東北部】病床の機能分化の進捗状況①</vt:lpstr>
      <vt:lpstr>【区東北部】病床の機能分化の進捗状況②</vt:lpstr>
      <vt:lpstr>PowerPoint プレゼンテーション</vt:lpstr>
      <vt:lpstr>【区東北部】機能別の病床利用率・平均在院日数の推移</vt:lpstr>
      <vt:lpstr>【区東部】病床の機能分化の進捗状況①</vt:lpstr>
      <vt:lpstr>【区東部】病床の機能分化の進捗状況②</vt:lpstr>
      <vt:lpstr>PowerPoint プレゼンテーション</vt:lpstr>
      <vt:lpstr>【区東部】機能別の病床利用率・平均在院日数の推移</vt:lpstr>
      <vt:lpstr>【西多摩】病床の機能分化の進捗状況①</vt:lpstr>
      <vt:lpstr>【西多摩】病床の機能分化の進捗状況②</vt:lpstr>
      <vt:lpstr>PowerPoint プレゼンテーション</vt:lpstr>
      <vt:lpstr>【西多摩】機能別の病床利用率・平均在院日数の推移</vt:lpstr>
      <vt:lpstr>【南多摩】病床の機能分化の進捗状況①</vt:lpstr>
      <vt:lpstr>【南多摩】病床の機能分化の進捗状況②</vt:lpstr>
      <vt:lpstr>PowerPoint プレゼンテーション</vt:lpstr>
      <vt:lpstr>【南多摩】機能別の病床利用率・平均在院日数の推移</vt:lpstr>
      <vt:lpstr>【北多摩西部】病床の機能分化の進捗状況①</vt:lpstr>
      <vt:lpstr>【北多摩西部】病床の機能分化の進捗状況②</vt:lpstr>
      <vt:lpstr>PowerPoint プレゼンテーション</vt:lpstr>
      <vt:lpstr>【北多摩西部】機能別の病床利用率・平均在院日数の推移</vt:lpstr>
      <vt:lpstr>【北多摩南部】病床の機能分化の進捗状況①</vt:lpstr>
      <vt:lpstr>【北多摩南部】病床の機能分化の進捗状況②</vt:lpstr>
      <vt:lpstr>PowerPoint プレゼンテーション</vt:lpstr>
      <vt:lpstr>【北多摩南部】機能別の病床利用率・平均在院日数の推移</vt:lpstr>
      <vt:lpstr>【北多摩北部】病床の機能分化の進捗状況①</vt:lpstr>
      <vt:lpstr>【北多摩北部】病床の機能分化の進捗状況②</vt:lpstr>
      <vt:lpstr>PowerPoint プレゼンテーション</vt:lpstr>
      <vt:lpstr>【北多摩北部】機能別の病床利用率・平均在院日数の推移</vt:lpstr>
    </vt:vector>
  </TitlesOfParts>
  <Company>TAIMS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東京都</dc:creator>
  <cp:lastModifiedBy>東京都</cp:lastModifiedBy>
  <cp:revision>231</cp:revision>
  <cp:lastPrinted>2022-05-26T02:00:26Z</cp:lastPrinted>
  <dcterms:created xsi:type="dcterms:W3CDTF">2022-05-19T01:24:06Z</dcterms:created>
  <dcterms:modified xsi:type="dcterms:W3CDTF">2023-01-04T04:02:31Z</dcterms:modified>
</cp:coreProperties>
</file>