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8" d="100"/>
          <a:sy n="78" d="100"/>
        </p:scale>
        <p:origin x="1276"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2178139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5847406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3597448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1639779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2789975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963961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2054078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1685590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943110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117579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7ED2D22-067C-405D-9C12-5E1F1366BD88}" type="datetimeFigureOut">
              <a:rPr kumimoji="1" lang="ja-JP" altLang="en-US" smtClean="0"/>
              <a:t>2020/11/4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3905681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ED2D22-067C-405D-9C12-5E1F1366BD88}" type="datetimeFigureOut">
              <a:rPr kumimoji="1" lang="ja-JP" altLang="en-US" smtClean="0"/>
              <a:t>2020/11/4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F8C2AF-81CB-4B1B-BFAD-E1DF25347FA0}" type="slidenum">
              <a:rPr kumimoji="1" lang="ja-JP" altLang="en-US" smtClean="0"/>
              <a:t>‹#›</a:t>
            </a:fld>
            <a:endParaRPr kumimoji="1" lang="ja-JP" altLang="en-US"/>
          </a:p>
        </p:txBody>
      </p:sp>
    </p:spTree>
    <p:extLst>
      <p:ext uri="{BB962C8B-B14F-4D97-AF65-F5344CB8AC3E}">
        <p14:creationId xmlns:p14="http://schemas.microsoft.com/office/powerpoint/2010/main" val="3949617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a:xfrm>
            <a:off x="323061" y="496417"/>
            <a:ext cx="8497411" cy="418058"/>
          </a:xfrm>
        </p:spPr>
        <p:txBody>
          <a:bodyPr>
            <a:normAutofit fontScale="90000"/>
          </a:bodyPr>
          <a:lstStyle/>
          <a:p>
            <a:r>
              <a:rPr lang="ja-JP" altLang="ja-JP" sz="1800" b="1" dirty="0"/>
              <a:t>令和</a:t>
            </a:r>
            <a:r>
              <a:rPr lang="ja-JP" altLang="ja-JP" sz="1800" b="1" dirty="0" smtClean="0"/>
              <a:t>２年度</a:t>
            </a:r>
            <a:r>
              <a:rPr lang="ja-JP" altLang="en-US" sz="1800" b="1" dirty="0" smtClean="0"/>
              <a:t>　</a:t>
            </a:r>
            <a:r>
              <a:rPr lang="ja-JP" altLang="ja-JP" sz="1800" b="1" dirty="0" smtClean="0"/>
              <a:t>第</a:t>
            </a:r>
            <a:r>
              <a:rPr lang="ja-JP" altLang="en-US" sz="1800" b="1" dirty="0" smtClean="0"/>
              <a:t>１</a:t>
            </a:r>
            <a:r>
              <a:rPr lang="ja-JP" altLang="ja-JP" sz="1800" b="1" dirty="0" smtClean="0"/>
              <a:t>回</a:t>
            </a:r>
            <a:r>
              <a:rPr lang="ja-JP" altLang="ja-JP" sz="1800" b="1" dirty="0"/>
              <a:t>ワーキンググループ 主な意見</a:t>
            </a:r>
            <a:r>
              <a:rPr lang="ja-JP" altLang="ja-JP" sz="1800" b="1" dirty="0" smtClean="0"/>
              <a:t>まとめ</a:t>
            </a:r>
            <a:r>
              <a:rPr lang="ja-JP" altLang="en-US" sz="1800" b="1" dirty="0" smtClean="0"/>
              <a:t>と指定規則等改正の関連について</a:t>
            </a:r>
            <a:endParaRPr kumimoji="1" lang="ja-JP" altLang="en-US" sz="1800" b="1" dirty="0"/>
          </a:p>
        </p:txBody>
      </p:sp>
      <p:sp>
        <p:nvSpPr>
          <p:cNvPr id="7" name="テキスト ボックス 6"/>
          <p:cNvSpPr txBox="1"/>
          <p:nvPr/>
        </p:nvSpPr>
        <p:spPr>
          <a:xfrm>
            <a:off x="7668344" y="188640"/>
            <a:ext cx="1152128" cy="307777"/>
          </a:xfrm>
          <a:prstGeom prst="rect">
            <a:avLst/>
          </a:prstGeom>
          <a:noFill/>
          <a:ln>
            <a:solidFill>
              <a:schemeClr val="tx1"/>
            </a:solidFill>
          </a:ln>
        </p:spPr>
        <p:txBody>
          <a:bodyPr wrap="square" rtlCol="0">
            <a:spAutoFit/>
          </a:bodyPr>
          <a:lstStyle/>
          <a:p>
            <a:pPr algn="ctr"/>
            <a:r>
              <a:rPr kumimoji="1" lang="ja-JP" altLang="en-US" sz="1400" dirty="0" smtClean="0"/>
              <a:t>資料８</a:t>
            </a:r>
            <a:endParaRPr kumimoji="1" lang="ja-JP" altLang="en-US" sz="1400" dirty="0"/>
          </a:p>
        </p:txBody>
      </p:sp>
      <p:sp>
        <p:nvSpPr>
          <p:cNvPr id="8" name="正方形/長方形 7"/>
          <p:cNvSpPr/>
          <p:nvPr/>
        </p:nvSpPr>
        <p:spPr>
          <a:xfrm>
            <a:off x="286514" y="1519380"/>
            <a:ext cx="3065479" cy="4141868"/>
          </a:xfrm>
          <a:prstGeom prst="rect">
            <a:avLst/>
          </a:prstGeom>
        </p:spPr>
        <p:style>
          <a:lnRef idx="2">
            <a:schemeClr val="dk1"/>
          </a:lnRef>
          <a:fillRef idx="1">
            <a:schemeClr val="lt1"/>
          </a:fillRef>
          <a:effectRef idx="0">
            <a:schemeClr val="dk1"/>
          </a:effectRef>
          <a:fontRef idx="minor">
            <a:schemeClr val="dk1"/>
          </a:fontRef>
        </p:style>
        <p:txBody>
          <a:bodyPr rtlCol="0" anchor="t" anchorCtr="0"/>
          <a:lstStyle/>
          <a:p>
            <a:r>
              <a:rPr lang="ja-JP" altLang="en-US" sz="1200" dirty="0" smtClean="0"/>
              <a:t>・</a:t>
            </a:r>
            <a:r>
              <a:rPr lang="ja-JP" altLang="ja-JP" sz="1200" dirty="0" smtClean="0"/>
              <a:t>准</a:t>
            </a:r>
            <a:r>
              <a:rPr lang="ja-JP" altLang="ja-JP" sz="1200" dirty="0"/>
              <a:t>看の有資格者がプライドを</a:t>
            </a:r>
            <a:r>
              <a:rPr lang="ja-JP" altLang="ja-JP" sz="1200" dirty="0" smtClean="0"/>
              <a:t>持って</a:t>
            </a:r>
            <a:r>
              <a:rPr lang="ja-JP" altLang="en-US" sz="1200" dirty="0" smtClean="0"/>
              <a:t>働き、</a:t>
            </a:r>
            <a:r>
              <a:rPr lang="ja-JP" altLang="ja-JP" sz="1200" dirty="0" smtClean="0"/>
              <a:t>キャリア</a:t>
            </a:r>
            <a:r>
              <a:rPr lang="ja-JP" altLang="ja-JP" sz="1200" dirty="0"/>
              <a:t>を積</a:t>
            </a:r>
            <a:r>
              <a:rPr lang="ja-JP" altLang="en-US" sz="1200" dirty="0"/>
              <a:t>めるようにするといいのでは</a:t>
            </a:r>
            <a:r>
              <a:rPr lang="ja-JP" altLang="en-US" sz="1200" dirty="0" smtClean="0"/>
              <a:t>。　　</a:t>
            </a:r>
            <a:endParaRPr kumimoji="1" lang="en-US" altLang="ja-JP" sz="1200" dirty="0" smtClean="0"/>
          </a:p>
          <a:p>
            <a:r>
              <a:rPr lang="ja-JP" altLang="en-US" sz="1200" dirty="0"/>
              <a:t>・基礎として</a:t>
            </a:r>
            <a:r>
              <a:rPr lang="ja-JP" altLang="ja-JP" sz="1200" dirty="0"/>
              <a:t>ジェネラルに勉強し、</a:t>
            </a:r>
            <a:r>
              <a:rPr lang="ja-JP" altLang="en-US" sz="1200" dirty="0"/>
              <a:t>その後</a:t>
            </a:r>
            <a:r>
              <a:rPr lang="ja-JP" altLang="ja-JP" sz="1200" dirty="0"/>
              <a:t>専門性に分かれていく</a:t>
            </a:r>
            <a:r>
              <a:rPr lang="ja-JP" altLang="en-US" sz="1200" dirty="0"/>
              <a:t>教育体制もいいのでは。</a:t>
            </a:r>
            <a:endParaRPr lang="en-US" altLang="ja-JP" sz="1200" dirty="0"/>
          </a:p>
          <a:p>
            <a:endParaRPr lang="en-US" altLang="ja-JP" sz="1200" dirty="0" smtClean="0"/>
          </a:p>
          <a:p>
            <a:r>
              <a:rPr lang="ja-JP" altLang="en-US" sz="1200" dirty="0" smtClean="0"/>
              <a:t>・地域</a:t>
            </a:r>
            <a:r>
              <a:rPr lang="ja-JP" altLang="en-US" sz="1200" dirty="0"/>
              <a:t>のニーズに</a:t>
            </a:r>
            <a:r>
              <a:rPr lang="ja-JP" altLang="en-US" sz="1200" dirty="0" smtClean="0"/>
              <a:t>合った教育であるか、</a:t>
            </a:r>
            <a:r>
              <a:rPr lang="ja-JP" altLang="en-US" sz="1200" dirty="0"/>
              <a:t>教育</a:t>
            </a:r>
            <a:r>
              <a:rPr lang="ja-JP" altLang="en-US" sz="1200" dirty="0" smtClean="0"/>
              <a:t>目標が</a:t>
            </a:r>
            <a:r>
              <a:rPr lang="ja-JP" altLang="en-US" sz="1200" dirty="0" smtClean="0"/>
              <a:t>明確かなど</a:t>
            </a:r>
            <a:r>
              <a:rPr lang="ja-JP" altLang="en-US" sz="1200" dirty="0" smtClean="0"/>
              <a:t>を審査</a:t>
            </a:r>
            <a:r>
              <a:rPr lang="ja-JP" altLang="en-US" sz="1200" dirty="0" smtClean="0"/>
              <a:t>するといい。</a:t>
            </a:r>
            <a:endParaRPr lang="en-US" altLang="ja-JP" sz="1200" dirty="0"/>
          </a:p>
          <a:p>
            <a:r>
              <a:rPr lang="ja-JP" altLang="en-US" sz="1200" dirty="0" smtClean="0"/>
              <a:t>・</a:t>
            </a:r>
            <a:r>
              <a:rPr lang="ja-JP" altLang="ja-JP" sz="1200" dirty="0" smtClean="0"/>
              <a:t>教員</a:t>
            </a:r>
            <a:r>
              <a:rPr lang="ja-JP" altLang="ja-JP" sz="1200" dirty="0" smtClean="0"/>
              <a:t>の</a:t>
            </a:r>
            <a:r>
              <a:rPr lang="ja-JP" altLang="en-US" sz="1200" dirty="0" smtClean="0"/>
              <a:t>配置数や</a:t>
            </a:r>
            <a:r>
              <a:rPr lang="ja-JP" altLang="ja-JP" sz="1200" dirty="0" smtClean="0"/>
              <a:t>夜間</a:t>
            </a:r>
            <a:r>
              <a:rPr lang="ja-JP" altLang="en-US" sz="1200" dirty="0" smtClean="0"/>
              <a:t>課程開設などについて</a:t>
            </a:r>
            <a:r>
              <a:rPr lang="ja-JP" altLang="ja-JP" sz="1200" dirty="0" smtClean="0"/>
              <a:t>、しっかりと中身も精査</a:t>
            </a:r>
            <a:r>
              <a:rPr lang="ja-JP" altLang="en-US" sz="1200" dirty="0" smtClean="0"/>
              <a:t>して</a:t>
            </a:r>
            <a:r>
              <a:rPr lang="ja-JP" altLang="ja-JP" sz="1200" dirty="0" smtClean="0"/>
              <a:t>もらえるように</a:t>
            </a:r>
            <a:r>
              <a:rPr lang="ja-JP" altLang="en-US" sz="1200" dirty="0" smtClean="0"/>
              <a:t>なるといい。</a:t>
            </a:r>
            <a:endParaRPr lang="en-US" altLang="ja-JP" sz="1200" dirty="0" smtClean="0"/>
          </a:p>
          <a:p>
            <a:r>
              <a:rPr lang="ja-JP" altLang="en-US" sz="1200" dirty="0" smtClean="0"/>
              <a:t>・</a:t>
            </a:r>
            <a:r>
              <a:rPr lang="ja-JP" altLang="ja-JP" sz="1200" dirty="0" smtClean="0"/>
              <a:t>ＩＣＴ、情報機器の使い方にもたけた人</a:t>
            </a:r>
            <a:r>
              <a:rPr lang="ja-JP" altLang="en-US" sz="1200" dirty="0" smtClean="0"/>
              <a:t>が准看護師として活躍して認めてもらえるようになるなど、</a:t>
            </a:r>
            <a:r>
              <a:rPr lang="ja-JP" altLang="ja-JP" sz="1200" dirty="0" smtClean="0">
                <a:solidFill>
                  <a:schemeClr val="tx1"/>
                </a:solidFill>
              </a:rPr>
              <a:t>他分野・領域で</a:t>
            </a:r>
            <a:r>
              <a:rPr lang="ja-JP" altLang="en-US" sz="1200" dirty="0" smtClean="0">
                <a:solidFill>
                  <a:schemeClr val="tx1"/>
                </a:solidFill>
              </a:rPr>
              <a:t>の</a:t>
            </a:r>
            <a:r>
              <a:rPr lang="ja-JP" altLang="ja-JP" sz="1200" dirty="0" smtClean="0">
                <a:solidFill>
                  <a:schemeClr val="tx1"/>
                </a:solidFill>
              </a:rPr>
              <a:t>活躍を期待する</a:t>
            </a:r>
            <a:r>
              <a:rPr lang="ja-JP" altLang="ja-JP" sz="1100" dirty="0" smtClean="0">
                <a:solidFill>
                  <a:srgbClr val="0000CC"/>
                </a:solidFill>
              </a:rPr>
              <a:t>。</a:t>
            </a:r>
            <a:endParaRPr lang="ja-JP" altLang="en-US" sz="1100" dirty="0" smtClean="0"/>
          </a:p>
          <a:p>
            <a:endParaRPr lang="en-US" altLang="ja-JP" sz="1000" dirty="0" smtClean="0"/>
          </a:p>
          <a:p>
            <a:r>
              <a:rPr lang="ja-JP" altLang="en-US" sz="1200" dirty="0" smtClean="0"/>
              <a:t>・准看護師の資格が</a:t>
            </a:r>
            <a:r>
              <a:rPr lang="ja-JP" altLang="ja-JP" sz="1200" dirty="0"/>
              <a:t>保育士</a:t>
            </a:r>
            <a:r>
              <a:rPr lang="ja-JP" altLang="en-US" sz="1200" dirty="0"/>
              <a:t>や</a:t>
            </a:r>
            <a:r>
              <a:rPr lang="ja-JP" altLang="ja-JP" sz="1200" dirty="0"/>
              <a:t>介護福祉士</a:t>
            </a:r>
            <a:r>
              <a:rPr lang="ja-JP" altLang="en-US" sz="1200" dirty="0"/>
              <a:t>など</a:t>
            </a:r>
            <a:r>
              <a:rPr lang="ja-JP" altLang="ja-JP" sz="1200" dirty="0"/>
              <a:t>福祉</a:t>
            </a:r>
            <a:r>
              <a:rPr lang="ja-JP" altLang="ja-JP" sz="1200" dirty="0" smtClean="0"/>
              <a:t>系</a:t>
            </a:r>
            <a:r>
              <a:rPr lang="ja-JP" altLang="en-US" sz="1200" dirty="0" smtClean="0"/>
              <a:t>や</a:t>
            </a:r>
            <a:r>
              <a:rPr lang="ja-JP" altLang="en-US" sz="1200" dirty="0" smtClean="0"/>
              <a:t>他の資格のベースになるような共通した教育内容でもいいのでは。</a:t>
            </a:r>
            <a:endParaRPr lang="en-US" altLang="ja-JP" sz="1200" dirty="0" smtClean="0"/>
          </a:p>
          <a:p>
            <a:r>
              <a:rPr lang="ja-JP" altLang="en-US" sz="1200" dirty="0" smtClean="0"/>
              <a:t>・</a:t>
            </a:r>
            <a:r>
              <a:rPr lang="ja-JP" altLang="en-US" sz="1200" dirty="0"/>
              <a:t>２</a:t>
            </a:r>
            <a:r>
              <a:rPr lang="ja-JP" altLang="en-US" sz="1200" dirty="0" smtClean="0"/>
              <a:t>階部分の</a:t>
            </a:r>
            <a:r>
              <a:rPr lang="ja-JP" altLang="en-US" sz="1200" dirty="0"/>
              <a:t>１</a:t>
            </a:r>
            <a:r>
              <a:rPr lang="ja-JP" altLang="en-US" sz="1200" dirty="0" smtClean="0"/>
              <a:t>階が准看護師というように、他の資格も</a:t>
            </a:r>
            <a:r>
              <a:rPr lang="ja-JP" altLang="ja-JP" sz="1200" dirty="0" smtClean="0"/>
              <a:t>１階部分をつくって、その上に看護師、介護福祉</a:t>
            </a:r>
            <a:r>
              <a:rPr lang="ja-JP" altLang="en-US" sz="1200" dirty="0" smtClean="0"/>
              <a:t>などの専門性を積み重ねていくことができればいいのでは。</a:t>
            </a:r>
            <a:endParaRPr lang="en-US" altLang="ja-JP" sz="1200" dirty="0" smtClean="0"/>
          </a:p>
          <a:p>
            <a:endParaRPr lang="en-US" altLang="ja-JP" sz="1200" dirty="0" smtClean="0"/>
          </a:p>
          <a:p>
            <a:endParaRPr kumimoji="1" lang="ja-JP" altLang="en-US" sz="1200" dirty="0"/>
          </a:p>
        </p:txBody>
      </p:sp>
      <p:sp>
        <p:nvSpPr>
          <p:cNvPr id="3" name="正方形/長方形 2"/>
          <p:cNvSpPr/>
          <p:nvPr/>
        </p:nvSpPr>
        <p:spPr>
          <a:xfrm>
            <a:off x="4067942" y="970224"/>
            <a:ext cx="4608513" cy="5040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t>指定規則改正等との関連</a:t>
            </a:r>
            <a:endParaRPr kumimoji="1" lang="ja-JP" altLang="en-US" sz="1200" dirty="0"/>
          </a:p>
        </p:txBody>
      </p:sp>
      <p:sp>
        <p:nvSpPr>
          <p:cNvPr id="4" name="正方形/長方形 3"/>
          <p:cNvSpPr/>
          <p:nvPr/>
        </p:nvSpPr>
        <p:spPr>
          <a:xfrm>
            <a:off x="304163" y="970224"/>
            <a:ext cx="3096344" cy="5040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ja-JP" sz="1200" b="1" dirty="0" smtClean="0"/>
              <a:t>令和</a:t>
            </a:r>
            <a:r>
              <a:rPr lang="ja-JP" altLang="ja-JP" sz="1200" b="1" dirty="0"/>
              <a:t>２年度</a:t>
            </a:r>
            <a:r>
              <a:rPr lang="ja-JP" altLang="en-US" sz="1200" b="1" dirty="0"/>
              <a:t>　</a:t>
            </a:r>
            <a:r>
              <a:rPr lang="ja-JP" altLang="ja-JP" sz="1200" b="1" dirty="0"/>
              <a:t>第</a:t>
            </a:r>
            <a:r>
              <a:rPr lang="ja-JP" altLang="en-US" sz="1200" b="1" dirty="0"/>
              <a:t>１</a:t>
            </a:r>
            <a:r>
              <a:rPr lang="ja-JP" altLang="ja-JP" sz="1200" b="1" dirty="0"/>
              <a:t>回</a:t>
            </a:r>
            <a:r>
              <a:rPr lang="ja-JP" altLang="ja-JP" sz="1200" b="1" dirty="0" smtClean="0"/>
              <a:t>ワーキンググループ </a:t>
            </a:r>
            <a:endParaRPr lang="en-US" altLang="ja-JP" sz="1200" b="1" dirty="0" smtClean="0"/>
          </a:p>
          <a:p>
            <a:pPr algn="ctr"/>
            <a:r>
              <a:rPr lang="ja-JP" altLang="ja-JP" sz="1200" b="1" dirty="0" smtClean="0"/>
              <a:t>主な</a:t>
            </a:r>
            <a:r>
              <a:rPr lang="ja-JP" altLang="en-US" sz="1200" b="1" dirty="0" smtClean="0"/>
              <a:t>意</a:t>
            </a:r>
            <a:r>
              <a:rPr lang="ja-JP" altLang="ja-JP" sz="1200" b="1" dirty="0" smtClean="0"/>
              <a:t>見</a:t>
            </a:r>
            <a:endParaRPr kumimoji="1" lang="ja-JP" altLang="en-US" dirty="0"/>
          </a:p>
        </p:txBody>
      </p:sp>
      <p:sp>
        <p:nvSpPr>
          <p:cNvPr id="18" name="正方形/長方形 17"/>
          <p:cNvSpPr/>
          <p:nvPr/>
        </p:nvSpPr>
        <p:spPr>
          <a:xfrm>
            <a:off x="4067943" y="1559428"/>
            <a:ext cx="4618891" cy="29853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smtClean="0"/>
              <a:t>准看護師としてプライドを持ってキャリアを積む</a:t>
            </a:r>
            <a:endParaRPr kumimoji="1" lang="ja-JP" altLang="en-US" sz="1200" dirty="0"/>
          </a:p>
        </p:txBody>
      </p:sp>
      <p:sp>
        <p:nvSpPr>
          <p:cNvPr id="19" name="正方形/長方形 18"/>
          <p:cNvSpPr/>
          <p:nvPr/>
        </p:nvSpPr>
        <p:spPr>
          <a:xfrm>
            <a:off x="4067944" y="1942333"/>
            <a:ext cx="4647950" cy="465501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200" dirty="0" smtClean="0"/>
              <a:t>□指定規則改正（主なポイント）</a:t>
            </a:r>
            <a:endParaRPr lang="en-US" altLang="ja-JP" sz="1200" dirty="0" smtClean="0"/>
          </a:p>
          <a:p>
            <a:r>
              <a:rPr lang="ja-JP" altLang="en-US" sz="1100" dirty="0" smtClean="0"/>
              <a:t>●教育内容の枠組みを看護師教育と同様に「分野」として「基礎分野」　</a:t>
            </a:r>
            <a:endParaRPr lang="en-US" altLang="ja-JP" sz="1100" dirty="0" smtClean="0"/>
          </a:p>
          <a:p>
            <a:r>
              <a:rPr lang="ja-JP" altLang="en-US" sz="1100" dirty="0"/>
              <a:t>　</a:t>
            </a:r>
            <a:r>
              <a:rPr lang="ja-JP" altLang="en-US" sz="1100" dirty="0" smtClean="0"/>
              <a:t>「専門基礎分野」「専門分野」とした。</a:t>
            </a:r>
            <a:endParaRPr kumimoji="1" lang="en-US" altLang="ja-JP" sz="1100" dirty="0" smtClean="0"/>
          </a:p>
          <a:p>
            <a:r>
              <a:rPr kumimoji="1" lang="ja-JP" altLang="en-US" sz="1100" dirty="0" smtClean="0"/>
              <a:t>●将来を担う准看護師に求められる能力をもとに看護師に求められる</a:t>
            </a:r>
            <a:endParaRPr kumimoji="1" lang="en-US" altLang="ja-JP" sz="1100" dirty="0" smtClean="0"/>
          </a:p>
          <a:p>
            <a:r>
              <a:rPr lang="ja-JP" altLang="en-US" sz="1100" dirty="0"/>
              <a:t>　</a:t>
            </a:r>
            <a:r>
              <a:rPr kumimoji="1" lang="ja-JP" altLang="en-US" sz="1100" dirty="0" smtClean="0"/>
              <a:t>実践能力と卒業時の到達目標を参考に「</a:t>
            </a:r>
            <a:r>
              <a:rPr kumimoji="1" lang="ja-JP" altLang="en-US" sz="1100" u="sng" dirty="0" smtClean="0"/>
              <a:t>准看護師に求められる実</a:t>
            </a:r>
            <a:endParaRPr kumimoji="1" lang="en-US" altLang="ja-JP" sz="1100" u="sng" dirty="0" smtClean="0"/>
          </a:p>
          <a:p>
            <a:r>
              <a:rPr lang="ja-JP" altLang="en-US" sz="1100" u="sng" dirty="0"/>
              <a:t>　</a:t>
            </a:r>
            <a:r>
              <a:rPr kumimoji="1" lang="ja-JP" altLang="en-US" sz="1100" u="sng" dirty="0" smtClean="0"/>
              <a:t>践能力と卒業時の到達目標</a:t>
            </a:r>
            <a:r>
              <a:rPr kumimoji="1" lang="ja-JP" altLang="en-US" sz="1100" dirty="0" smtClean="0"/>
              <a:t>」が策定された。</a:t>
            </a:r>
            <a:endParaRPr kumimoji="1" lang="en-US" altLang="ja-JP" sz="1100" dirty="0" smtClean="0"/>
          </a:p>
          <a:p>
            <a:endParaRPr kumimoji="1" lang="en-US" altLang="ja-JP" sz="1200" dirty="0" smtClean="0"/>
          </a:p>
          <a:p>
            <a:r>
              <a:rPr lang="ja-JP" altLang="en-US" sz="1200" dirty="0" smtClean="0"/>
              <a:t>□看護師</a:t>
            </a:r>
            <a:r>
              <a:rPr lang="ja-JP" altLang="en-US" sz="1200" dirty="0"/>
              <a:t>等養成所の運営に関する指導</a:t>
            </a:r>
            <a:r>
              <a:rPr lang="ja-JP" altLang="en-US" sz="1200" dirty="0" smtClean="0"/>
              <a:t>ガイドライン（抜粋）</a:t>
            </a:r>
            <a:endParaRPr lang="en-US" altLang="ja-JP" sz="1200" dirty="0" smtClean="0"/>
          </a:p>
          <a:p>
            <a:r>
              <a:rPr lang="ja-JP" altLang="en-US" sz="1200" dirty="0" smtClean="0">
                <a:latin typeface="+mn-ea"/>
              </a:rPr>
              <a:t>●</a:t>
            </a:r>
            <a:r>
              <a:rPr lang="ja-JP" altLang="en-US" sz="1100" dirty="0" smtClean="0">
                <a:latin typeface="+mn-ea"/>
              </a:rPr>
              <a:t>第六　教育</a:t>
            </a:r>
            <a:r>
              <a:rPr lang="ja-JP" altLang="en-US" sz="1100" dirty="0">
                <a:latin typeface="+mn-ea"/>
              </a:rPr>
              <a:t>に関する</a:t>
            </a:r>
            <a:r>
              <a:rPr lang="ja-JP" altLang="en-US" sz="1100" dirty="0" smtClean="0">
                <a:latin typeface="+mn-ea"/>
              </a:rPr>
              <a:t>事項　</a:t>
            </a:r>
            <a:endParaRPr lang="en-US" altLang="ja-JP" sz="1100" dirty="0" smtClean="0">
              <a:latin typeface="+mn-ea"/>
            </a:endParaRPr>
          </a:p>
          <a:p>
            <a:r>
              <a:rPr lang="ja-JP" altLang="en-US" sz="1100" dirty="0">
                <a:latin typeface="+mn-ea"/>
              </a:rPr>
              <a:t>　</a:t>
            </a:r>
            <a:r>
              <a:rPr lang="ja-JP" altLang="en-US" sz="1100" dirty="0" smtClean="0">
                <a:latin typeface="+mn-ea"/>
              </a:rPr>
              <a:t>１　教育</a:t>
            </a:r>
            <a:r>
              <a:rPr lang="ja-JP" altLang="en-US" sz="1100" dirty="0">
                <a:latin typeface="+mn-ea"/>
              </a:rPr>
              <a:t>の内容等</a:t>
            </a:r>
          </a:p>
          <a:p>
            <a:r>
              <a:rPr lang="ja-JP" altLang="en-US" sz="1100" dirty="0">
                <a:latin typeface="+mn-ea"/>
              </a:rPr>
              <a:t>（</a:t>
            </a:r>
            <a:r>
              <a:rPr lang="ja-JP" altLang="en-US" sz="1100" dirty="0" smtClean="0">
                <a:latin typeface="+mn-ea"/>
              </a:rPr>
              <a:t>１）教育</a:t>
            </a:r>
            <a:r>
              <a:rPr lang="ja-JP" altLang="en-US" sz="1100" dirty="0">
                <a:latin typeface="+mn-ea"/>
              </a:rPr>
              <a:t>の基本的考え方、留意点等</a:t>
            </a:r>
            <a:r>
              <a:rPr lang="ja-JP" altLang="en-US" sz="1100" dirty="0" smtClean="0">
                <a:latin typeface="+mn-ea"/>
              </a:rPr>
              <a:t>は・・・准</a:t>
            </a:r>
            <a:r>
              <a:rPr lang="ja-JP" altLang="en-US" sz="1100" dirty="0">
                <a:latin typeface="+mn-ea"/>
              </a:rPr>
              <a:t>看護師養成所に</a:t>
            </a:r>
            <a:r>
              <a:rPr lang="ja-JP" altLang="en-US" sz="1100" dirty="0" smtClean="0">
                <a:latin typeface="+mn-ea"/>
              </a:rPr>
              <a:t>あって</a:t>
            </a:r>
            <a:endParaRPr lang="en-US" altLang="ja-JP" sz="1100" dirty="0" smtClean="0">
              <a:latin typeface="+mn-ea"/>
            </a:endParaRPr>
          </a:p>
          <a:p>
            <a:r>
              <a:rPr lang="ja-JP" altLang="en-US" sz="1100" dirty="0">
                <a:latin typeface="+mn-ea"/>
              </a:rPr>
              <a:t>　</a:t>
            </a:r>
            <a:r>
              <a:rPr lang="ja-JP" altLang="en-US" sz="1100" dirty="0" smtClean="0">
                <a:latin typeface="+mn-ea"/>
              </a:rPr>
              <a:t>は</a:t>
            </a:r>
            <a:r>
              <a:rPr lang="ja-JP" altLang="en-US" sz="1100" u="sng" dirty="0">
                <a:latin typeface="+mn-ea"/>
              </a:rPr>
              <a:t>別表</a:t>
            </a:r>
            <a:r>
              <a:rPr lang="ja-JP" altLang="en-US" sz="1100" u="sng" dirty="0" smtClean="0">
                <a:latin typeface="+mn-ea"/>
              </a:rPr>
              <a:t>４（准看護師教育の基本的考え方、留意点等）の</a:t>
            </a:r>
            <a:r>
              <a:rPr lang="ja-JP" altLang="en-US" sz="1100" u="sng" dirty="0">
                <a:latin typeface="+mn-ea"/>
              </a:rPr>
              <a:t>とおり</a:t>
            </a:r>
            <a:r>
              <a:rPr lang="ja-JP" altLang="en-US" sz="1100" dirty="0">
                <a:latin typeface="+mn-ea"/>
              </a:rPr>
              <a:t>で</a:t>
            </a:r>
            <a:r>
              <a:rPr lang="ja-JP" altLang="en-US" sz="1100" dirty="0" smtClean="0">
                <a:latin typeface="+mn-ea"/>
              </a:rPr>
              <a:t>ある</a:t>
            </a:r>
            <a:endParaRPr lang="en-US" altLang="ja-JP" sz="1100" dirty="0" smtClean="0">
              <a:latin typeface="+mn-ea"/>
            </a:endParaRPr>
          </a:p>
          <a:p>
            <a:r>
              <a:rPr lang="ja-JP" altLang="en-US" sz="1100" dirty="0">
                <a:latin typeface="+mn-ea"/>
              </a:rPr>
              <a:t>　</a:t>
            </a:r>
            <a:r>
              <a:rPr lang="ja-JP" altLang="en-US" sz="1100" dirty="0" smtClean="0">
                <a:latin typeface="+mn-ea"/>
              </a:rPr>
              <a:t>こと</a:t>
            </a:r>
            <a:r>
              <a:rPr lang="ja-JP" altLang="en-US" sz="1100" dirty="0">
                <a:latin typeface="+mn-ea"/>
              </a:rPr>
              <a:t>。</a:t>
            </a:r>
          </a:p>
          <a:p>
            <a:r>
              <a:rPr lang="ja-JP" altLang="en-US" sz="1100" dirty="0" smtClean="0">
                <a:latin typeface="+mn-ea"/>
              </a:rPr>
              <a:t>（３）授業</a:t>
            </a:r>
            <a:r>
              <a:rPr lang="ja-JP" altLang="en-US" sz="1100" dirty="0">
                <a:latin typeface="+mn-ea"/>
              </a:rPr>
              <a:t>要綱、実習要綱及び実習指導要綱の作成に当たって</a:t>
            </a:r>
            <a:r>
              <a:rPr lang="ja-JP" altLang="en-US" sz="1100" dirty="0" smtClean="0">
                <a:latin typeface="+mn-ea"/>
              </a:rPr>
              <a:t>は・・・</a:t>
            </a:r>
            <a:r>
              <a:rPr lang="ja-JP" altLang="en-US" sz="1100" u="sng" dirty="0" smtClean="0">
                <a:latin typeface="+mn-ea"/>
              </a:rPr>
              <a:t>准看護師養成所</a:t>
            </a:r>
            <a:r>
              <a:rPr lang="ja-JP" altLang="en-US" sz="1100" u="sng" dirty="0">
                <a:latin typeface="+mn-ea"/>
              </a:rPr>
              <a:t>にあっては別表</a:t>
            </a:r>
            <a:r>
              <a:rPr lang="en-US" altLang="ja-JP" sz="1100" u="sng" dirty="0" smtClean="0">
                <a:latin typeface="+mn-ea"/>
              </a:rPr>
              <a:t>14</a:t>
            </a:r>
            <a:r>
              <a:rPr lang="ja-JP" altLang="en-US" sz="1100" u="sng" dirty="0" smtClean="0">
                <a:latin typeface="+mn-ea"/>
              </a:rPr>
              <a:t>（</a:t>
            </a:r>
            <a:r>
              <a:rPr lang="ja-JP" altLang="en-US" sz="1100" u="sng" dirty="0">
                <a:latin typeface="+mn-ea"/>
              </a:rPr>
              <a:t>准看護師に求められる実践能力と卒業時の</a:t>
            </a:r>
            <a:r>
              <a:rPr lang="ja-JP" altLang="en-US" sz="1100" u="sng" dirty="0" smtClean="0">
                <a:latin typeface="+mn-ea"/>
              </a:rPr>
              <a:t>到達目標）を</a:t>
            </a:r>
            <a:r>
              <a:rPr lang="ja-JP" altLang="en-US" sz="1100" u="sng" dirty="0">
                <a:latin typeface="+mn-ea"/>
              </a:rPr>
              <a:t>参照</a:t>
            </a:r>
            <a:r>
              <a:rPr lang="ja-JP" altLang="en-US" sz="1100" dirty="0">
                <a:latin typeface="+mn-ea"/>
              </a:rPr>
              <a:t>すること</a:t>
            </a:r>
            <a:r>
              <a:rPr lang="ja-JP" altLang="en-US" sz="1100" dirty="0" smtClean="0">
                <a:latin typeface="+mn-ea"/>
              </a:rPr>
              <a:t>。</a:t>
            </a:r>
            <a:endParaRPr lang="en-US" altLang="ja-JP" sz="1100" dirty="0" smtClean="0">
              <a:latin typeface="+mn-ea"/>
            </a:endParaRPr>
          </a:p>
          <a:p>
            <a:endParaRPr lang="en-US" altLang="ja-JP" sz="1100" dirty="0" smtClean="0">
              <a:latin typeface="+mn-ea"/>
            </a:endParaRPr>
          </a:p>
          <a:p>
            <a:r>
              <a:rPr lang="ja-JP" altLang="en-US" sz="1100" dirty="0">
                <a:latin typeface="+mn-ea"/>
              </a:rPr>
              <a:t>　</a:t>
            </a:r>
            <a:r>
              <a:rPr kumimoji="1" lang="ja-JP" altLang="en-US" sz="1100" dirty="0" smtClean="0">
                <a:latin typeface="+mn-ea"/>
              </a:rPr>
              <a:t>３</a:t>
            </a:r>
            <a:r>
              <a:rPr lang="ja-JP" altLang="en-US" sz="1100" dirty="0">
                <a:latin typeface="+mn-ea"/>
              </a:rPr>
              <a:t>　</a:t>
            </a:r>
            <a:r>
              <a:rPr lang="ja-JP" altLang="en-US" sz="1100" dirty="0" smtClean="0">
                <a:latin typeface="+mn-ea"/>
              </a:rPr>
              <a:t>単位制　（２）単位等の認定</a:t>
            </a:r>
            <a:endParaRPr lang="en-US" altLang="ja-JP" sz="1100" dirty="0" smtClean="0">
              <a:latin typeface="+mn-ea"/>
            </a:endParaRPr>
          </a:p>
          <a:p>
            <a:r>
              <a:rPr lang="ja-JP" altLang="en-US" sz="1100" dirty="0">
                <a:latin typeface="+mn-ea"/>
              </a:rPr>
              <a:t>　イ　放送大学や・・・社会福祉士介護福祉士学校</a:t>
            </a:r>
            <a:r>
              <a:rPr lang="ja-JP" altLang="en-US" sz="1100" dirty="0" smtClean="0">
                <a:latin typeface="+mn-ea"/>
              </a:rPr>
              <a:t>指定規則・</a:t>
            </a:r>
            <a:r>
              <a:rPr lang="ja-JP" altLang="en-US" sz="1100" dirty="0">
                <a:latin typeface="+mn-ea"/>
              </a:rPr>
              <a:t>・・）</a:t>
            </a:r>
            <a:r>
              <a:rPr lang="ja-JP" altLang="en-US" sz="1100" dirty="0" smtClean="0">
                <a:latin typeface="+mn-ea"/>
              </a:rPr>
              <a:t>別表</a:t>
            </a:r>
            <a:endParaRPr lang="en-US" altLang="ja-JP" sz="1100" dirty="0" smtClean="0">
              <a:latin typeface="+mn-ea"/>
            </a:endParaRPr>
          </a:p>
          <a:p>
            <a:r>
              <a:rPr lang="ja-JP" altLang="en-US" sz="1100" dirty="0">
                <a:latin typeface="+mn-ea"/>
              </a:rPr>
              <a:t>　</a:t>
            </a:r>
            <a:r>
              <a:rPr lang="ja-JP" altLang="en-US" sz="1100" dirty="0" smtClean="0">
                <a:latin typeface="+mn-ea"/>
              </a:rPr>
              <a:t>第四</a:t>
            </a:r>
            <a:r>
              <a:rPr lang="ja-JP" altLang="en-US" sz="1100" dirty="0">
                <a:latin typeface="+mn-ea"/>
              </a:rPr>
              <a:t>に</a:t>
            </a:r>
            <a:r>
              <a:rPr lang="ja-JP" altLang="en-US" sz="1100" dirty="0" smtClean="0">
                <a:latin typeface="+mn-ea"/>
              </a:rPr>
              <a:t>定める</a:t>
            </a:r>
            <a:r>
              <a:rPr lang="ja-JP" altLang="en-US" sz="1100" dirty="0">
                <a:latin typeface="+mn-ea"/>
              </a:rPr>
              <a:t>「人間と社会」の領域に限り・・・、別表三の二</a:t>
            </a:r>
            <a:r>
              <a:rPr lang="ja-JP" altLang="en-US" sz="1100" dirty="0" smtClean="0">
                <a:latin typeface="+mn-ea"/>
              </a:rPr>
              <a:t>及び別表　</a:t>
            </a:r>
            <a:endParaRPr lang="en-US" altLang="ja-JP" sz="1100" dirty="0" smtClean="0">
              <a:latin typeface="+mn-ea"/>
            </a:endParaRPr>
          </a:p>
          <a:p>
            <a:r>
              <a:rPr lang="ja-JP" altLang="en-US" sz="1100" dirty="0">
                <a:latin typeface="+mn-ea"/>
              </a:rPr>
              <a:t>　</a:t>
            </a:r>
            <a:r>
              <a:rPr lang="ja-JP" altLang="en-US" sz="1100" dirty="0" smtClean="0">
                <a:latin typeface="+mn-ea"/>
              </a:rPr>
              <a:t>四</a:t>
            </a:r>
            <a:r>
              <a:rPr lang="ja-JP" altLang="en-US" sz="1100" u="sng" dirty="0">
                <a:latin typeface="+mn-ea"/>
              </a:rPr>
              <a:t>（准看護師</a:t>
            </a:r>
            <a:r>
              <a:rPr lang="ja-JP" altLang="en-US" sz="1100" u="sng" dirty="0" smtClean="0">
                <a:latin typeface="+mn-ea"/>
              </a:rPr>
              <a:t>教育の</a:t>
            </a:r>
            <a:r>
              <a:rPr lang="ja-JP" altLang="en-US" sz="1100" u="sng" dirty="0">
                <a:latin typeface="+mn-ea"/>
              </a:rPr>
              <a:t>基本的考え方、留意点等）</a:t>
            </a:r>
            <a:r>
              <a:rPr lang="ja-JP" altLang="en-US" sz="1100" dirty="0" smtClean="0">
                <a:latin typeface="+mn-ea"/>
              </a:rPr>
              <a:t>に</a:t>
            </a:r>
            <a:r>
              <a:rPr lang="ja-JP" altLang="en-US" sz="1100" dirty="0">
                <a:latin typeface="+mn-ea"/>
              </a:rPr>
              <a:t>定める基礎分野</a:t>
            </a:r>
            <a:r>
              <a:rPr lang="ja-JP" altLang="en-US" sz="1100" dirty="0" smtClean="0">
                <a:latin typeface="+mn-ea"/>
              </a:rPr>
              <a:t>の</a:t>
            </a:r>
            <a:endParaRPr lang="en-US" altLang="ja-JP" sz="1100" dirty="0" smtClean="0">
              <a:latin typeface="+mn-ea"/>
            </a:endParaRPr>
          </a:p>
          <a:p>
            <a:r>
              <a:rPr lang="ja-JP" altLang="en-US" sz="1100" dirty="0">
                <a:latin typeface="+mn-ea"/>
              </a:rPr>
              <a:t>　</a:t>
            </a:r>
            <a:r>
              <a:rPr lang="ja-JP" altLang="en-US" sz="1100" dirty="0" smtClean="0">
                <a:latin typeface="+mn-ea"/>
              </a:rPr>
              <a:t>履修</a:t>
            </a:r>
            <a:r>
              <a:rPr lang="ja-JP" altLang="en-US" sz="1100" dirty="0">
                <a:latin typeface="+mn-ea"/>
              </a:rPr>
              <a:t>に替えることが</a:t>
            </a:r>
            <a:r>
              <a:rPr lang="ja-JP" altLang="en-US" sz="1100" dirty="0" smtClean="0">
                <a:latin typeface="+mn-ea"/>
              </a:rPr>
              <a:t>できること。　</a:t>
            </a:r>
            <a:endParaRPr lang="en-US" altLang="ja-JP" sz="1100" dirty="0" smtClean="0">
              <a:latin typeface="+mn-ea"/>
            </a:endParaRPr>
          </a:p>
          <a:p>
            <a:r>
              <a:rPr lang="ja-JP" altLang="en-US" sz="1100" dirty="0">
                <a:latin typeface="+mn-ea"/>
              </a:rPr>
              <a:t>　</a:t>
            </a:r>
            <a:r>
              <a:rPr lang="ja-JP" altLang="en-US" sz="1100" dirty="0" smtClean="0">
                <a:latin typeface="+mn-ea"/>
              </a:rPr>
              <a:t>　</a:t>
            </a:r>
            <a:r>
              <a:rPr lang="en-US" altLang="ja-JP" sz="1100" dirty="0" smtClean="0">
                <a:latin typeface="+mn-ea"/>
              </a:rPr>
              <a:t>※</a:t>
            </a:r>
            <a:r>
              <a:rPr lang="ja-JP" altLang="en-US" sz="1100" dirty="0" smtClean="0">
                <a:latin typeface="+mn-ea"/>
              </a:rPr>
              <a:t>改正前は准看護師教育ではできなかった</a:t>
            </a:r>
            <a:r>
              <a:rPr lang="ja-JP" altLang="en-US" sz="1100" dirty="0" smtClean="0">
                <a:latin typeface="+mn-ea"/>
              </a:rPr>
              <a:t>。</a:t>
            </a:r>
            <a:endParaRPr lang="en-US" altLang="ja-JP" sz="1100" dirty="0" smtClean="0">
              <a:latin typeface="+mn-ea"/>
            </a:endParaRPr>
          </a:p>
          <a:p>
            <a:r>
              <a:rPr lang="ja-JP" altLang="en-US" sz="1100" dirty="0" smtClean="0"/>
              <a:t>　</a:t>
            </a:r>
            <a:endParaRPr lang="en-US" altLang="ja-JP" sz="1100" dirty="0" smtClean="0"/>
          </a:p>
          <a:p>
            <a:r>
              <a:rPr lang="ja-JP" altLang="en-US" sz="1100" dirty="0"/>
              <a:t>　</a:t>
            </a:r>
            <a:r>
              <a:rPr lang="ja-JP" altLang="en-US" sz="1100" dirty="0" smtClean="0"/>
              <a:t>４　</a:t>
            </a:r>
            <a:r>
              <a:rPr lang="ja-JP" altLang="en-US" sz="1100" dirty="0" smtClean="0"/>
              <a:t>教育実施上の留意事項</a:t>
            </a:r>
            <a:endParaRPr lang="en-US" altLang="ja-JP" sz="1100" dirty="0" smtClean="0"/>
          </a:p>
          <a:p>
            <a:r>
              <a:rPr kumimoji="1" lang="ja-JP" altLang="en-US" sz="1100" dirty="0" smtClean="0"/>
              <a:t>（６）臨地実習は、原則として</a:t>
            </a:r>
            <a:r>
              <a:rPr lang="ja-JP" altLang="en-US" sz="1100" dirty="0" smtClean="0"/>
              <a:t>昼間に</a:t>
            </a:r>
            <a:r>
              <a:rPr lang="ja-JP" altLang="en-US" sz="1100" dirty="0" smtClean="0"/>
              <a:t>行うこと。ただし、助産学実習及び看護の</a:t>
            </a:r>
            <a:endParaRPr lang="en-US" altLang="ja-JP" sz="1100" dirty="0" smtClean="0"/>
          </a:p>
          <a:p>
            <a:r>
              <a:rPr lang="ja-JP" altLang="en-US" sz="1100" dirty="0" smtClean="0"/>
              <a:t>　統合と実践においては、この限りでないこと。</a:t>
            </a:r>
            <a:endParaRPr kumimoji="1" lang="ja-JP" altLang="en-US" sz="1100" dirty="0"/>
          </a:p>
        </p:txBody>
      </p:sp>
      <p:cxnSp>
        <p:nvCxnSpPr>
          <p:cNvPr id="31" name="直線矢印コネクタ 30"/>
          <p:cNvCxnSpPr>
            <a:stCxn id="37" idx="1"/>
            <a:endCxn id="18" idx="1"/>
          </p:cNvCxnSpPr>
          <p:nvPr/>
        </p:nvCxnSpPr>
        <p:spPr>
          <a:xfrm flipV="1">
            <a:off x="3683149" y="1708696"/>
            <a:ext cx="384794" cy="214762"/>
          </a:xfrm>
          <a:prstGeom prst="straightConnector1">
            <a:avLst/>
          </a:prstGeom>
          <a:ln w="57150">
            <a:solidFill>
              <a:schemeClr val="accent1">
                <a:shade val="95000"/>
                <a:satMod val="105000"/>
                <a:alpha val="77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7" name="右中かっこ 36"/>
          <p:cNvSpPr/>
          <p:nvPr/>
        </p:nvSpPr>
        <p:spPr>
          <a:xfrm>
            <a:off x="3395117" y="1581939"/>
            <a:ext cx="288032" cy="651990"/>
          </a:xfrm>
          <a:prstGeom prst="rightBrace">
            <a:avLst>
              <a:gd name="adj1" fmla="val 8333"/>
              <a:gd name="adj2" fmla="val 52381"/>
            </a:avLst>
          </a:prstGeom>
          <a:ln w="47625">
            <a:solidFill>
              <a:schemeClr val="accent1">
                <a:shade val="95000"/>
                <a:satMod val="105000"/>
                <a:alpha val="79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0" name="右中かっこ 39"/>
          <p:cNvSpPr/>
          <p:nvPr/>
        </p:nvSpPr>
        <p:spPr>
          <a:xfrm>
            <a:off x="3403713" y="2537961"/>
            <a:ext cx="288033" cy="1382063"/>
          </a:xfrm>
          <a:prstGeom prst="rightBrace">
            <a:avLst>
              <a:gd name="adj1" fmla="val 8333"/>
              <a:gd name="adj2" fmla="val 52381"/>
            </a:avLst>
          </a:prstGeom>
          <a:ln w="47625">
            <a:solidFill>
              <a:schemeClr val="accent1">
                <a:shade val="95000"/>
                <a:satMod val="105000"/>
                <a:alpha val="79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右中かっこ 51"/>
          <p:cNvSpPr/>
          <p:nvPr/>
        </p:nvSpPr>
        <p:spPr>
          <a:xfrm>
            <a:off x="3403713" y="4316068"/>
            <a:ext cx="279435" cy="1011475"/>
          </a:xfrm>
          <a:prstGeom prst="rightBrace">
            <a:avLst>
              <a:gd name="adj1" fmla="val 8333"/>
              <a:gd name="adj2" fmla="val 52381"/>
            </a:avLst>
          </a:prstGeom>
          <a:ln w="47625">
            <a:solidFill>
              <a:schemeClr val="accent1">
                <a:shade val="95000"/>
                <a:satMod val="105000"/>
                <a:alpha val="79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55" name="直線矢印コネクタ 54"/>
          <p:cNvCxnSpPr/>
          <p:nvPr/>
        </p:nvCxnSpPr>
        <p:spPr>
          <a:xfrm flipV="1">
            <a:off x="3532175" y="2400145"/>
            <a:ext cx="544366" cy="2421660"/>
          </a:xfrm>
          <a:prstGeom prst="straightConnector1">
            <a:avLst/>
          </a:prstGeom>
          <a:ln w="63500">
            <a:solidFill>
              <a:schemeClr val="accent1">
                <a:shade val="95000"/>
                <a:satMod val="105000"/>
                <a:alpha val="77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a:stCxn id="52" idx="1"/>
          </p:cNvCxnSpPr>
          <p:nvPr/>
        </p:nvCxnSpPr>
        <p:spPr>
          <a:xfrm>
            <a:off x="3683148" y="4845889"/>
            <a:ext cx="529587" cy="161537"/>
          </a:xfrm>
          <a:prstGeom prst="straightConnector1">
            <a:avLst/>
          </a:prstGeom>
          <a:ln w="63500">
            <a:solidFill>
              <a:schemeClr val="accent1">
                <a:shade val="95000"/>
                <a:satMod val="105000"/>
                <a:alpha val="77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a:stCxn id="40" idx="1"/>
          </p:cNvCxnSpPr>
          <p:nvPr/>
        </p:nvCxnSpPr>
        <p:spPr>
          <a:xfrm>
            <a:off x="3691746" y="3261899"/>
            <a:ext cx="486463" cy="349257"/>
          </a:xfrm>
          <a:prstGeom prst="straightConnector1">
            <a:avLst/>
          </a:prstGeom>
          <a:ln w="63500">
            <a:solidFill>
              <a:schemeClr val="accent1">
                <a:shade val="95000"/>
                <a:satMod val="105000"/>
                <a:alpha val="77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7" name="正方形/長方形 66"/>
          <p:cNvSpPr/>
          <p:nvPr/>
        </p:nvSpPr>
        <p:spPr>
          <a:xfrm>
            <a:off x="286514" y="5805264"/>
            <a:ext cx="3064026" cy="79208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ja-JP" altLang="en-US" sz="1200" dirty="0">
                <a:solidFill>
                  <a:srgbClr val="0000CC"/>
                </a:solidFill>
              </a:rPr>
              <a:t>・災害や感染、外来や精神等の専門性を積み上げていく教育体制もいいのでは。</a:t>
            </a:r>
            <a:endParaRPr lang="en-US" altLang="ja-JP" sz="1200" dirty="0">
              <a:solidFill>
                <a:srgbClr val="0000CC"/>
              </a:solidFill>
            </a:endParaRPr>
          </a:p>
          <a:p>
            <a:r>
              <a:rPr lang="ja-JP" altLang="en-US" sz="1200" dirty="0">
                <a:solidFill>
                  <a:srgbClr val="0000CC"/>
                </a:solidFill>
              </a:rPr>
              <a:t>・准看護師のライセンスを高める認定制度もあってもいいのでは</a:t>
            </a:r>
            <a:r>
              <a:rPr lang="ja-JP" altLang="en-US" sz="1200" dirty="0" smtClean="0">
                <a:solidFill>
                  <a:srgbClr val="0000CC"/>
                </a:solidFill>
              </a:rPr>
              <a:t>。</a:t>
            </a:r>
            <a:endParaRPr lang="en-US" altLang="ja-JP" sz="1200" dirty="0" smtClean="0">
              <a:solidFill>
                <a:srgbClr val="0000CC"/>
              </a:solidFill>
            </a:endParaRPr>
          </a:p>
        </p:txBody>
      </p:sp>
      <p:cxnSp>
        <p:nvCxnSpPr>
          <p:cNvPr id="25" name="直線矢印コネクタ 24"/>
          <p:cNvCxnSpPr/>
          <p:nvPr/>
        </p:nvCxnSpPr>
        <p:spPr>
          <a:xfrm>
            <a:off x="3583895" y="3296739"/>
            <a:ext cx="606727" cy="2858908"/>
          </a:xfrm>
          <a:prstGeom prst="straightConnector1">
            <a:avLst/>
          </a:prstGeom>
          <a:ln w="63500">
            <a:solidFill>
              <a:schemeClr val="accent1">
                <a:shade val="95000"/>
                <a:satMod val="105000"/>
                <a:alpha val="77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90108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639</Words>
  <Application>Microsoft Office PowerPoint</Application>
  <PresentationFormat>画面に合わせる (4:3)</PresentationFormat>
  <Paragraphs>42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令和２年度　第１回ワーキンググループ 主な意見まとめと指定規則等改正の関連について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令和２年度　第１回ワーキンググループ 主な意見まとめ</dc:title>
  <dc:creator>Owner</dc:creator>
  <cp:lastModifiedBy>東京都
</cp:lastModifiedBy>
  <cp:revision>28</cp:revision>
  <cp:lastPrinted>2020-11-04T07:49:03Z</cp:lastPrinted>
  <dcterms:created xsi:type="dcterms:W3CDTF">2020-11-03T12:16:28Z</dcterms:created>
  <dcterms:modified xsi:type="dcterms:W3CDTF">2020-11-04T07:49:07Z</dcterms:modified>
</cp:coreProperties>
</file>