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2018/10/29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445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HG丸ｺﾞｼｯｸM-PRO" panose="020F0600000000000000" pitchFamily="50" charset="-128"/>
                <a:ea typeface="HG丸ｺﾞｼｯｸM-PRO" panose="020F0600000000000000" pitchFamily="50" charset="-128"/>
              </a:rPr>
              <a:t>サイバー攻撃を受けた場合の対応について（院内掲示用）</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3888" y="523291"/>
            <a:ext cx="9143999" cy="79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smtClean="0">
                <a:solidFill>
                  <a:schemeClr val="tx1"/>
                </a:solidFill>
                <a:latin typeface="+mj-ea"/>
                <a:ea typeface="+mj-ea"/>
              </a:rPr>
              <a:t>サイバー攻撃（コンピュータウイルスの感染等）を受けた疑いがある場合は、</a:t>
            </a:r>
            <a:r>
              <a:rPr lang="ja-JP" altLang="en-US" sz="1400" b="1" dirty="0" smtClean="0">
                <a:solidFill>
                  <a:schemeClr val="tx1"/>
                </a:solidFill>
                <a:latin typeface="+mj-ea"/>
              </a:rPr>
              <a:t>被害</a:t>
            </a:r>
            <a:r>
              <a:rPr lang="ja-JP" altLang="en-US" sz="1400" b="1" dirty="0">
                <a:solidFill>
                  <a:schemeClr val="tx1"/>
                </a:solidFill>
                <a:latin typeface="+mj-ea"/>
              </a:rPr>
              <a:t>の拡大を防ぐため、直ち</a:t>
            </a:r>
            <a:r>
              <a:rPr lang="ja-JP" altLang="en-US" sz="1400" b="1" dirty="0" smtClean="0">
                <a:solidFill>
                  <a:schemeClr val="tx1"/>
                </a:solidFill>
                <a:latin typeface="+mj-ea"/>
              </a:rPr>
              <a:t>に医療情報</a:t>
            </a:r>
            <a:r>
              <a:rPr lang="ja-JP" altLang="en-US" sz="1400" b="1" dirty="0">
                <a:solidFill>
                  <a:schemeClr val="tx1"/>
                </a:solidFill>
                <a:latin typeface="+mj-ea"/>
              </a:rPr>
              <a:t>システム</a:t>
            </a:r>
            <a:r>
              <a:rPr lang="ja-JP" altLang="en-US" sz="1400" b="1" dirty="0" smtClean="0">
                <a:solidFill>
                  <a:schemeClr val="tx1"/>
                </a:solidFill>
                <a:latin typeface="+mj-ea"/>
              </a:rPr>
              <a:t>の保守会社等に</a:t>
            </a:r>
            <a:r>
              <a:rPr lang="ja-JP" altLang="en-US" sz="1400" b="1" dirty="0">
                <a:solidFill>
                  <a:schemeClr val="tx1"/>
                </a:solidFill>
                <a:latin typeface="+mj-ea"/>
              </a:rPr>
              <a:t>連絡し、指示を仰いでください。</a:t>
            </a:r>
          </a:p>
          <a:p>
            <a:r>
              <a:rPr kumimoji="1" lang="ja-JP" altLang="en-US" sz="1400" b="1" dirty="0" smtClean="0">
                <a:solidFill>
                  <a:schemeClr val="tx1"/>
                </a:solidFill>
                <a:latin typeface="+mj-ea"/>
                <a:ea typeface="+mj-ea"/>
              </a:rPr>
              <a:t>　また、診療系情報システムの停止や個人情報の流出等の被害等が発生した場合は、厚生労働省へご連絡ください。</a:t>
            </a:r>
            <a:endParaRPr kumimoji="1" lang="en-US" altLang="ja-JP" sz="1400" b="1" dirty="0" smtClean="0">
              <a:solidFill>
                <a:schemeClr val="tx1"/>
              </a:solidFill>
              <a:latin typeface="+mj-ea"/>
              <a:ea typeface="+mj-ea"/>
            </a:endParaRPr>
          </a:p>
          <a:p>
            <a:r>
              <a:rPr lang="ja-JP" altLang="en-US" sz="1600" b="1" dirty="0">
                <a:solidFill>
                  <a:schemeClr val="tx1"/>
                </a:solidFill>
                <a:latin typeface="+mj-ea"/>
                <a:ea typeface="+mj-ea"/>
              </a:rPr>
              <a:t>　</a:t>
            </a:r>
            <a:endParaRPr kumimoji="1" lang="ja-JP" altLang="en-US" sz="1600" b="1" dirty="0">
              <a:solidFill>
                <a:schemeClr val="tx1"/>
              </a:solidFill>
              <a:latin typeface="+mj-ea"/>
              <a:ea typeface="+mj-ea"/>
            </a:endParaRPr>
          </a:p>
        </p:txBody>
      </p:sp>
      <p:sp>
        <p:nvSpPr>
          <p:cNvPr id="8" name="正方形/長方形 7"/>
          <p:cNvSpPr/>
          <p:nvPr/>
        </p:nvSpPr>
        <p:spPr>
          <a:xfrm>
            <a:off x="179512" y="2968146"/>
            <a:ext cx="3240360" cy="14998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医</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政局 研究開発振興課</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医療技術情報推進室</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電話：</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03-3595-2430</a:t>
            </a: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平日　午前９時～午後６時</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707905" y="2972205"/>
            <a:ext cx="5269390" cy="25450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医療情報システムの保守会社 等</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緊急連絡先</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　　名：</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電話番号：</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担当者名：</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563893" y="1234238"/>
            <a:ext cx="1739855" cy="1733908"/>
          </a:xfrm>
          <a:prstGeom prst="rect">
            <a:avLst/>
          </a:prstGeom>
        </p:spPr>
      </p:pic>
      <p:pic>
        <p:nvPicPr>
          <p:cNvPr id="20" name="図 19"/>
          <p:cNvPicPr>
            <a:picLocks noChangeAspect="1"/>
          </p:cNvPicPr>
          <p:nvPr/>
        </p:nvPicPr>
        <p:blipFill>
          <a:blip r:embed="rId3"/>
          <a:stretch>
            <a:fillRect/>
          </a:stretch>
        </p:blipFill>
        <p:spPr>
          <a:xfrm>
            <a:off x="6358819" y="1360332"/>
            <a:ext cx="1846387" cy="1567869"/>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4716016" y="1197636"/>
            <a:ext cx="1852999" cy="1744966"/>
          </a:xfrm>
          <a:prstGeom prst="rect">
            <a:avLst/>
          </a:prstGeom>
        </p:spPr>
      </p:pic>
      <p:pic>
        <p:nvPicPr>
          <p:cNvPr id="23" name="図 22"/>
          <p:cNvPicPr>
            <a:picLocks noChangeAspect="1"/>
          </p:cNvPicPr>
          <p:nvPr/>
        </p:nvPicPr>
        <p:blipFill>
          <a:blip r:embed="rId5"/>
          <a:stretch>
            <a:fillRect/>
          </a:stretch>
        </p:blipFill>
        <p:spPr>
          <a:xfrm>
            <a:off x="1913317" y="4682888"/>
            <a:ext cx="1630488" cy="2087886"/>
          </a:xfrm>
          <a:prstGeom prst="rect">
            <a:avLst/>
          </a:prstGeom>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959" y="4559637"/>
            <a:ext cx="2201370" cy="19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図 28"/>
          <p:cNvPicPr>
            <a:picLocks noChangeAspect="1"/>
          </p:cNvPicPr>
          <p:nvPr/>
        </p:nvPicPr>
        <p:blipFill>
          <a:blip r:embed="rId7"/>
          <a:stretch>
            <a:fillRect/>
          </a:stretch>
        </p:blipFill>
        <p:spPr>
          <a:xfrm>
            <a:off x="6233361" y="5748646"/>
            <a:ext cx="2743934" cy="862722"/>
          </a:xfrm>
          <a:prstGeom prst="rect">
            <a:avLst/>
          </a:prstGeom>
        </p:spPr>
      </p:pic>
      <p:sp>
        <p:nvSpPr>
          <p:cNvPr id="34" name="正方形/長方形 33"/>
          <p:cNvSpPr/>
          <p:nvPr/>
        </p:nvSpPr>
        <p:spPr>
          <a:xfrm>
            <a:off x="3628443" y="5429834"/>
            <a:ext cx="2520280" cy="118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　セキュリティ対策を徹底し、大切な情報を守りましょう！</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四角形吹き出し 2"/>
          <p:cNvSpPr/>
          <p:nvPr/>
        </p:nvSpPr>
        <p:spPr>
          <a:xfrm>
            <a:off x="2411760" y="2060848"/>
            <a:ext cx="1368152" cy="648072"/>
          </a:xfrm>
          <a:prstGeom prst="wedgeRectCallout">
            <a:avLst>
              <a:gd name="adj1" fmla="val -75031"/>
              <a:gd name="adj2" fmla="val 9025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t>サイバー攻撃で被害が出た場合の連絡先</a:t>
            </a:r>
            <a:endParaRPr kumimoji="1" lang="ja-JP" altLang="en-US" sz="1100" dirty="0"/>
          </a:p>
        </p:txBody>
      </p:sp>
    </p:spTree>
    <p:extLst>
      <p:ext uri="{BB962C8B-B14F-4D97-AF65-F5344CB8AC3E}">
        <p14:creationId xmlns:p14="http://schemas.microsoft.com/office/powerpoint/2010/main" val="1056589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45</Words>
  <Application>Microsoft Office PowerPoint</Application>
  <PresentationFormat>画面に合わせる (4:3)</PresentationFormat>
  <Paragraphs>18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田川 幸太(tagawa-kouta)</dc:creator>
  <cp:lastModifiedBy>研発</cp:lastModifiedBy>
  <cp:revision>40</cp:revision>
  <cp:lastPrinted>2018-10-29T06:57:09Z</cp:lastPrinted>
  <dcterms:created xsi:type="dcterms:W3CDTF">2017-06-02T09:28:48Z</dcterms:created>
  <dcterms:modified xsi:type="dcterms:W3CDTF">2018-10-29T12:03:25Z</dcterms:modified>
</cp:coreProperties>
</file>