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7"/>
  </p:notesMasterIdLst>
  <p:handoutMasterIdLst>
    <p:handoutMasterId r:id="rId68"/>
  </p:handoutMasterIdLst>
  <p:sldIdLst>
    <p:sldId id="664" r:id="rId4"/>
    <p:sldId id="670" r:id="rId5"/>
    <p:sldId id="662" r:id="rId6"/>
    <p:sldId id="434" r:id="rId7"/>
    <p:sldId id="671" r:id="rId8"/>
    <p:sldId id="672" r:id="rId9"/>
    <p:sldId id="633" r:id="rId10"/>
    <p:sldId id="673" r:id="rId11"/>
    <p:sldId id="639" r:id="rId12"/>
    <p:sldId id="484" r:id="rId13"/>
    <p:sldId id="674" r:id="rId14"/>
    <p:sldId id="640" r:id="rId15"/>
    <p:sldId id="675" r:id="rId16"/>
    <p:sldId id="586" r:id="rId17"/>
    <p:sldId id="587" r:id="rId18"/>
    <p:sldId id="588" r:id="rId19"/>
    <p:sldId id="589" r:id="rId20"/>
    <p:sldId id="590" r:id="rId21"/>
    <p:sldId id="591" r:id="rId22"/>
    <p:sldId id="592" r:id="rId23"/>
    <p:sldId id="593" r:id="rId24"/>
    <p:sldId id="594" r:id="rId25"/>
    <p:sldId id="595" r:id="rId26"/>
    <p:sldId id="596" r:id="rId27"/>
    <p:sldId id="597" r:id="rId28"/>
    <p:sldId id="598" r:id="rId29"/>
    <p:sldId id="599" r:id="rId30"/>
    <p:sldId id="600" r:id="rId31"/>
    <p:sldId id="601" r:id="rId32"/>
    <p:sldId id="602" r:id="rId33"/>
    <p:sldId id="655" r:id="rId34"/>
    <p:sldId id="656" r:id="rId35"/>
    <p:sldId id="665" r:id="rId36"/>
    <p:sldId id="644" r:id="rId37"/>
    <p:sldId id="645" r:id="rId38"/>
    <p:sldId id="646" r:id="rId39"/>
    <p:sldId id="647" r:id="rId40"/>
    <p:sldId id="654" r:id="rId41"/>
    <p:sldId id="667" r:id="rId42"/>
    <p:sldId id="668" r:id="rId43"/>
    <p:sldId id="669" r:id="rId44"/>
    <p:sldId id="666" r:id="rId45"/>
    <p:sldId id="642" r:id="rId46"/>
    <p:sldId id="607" r:id="rId47"/>
    <p:sldId id="608" r:id="rId48"/>
    <p:sldId id="610" r:id="rId49"/>
    <p:sldId id="611" r:id="rId50"/>
    <p:sldId id="612" r:id="rId51"/>
    <p:sldId id="613" r:id="rId52"/>
    <p:sldId id="614" r:id="rId53"/>
    <p:sldId id="615" r:id="rId54"/>
    <p:sldId id="616" r:id="rId55"/>
    <p:sldId id="617" r:id="rId56"/>
    <p:sldId id="620" r:id="rId57"/>
    <p:sldId id="621" r:id="rId58"/>
    <p:sldId id="622" r:id="rId59"/>
    <p:sldId id="623" r:id="rId60"/>
    <p:sldId id="624" r:id="rId61"/>
    <p:sldId id="625" r:id="rId62"/>
    <p:sldId id="626" r:id="rId63"/>
    <p:sldId id="627" r:id="rId64"/>
    <p:sldId id="628" r:id="rId65"/>
    <p:sldId id="657" r:id="rId6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9FF99"/>
    <a:srgbClr val="FFFF99"/>
    <a:srgbClr val="FF99FF"/>
    <a:srgbClr val="0099FF"/>
    <a:srgbClr val="66CCFF"/>
    <a:srgbClr val="33CCFF"/>
    <a:srgbClr val="00CCF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B5015-58B0-4EA3-9E40-EDE9EA8E4202}" v="2" dt="2026-02-25T01:07:59.3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485" autoAdjust="0"/>
  </p:normalViewPr>
  <p:slideViewPr>
    <p:cSldViewPr>
      <p:cViewPr varScale="1">
        <p:scale>
          <a:sx n="63" d="100"/>
          <a:sy n="63" d="100"/>
        </p:scale>
        <p:origin x="1613" y="278"/>
      </p:cViewPr>
      <p:guideLst>
        <p:guide orient="horz" pos="1979"/>
        <p:guide pos="312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50" d="100"/>
        <a:sy n="150" d="100"/>
      </p:scale>
      <p:origin x="0" y="-5886"/>
    </p:cViewPr>
  </p:sorterViewPr>
  <p:notesViewPr>
    <p:cSldViewPr>
      <p:cViewPr varScale="1">
        <p:scale>
          <a:sx n="77" d="100"/>
          <a:sy n="77" d="100"/>
        </p:scale>
        <p:origin x="-1704" y="-90"/>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西　典子" userId="bc60c85b-4815-4318-bea3-e081a6949228" providerId="ADAL" clId="{258C7999-8770-46D5-9EDF-20012E5DE2E9}"/>
    <pc:docChg chg="custSel modSld">
      <pc:chgData name="小西　典子" userId="bc60c85b-4815-4318-bea3-e081a6949228" providerId="ADAL" clId="{258C7999-8770-46D5-9EDF-20012E5DE2E9}" dt="2026-02-25T07:28:28.068" v="867" actId="6549"/>
      <pc:docMkLst>
        <pc:docMk/>
      </pc:docMkLst>
      <pc:sldChg chg="addSp modSp mod">
        <pc:chgData name="小西　典子" userId="bc60c85b-4815-4318-bea3-e081a6949228" providerId="ADAL" clId="{258C7999-8770-46D5-9EDF-20012E5DE2E9}" dt="2026-02-25T03:16:19.164" v="360" actId="1038"/>
        <pc:sldMkLst>
          <pc:docMk/>
          <pc:sldMk cId="3421580188" sldId="592"/>
        </pc:sldMkLst>
        <pc:spChg chg="add mod">
          <ac:chgData name="小西　典子" userId="bc60c85b-4815-4318-bea3-e081a6949228" providerId="ADAL" clId="{258C7999-8770-46D5-9EDF-20012E5DE2E9}" dt="2026-02-25T03:16:19.164" v="360" actId="1038"/>
          <ac:spMkLst>
            <pc:docMk/>
            <pc:sldMk cId="3421580188" sldId="592"/>
            <ac:spMk id="2" creationId="{6DB494D8-0735-16AF-85CB-2B3FBD7AE58A}"/>
          </ac:spMkLst>
        </pc:spChg>
      </pc:sldChg>
      <pc:sldChg chg="addSp delSp modSp mod">
        <pc:chgData name="小西　典子" userId="bc60c85b-4815-4318-bea3-e081a6949228" providerId="ADAL" clId="{258C7999-8770-46D5-9EDF-20012E5DE2E9}" dt="2026-02-25T06:57:06.878" v="803" actId="20577"/>
        <pc:sldMkLst>
          <pc:docMk/>
          <pc:sldMk cId="3037253636" sldId="596"/>
        </pc:sldMkLst>
        <pc:spChg chg="add mod">
          <ac:chgData name="小西　典子" userId="bc60c85b-4815-4318-bea3-e081a6949228" providerId="ADAL" clId="{258C7999-8770-46D5-9EDF-20012E5DE2E9}" dt="2026-02-25T06:57:06.878" v="803" actId="20577"/>
          <ac:spMkLst>
            <pc:docMk/>
            <pc:sldMk cId="3037253636" sldId="596"/>
            <ac:spMk id="2" creationId="{2C11A430-A79C-0DA5-18A6-8C023A1A96CC}"/>
          </ac:spMkLst>
        </pc:spChg>
        <pc:spChg chg="mod">
          <ac:chgData name="小西　典子" userId="bc60c85b-4815-4318-bea3-e081a6949228" providerId="ADAL" clId="{258C7999-8770-46D5-9EDF-20012E5DE2E9}" dt="2026-02-25T06:56:08.219" v="781" actId="1076"/>
          <ac:spMkLst>
            <pc:docMk/>
            <pc:sldMk cId="3037253636" sldId="596"/>
            <ac:spMk id="4" creationId="{00000000-0000-0000-0000-000000000000}"/>
          </ac:spMkLst>
        </pc:spChg>
        <pc:spChg chg="mod">
          <ac:chgData name="小西　典子" userId="bc60c85b-4815-4318-bea3-e081a6949228" providerId="ADAL" clId="{258C7999-8770-46D5-9EDF-20012E5DE2E9}" dt="2026-02-25T06:54:15.404" v="754" actId="14100"/>
          <ac:spMkLst>
            <pc:docMk/>
            <pc:sldMk cId="3037253636" sldId="596"/>
            <ac:spMk id="6" creationId="{00000000-0000-0000-0000-000000000000}"/>
          </ac:spMkLst>
        </pc:spChg>
        <pc:spChg chg="del">
          <ac:chgData name="小西　典子" userId="bc60c85b-4815-4318-bea3-e081a6949228" providerId="ADAL" clId="{258C7999-8770-46D5-9EDF-20012E5DE2E9}" dt="2026-02-25T06:54:20.311" v="756" actId="478"/>
          <ac:spMkLst>
            <pc:docMk/>
            <pc:sldMk cId="3037253636" sldId="596"/>
            <ac:spMk id="7" creationId="{00000000-0000-0000-0000-000000000000}"/>
          </ac:spMkLst>
        </pc:spChg>
        <pc:spChg chg="mod">
          <ac:chgData name="小西　典子" userId="bc60c85b-4815-4318-bea3-e081a6949228" providerId="ADAL" clId="{258C7999-8770-46D5-9EDF-20012E5DE2E9}" dt="2026-02-25T06:53:58.218" v="752" actId="1035"/>
          <ac:spMkLst>
            <pc:docMk/>
            <pc:sldMk cId="3037253636" sldId="596"/>
            <ac:spMk id="8" creationId="{00000000-0000-0000-0000-000000000000}"/>
          </ac:spMkLst>
        </pc:spChg>
        <pc:spChg chg="mod">
          <ac:chgData name="小西　典子" userId="bc60c85b-4815-4318-bea3-e081a6949228" providerId="ADAL" clId="{258C7999-8770-46D5-9EDF-20012E5DE2E9}" dt="2026-02-25T06:53:58.218" v="752" actId="1035"/>
          <ac:spMkLst>
            <pc:docMk/>
            <pc:sldMk cId="3037253636" sldId="596"/>
            <ac:spMk id="9" creationId="{00000000-0000-0000-0000-000000000000}"/>
          </ac:spMkLst>
        </pc:spChg>
        <pc:spChg chg="mod">
          <ac:chgData name="小西　典子" userId="bc60c85b-4815-4318-bea3-e081a6949228" providerId="ADAL" clId="{258C7999-8770-46D5-9EDF-20012E5DE2E9}" dt="2026-02-25T06:53:58.218" v="752" actId="1035"/>
          <ac:spMkLst>
            <pc:docMk/>
            <pc:sldMk cId="3037253636" sldId="596"/>
            <ac:spMk id="10" creationId="{00000000-0000-0000-0000-000000000000}"/>
          </ac:spMkLst>
        </pc:spChg>
        <pc:spChg chg="mod">
          <ac:chgData name="小西　典子" userId="bc60c85b-4815-4318-bea3-e081a6949228" providerId="ADAL" clId="{258C7999-8770-46D5-9EDF-20012E5DE2E9}" dt="2026-02-25T06:53:58.218" v="752" actId="1035"/>
          <ac:spMkLst>
            <pc:docMk/>
            <pc:sldMk cId="3037253636" sldId="596"/>
            <ac:spMk id="11" creationId="{00000000-0000-0000-0000-000000000000}"/>
          </ac:spMkLst>
        </pc:spChg>
        <pc:spChg chg="mod">
          <ac:chgData name="小西　典子" userId="bc60c85b-4815-4318-bea3-e081a6949228" providerId="ADAL" clId="{258C7999-8770-46D5-9EDF-20012E5DE2E9}" dt="2026-02-25T06:55:59.104" v="780" actId="1036"/>
          <ac:spMkLst>
            <pc:docMk/>
            <pc:sldMk cId="3037253636" sldId="596"/>
            <ac:spMk id="12" creationId="{00000000-0000-0000-0000-000000000000}"/>
          </ac:spMkLst>
        </pc:spChg>
        <pc:spChg chg="mod">
          <ac:chgData name="小西　典子" userId="bc60c85b-4815-4318-bea3-e081a6949228" providerId="ADAL" clId="{258C7999-8770-46D5-9EDF-20012E5DE2E9}" dt="2026-02-25T06:55:59.104" v="780" actId="1036"/>
          <ac:spMkLst>
            <pc:docMk/>
            <pc:sldMk cId="3037253636" sldId="596"/>
            <ac:spMk id="13" creationId="{00000000-0000-0000-0000-000000000000}"/>
          </ac:spMkLst>
        </pc:spChg>
        <pc:spChg chg="mod">
          <ac:chgData name="小西　典子" userId="bc60c85b-4815-4318-bea3-e081a6949228" providerId="ADAL" clId="{258C7999-8770-46D5-9EDF-20012E5DE2E9}" dt="2026-02-25T06:55:59.104" v="780" actId="1036"/>
          <ac:spMkLst>
            <pc:docMk/>
            <pc:sldMk cId="3037253636" sldId="596"/>
            <ac:spMk id="14" creationId="{00000000-0000-0000-0000-000000000000}"/>
          </ac:spMkLst>
        </pc:spChg>
        <pc:spChg chg="mod">
          <ac:chgData name="小西　典子" userId="bc60c85b-4815-4318-bea3-e081a6949228" providerId="ADAL" clId="{258C7999-8770-46D5-9EDF-20012E5DE2E9}" dt="2026-02-25T06:55:59.104" v="780" actId="1036"/>
          <ac:spMkLst>
            <pc:docMk/>
            <pc:sldMk cId="3037253636" sldId="596"/>
            <ac:spMk id="15" creationId="{00000000-0000-0000-0000-000000000000}"/>
          </ac:spMkLst>
        </pc:spChg>
        <pc:spChg chg="mod">
          <ac:chgData name="小西　典子" userId="bc60c85b-4815-4318-bea3-e081a6949228" providerId="ADAL" clId="{258C7999-8770-46D5-9EDF-20012E5DE2E9}" dt="2026-02-25T06:55:59.104" v="780" actId="1036"/>
          <ac:spMkLst>
            <pc:docMk/>
            <pc:sldMk cId="3037253636" sldId="596"/>
            <ac:spMk id="16" creationId="{00000000-0000-0000-0000-000000000000}"/>
          </ac:spMkLst>
        </pc:spChg>
        <pc:spChg chg="mod">
          <ac:chgData name="小西　典子" userId="bc60c85b-4815-4318-bea3-e081a6949228" providerId="ADAL" clId="{258C7999-8770-46D5-9EDF-20012E5DE2E9}" dt="2026-02-25T06:56:16.742" v="782" actId="14100"/>
          <ac:spMkLst>
            <pc:docMk/>
            <pc:sldMk cId="3037253636" sldId="596"/>
            <ac:spMk id="17" creationId="{00000000-0000-0000-0000-000000000000}"/>
          </ac:spMkLst>
        </pc:spChg>
        <pc:spChg chg="add mod">
          <ac:chgData name="小西　典子" userId="bc60c85b-4815-4318-bea3-e081a6949228" providerId="ADAL" clId="{258C7999-8770-46D5-9EDF-20012E5DE2E9}" dt="2026-02-25T06:54:27.599" v="757" actId="1076"/>
          <ac:spMkLst>
            <pc:docMk/>
            <pc:sldMk cId="3037253636" sldId="596"/>
            <ac:spMk id="19" creationId="{758A2EEA-0B5F-E3BB-8E36-C5949EF5F1EF}"/>
          </ac:spMkLst>
        </pc:spChg>
      </pc:sldChg>
      <pc:sldChg chg="addSp delSp modSp mod">
        <pc:chgData name="小西　典子" userId="bc60c85b-4815-4318-bea3-e081a6949228" providerId="ADAL" clId="{258C7999-8770-46D5-9EDF-20012E5DE2E9}" dt="2026-02-25T07:03:59.343" v="829" actId="20577"/>
        <pc:sldMkLst>
          <pc:docMk/>
          <pc:sldMk cId="4239137386" sldId="598"/>
        </pc:sldMkLst>
        <pc:spChg chg="add del mod">
          <ac:chgData name="小西　典子" userId="bc60c85b-4815-4318-bea3-e081a6949228" providerId="ADAL" clId="{258C7999-8770-46D5-9EDF-20012E5DE2E9}" dt="2026-02-25T07:03:23.848" v="828" actId="478"/>
          <ac:spMkLst>
            <pc:docMk/>
            <pc:sldMk cId="4239137386" sldId="598"/>
            <ac:spMk id="2" creationId="{1DC722BF-3234-8C80-0FA3-992E401DCA7B}"/>
          </ac:spMkLst>
        </pc:spChg>
        <pc:spChg chg="add del mod">
          <ac:chgData name="小西　典子" userId="bc60c85b-4815-4318-bea3-e081a6949228" providerId="ADAL" clId="{258C7999-8770-46D5-9EDF-20012E5DE2E9}" dt="2026-02-25T07:03:59.343" v="829" actId="20577"/>
          <ac:spMkLst>
            <pc:docMk/>
            <pc:sldMk cId="4239137386" sldId="598"/>
            <ac:spMk id="28680" creationId="{00000000-0000-0000-0000-000000000000}"/>
          </ac:spMkLst>
        </pc:spChg>
      </pc:sldChg>
      <pc:sldChg chg="modSp mod">
        <pc:chgData name="小西　典子" userId="bc60c85b-4815-4318-bea3-e081a6949228" providerId="ADAL" clId="{258C7999-8770-46D5-9EDF-20012E5DE2E9}" dt="2026-02-25T07:23:57.463" v="830" actId="207"/>
        <pc:sldMkLst>
          <pc:docMk/>
          <pc:sldMk cId="1594016213" sldId="610"/>
        </pc:sldMkLst>
        <pc:spChg chg="mod">
          <ac:chgData name="小西　典子" userId="bc60c85b-4815-4318-bea3-e081a6949228" providerId="ADAL" clId="{258C7999-8770-46D5-9EDF-20012E5DE2E9}" dt="2026-02-25T07:23:57.463" v="830" actId="207"/>
          <ac:spMkLst>
            <pc:docMk/>
            <pc:sldMk cId="1594016213" sldId="610"/>
            <ac:spMk id="17432" creationId="{00000000-0000-0000-0000-000000000000}"/>
          </ac:spMkLst>
        </pc:spChg>
      </pc:sldChg>
      <pc:sldChg chg="modSp mod">
        <pc:chgData name="小西　典子" userId="bc60c85b-4815-4318-bea3-e081a6949228" providerId="ADAL" clId="{258C7999-8770-46D5-9EDF-20012E5DE2E9}" dt="2026-02-25T07:28:28.068" v="867" actId="6549"/>
        <pc:sldMkLst>
          <pc:docMk/>
          <pc:sldMk cId="222913555" sldId="612"/>
        </pc:sldMkLst>
        <pc:spChg chg="mod">
          <ac:chgData name="小西　典子" userId="bc60c85b-4815-4318-bea3-e081a6949228" providerId="ADAL" clId="{258C7999-8770-46D5-9EDF-20012E5DE2E9}" dt="2026-02-25T07:28:28.068" v="867" actId="6549"/>
          <ac:spMkLst>
            <pc:docMk/>
            <pc:sldMk cId="222913555" sldId="612"/>
            <ac:spMk id="6" creationId="{00000000-0000-0000-0000-000000000000}"/>
          </ac:spMkLst>
        </pc:spChg>
      </pc:sldChg>
      <pc:sldChg chg="modSp mod">
        <pc:chgData name="小西　典子" userId="bc60c85b-4815-4318-bea3-e081a6949228" providerId="ADAL" clId="{258C7999-8770-46D5-9EDF-20012E5DE2E9}" dt="2026-02-25T01:09:33.078" v="25" actId="6549"/>
        <pc:sldMkLst>
          <pc:docMk/>
          <pc:sldMk cId="3964687108" sldId="662"/>
        </pc:sldMkLst>
        <pc:spChg chg="mod">
          <ac:chgData name="小西　典子" userId="bc60c85b-4815-4318-bea3-e081a6949228" providerId="ADAL" clId="{258C7999-8770-46D5-9EDF-20012E5DE2E9}" dt="2026-02-25T01:09:11.003" v="5" actId="207"/>
          <ac:spMkLst>
            <pc:docMk/>
            <pc:sldMk cId="3964687108" sldId="662"/>
            <ac:spMk id="5" creationId="{00000000-0000-0000-0000-000000000000}"/>
          </ac:spMkLst>
        </pc:spChg>
        <pc:spChg chg="mod">
          <ac:chgData name="小西　典子" userId="bc60c85b-4815-4318-bea3-e081a6949228" providerId="ADAL" clId="{258C7999-8770-46D5-9EDF-20012E5DE2E9}" dt="2026-02-25T01:09:33.078" v="25" actId="6549"/>
          <ac:spMkLst>
            <pc:docMk/>
            <pc:sldMk cId="3964687108" sldId="662"/>
            <ac:spMk id="6" creationId="{00000000-0000-0000-0000-000000000000}"/>
          </ac:spMkLst>
        </pc:spChg>
      </pc:sldChg>
      <pc:sldChg chg="modSp mod">
        <pc:chgData name="小西　典子" userId="bc60c85b-4815-4318-bea3-e081a6949228" providerId="ADAL" clId="{258C7999-8770-46D5-9EDF-20012E5DE2E9}" dt="2026-02-25T01:07:59.312" v="3"/>
        <pc:sldMkLst>
          <pc:docMk/>
          <pc:sldMk cId="3011188324" sldId="664"/>
        </pc:sldMkLst>
        <pc:spChg chg="mod">
          <ac:chgData name="小西　典子" userId="bc60c85b-4815-4318-bea3-e081a6949228" providerId="ADAL" clId="{258C7999-8770-46D5-9EDF-20012E5DE2E9}" dt="2026-02-25T01:07:59.312" v="3"/>
          <ac:spMkLst>
            <pc:docMk/>
            <pc:sldMk cId="3011188324" sldId="664"/>
            <ac:spMk id="4" creationId="{00000000-0000-0000-0000-000000000000}"/>
          </ac:spMkLst>
        </pc:spChg>
      </pc:sldChg>
      <pc:sldChg chg="modSp mod">
        <pc:chgData name="小西　典子" userId="bc60c85b-4815-4318-bea3-e081a6949228" providerId="ADAL" clId="{258C7999-8770-46D5-9EDF-20012E5DE2E9}" dt="2026-02-25T01:22:20.884" v="321"/>
        <pc:sldMkLst>
          <pc:docMk/>
          <pc:sldMk cId="2634820257" sldId="672"/>
        </pc:sldMkLst>
        <pc:spChg chg="mod">
          <ac:chgData name="小西　典子" userId="bc60c85b-4815-4318-bea3-e081a6949228" providerId="ADAL" clId="{258C7999-8770-46D5-9EDF-20012E5DE2E9}" dt="2026-02-25T01:14:09.008" v="58"/>
          <ac:spMkLst>
            <pc:docMk/>
            <pc:sldMk cId="2634820257" sldId="672"/>
            <ac:spMk id="2" creationId="{00000000-0000-0000-0000-000000000000}"/>
          </ac:spMkLst>
        </pc:spChg>
        <pc:graphicFrameChg chg="mod modGraphic">
          <ac:chgData name="小西　典子" userId="bc60c85b-4815-4318-bea3-e081a6949228" providerId="ADAL" clId="{258C7999-8770-46D5-9EDF-20012E5DE2E9}" dt="2026-02-25T01:22:20.884" v="321"/>
          <ac:graphicFrameMkLst>
            <pc:docMk/>
            <pc:sldMk cId="2634820257" sldId="672"/>
            <ac:graphicFrameMk id="8" creationId="{00000000-0000-0000-0000-000000000000}"/>
          </ac:graphicFrameMkLst>
        </pc:graphicFrameChg>
      </pc:sldChg>
      <pc:sldChg chg="modSp mod">
        <pc:chgData name="小西　典子" userId="bc60c85b-4815-4318-bea3-e081a6949228" providerId="ADAL" clId="{258C7999-8770-46D5-9EDF-20012E5DE2E9}" dt="2026-02-25T01:36:19.656" v="330"/>
        <pc:sldMkLst>
          <pc:docMk/>
          <pc:sldMk cId="2229420420" sldId="674"/>
        </pc:sldMkLst>
        <pc:spChg chg="mod">
          <ac:chgData name="小西　典子" userId="bc60c85b-4815-4318-bea3-e081a6949228" providerId="ADAL" clId="{258C7999-8770-46D5-9EDF-20012E5DE2E9}" dt="2026-02-25T01:36:19.656" v="330"/>
          <ac:spMkLst>
            <pc:docMk/>
            <pc:sldMk cId="2229420420" sldId="67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88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49786" cy="496968"/>
          </a:xfrm>
          <a:prstGeom prst="rect">
            <a:avLst/>
          </a:prstGeom>
        </p:spPr>
        <p:txBody>
          <a:bodyPr vert="horz" lIns="92213" tIns="46106" rIns="92213" bIns="461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4"/>
            <a:ext cx="2949786" cy="496968"/>
          </a:xfrm>
          <a:prstGeom prst="rect">
            <a:avLst/>
          </a:prstGeom>
        </p:spPr>
        <p:txBody>
          <a:bodyPr vert="horz" lIns="92213" tIns="46106" rIns="92213" bIns="46106" rtlCol="0"/>
          <a:lstStyle>
            <a:lvl1pPr algn="r">
              <a:defRPr sz="1200"/>
            </a:lvl1pPr>
          </a:lstStyle>
          <a:p>
            <a:fld id="{21C5B424-90B5-4A24-9F28-82E66CD48C83}" type="datetime1">
              <a:rPr kumimoji="1" lang="ja-JP" altLang="en-US" smtClean="0"/>
              <a:t>2026/2/25</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13" tIns="46106" rIns="92213" bIns="46106" rtlCol="0" anchor="ctr"/>
          <a:lstStyle/>
          <a:p>
            <a:endParaRPr lang="ja-JP" altLang="en-US"/>
          </a:p>
        </p:txBody>
      </p:sp>
      <p:sp>
        <p:nvSpPr>
          <p:cNvPr id="5" name="ノート プレースホルダー 4"/>
          <p:cNvSpPr>
            <a:spLocks noGrp="1"/>
          </p:cNvSpPr>
          <p:nvPr>
            <p:ph type="body" sz="quarter" idx="3"/>
          </p:nvPr>
        </p:nvSpPr>
        <p:spPr>
          <a:xfrm>
            <a:off x="680721" y="4721193"/>
            <a:ext cx="5445760" cy="4472704"/>
          </a:xfrm>
          <a:prstGeom prst="rect">
            <a:avLst/>
          </a:prstGeom>
        </p:spPr>
        <p:txBody>
          <a:bodyPr vert="horz" lIns="92213" tIns="46106" rIns="92213" bIns="461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51"/>
            <a:ext cx="2949786" cy="496968"/>
          </a:xfrm>
          <a:prstGeom prst="rect">
            <a:avLst/>
          </a:prstGeom>
        </p:spPr>
        <p:txBody>
          <a:bodyPr vert="horz" lIns="92213" tIns="46106" rIns="92213" bIns="461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1"/>
            <a:ext cx="2949786" cy="496968"/>
          </a:xfrm>
          <a:prstGeom prst="rect">
            <a:avLst/>
          </a:prstGeom>
        </p:spPr>
        <p:txBody>
          <a:bodyPr vert="horz" lIns="92213" tIns="46106" rIns="92213" bIns="46106" rtlCol="0" anchor="b"/>
          <a:lstStyle>
            <a:lvl1pPr algn="r">
              <a:defRPr sz="1200"/>
            </a:lvl1pPr>
          </a:lstStyle>
          <a:p>
            <a:fld id="{3323639D-3A73-4080-B24C-CD5C849714DB}" type="slidenum">
              <a:rPr kumimoji="1" lang="ja-JP" altLang="en-US" smtClean="0"/>
              <a:t>‹#›</a:t>
            </a:fld>
            <a:endParaRPr kumimoji="1" lang="ja-JP" altLang="en-US"/>
          </a:p>
        </p:txBody>
      </p:sp>
    </p:spTree>
    <p:extLst>
      <p:ext uri="{BB962C8B-B14F-4D97-AF65-F5344CB8AC3E}">
        <p14:creationId xmlns:p14="http://schemas.microsoft.com/office/powerpoint/2010/main" val="41605122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83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70328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21855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21969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55908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45884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524394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306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8265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Tree>
    <p:extLst>
      <p:ext uri="{BB962C8B-B14F-4D97-AF65-F5344CB8AC3E}">
        <p14:creationId xmlns:p14="http://schemas.microsoft.com/office/powerpoint/2010/main" val="1772070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normAutofit/>
          </a:bodyPr>
          <a:lstStyle/>
          <a:p>
            <a:pPr>
              <a:defRPr/>
            </a:pPr>
            <a:endParaRPr lang="ja-JP" altLang="en-US" dirty="0"/>
          </a:p>
        </p:txBody>
      </p:sp>
    </p:spTree>
    <p:extLst>
      <p:ext uri="{BB962C8B-B14F-4D97-AF65-F5344CB8AC3E}">
        <p14:creationId xmlns:p14="http://schemas.microsoft.com/office/powerpoint/2010/main" val="239960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7268" y="3202506"/>
            <a:ext cx="7898130" cy="3033949"/>
          </a:xfrm>
          <a:prstGeom prst="rect">
            <a:avLst/>
          </a:prstGeom>
        </p:spPr>
        <p:txBody>
          <a:bodyPr lIns="87621" tIns="43810" rIns="87621" bIns="43810"/>
          <a:lstStyle/>
          <a:p>
            <a:endParaRPr kumimoji="1" lang="ja-JP" altLang="en-US"/>
          </a:p>
        </p:txBody>
      </p:sp>
    </p:spTree>
    <p:extLst>
      <p:ext uri="{BB962C8B-B14F-4D97-AF65-F5344CB8AC3E}">
        <p14:creationId xmlns:p14="http://schemas.microsoft.com/office/powerpoint/2010/main" val="267736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Tree>
    <p:extLst>
      <p:ext uri="{BB962C8B-B14F-4D97-AF65-F5344CB8AC3E}">
        <p14:creationId xmlns:p14="http://schemas.microsoft.com/office/powerpoint/2010/main" val="242789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7588"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endParaRPr>
          </a:p>
        </p:txBody>
      </p:sp>
    </p:spTree>
    <p:extLst>
      <p:ext uri="{BB962C8B-B14F-4D97-AF65-F5344CB8AC3E}">
        <p14:creationId xmlns:p14="http://schemas.microsoft.com/office/powerpoint/2010/main" val="2392511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8612"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endParaRPr>
          </a:p>
        </p:txBody>
      </p:sp>
    </p:spTree>
    <p:extLst>
      <p:ext uri="{BB962C8B-B14F-4D97-AF65-F5344CB8AC3E}">
        <p14:creationId xmlns:p14="http://schemas.microsoft.com/office/powerpoint/2010/main" val="226451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119889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z="1400">
              <a:solidFill>
                <a:srgbClr val="0000CC"/>
              </a:solidFill>
            </a:endParaRPr>
          </a:p>
        </p:txBody>
      </p:sp>
    </p:spTree>
    <p:extLst>
      <p:ext uri="{BB962C8B-B14F-4D97-AF65-F5344CB8AC3E}">
        <p14:creationId xmlns:p14="http://schemas.microsoft.com/office/powerpoint/2010/main" val="71868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684"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endParaRPr>
          </a:p>
        </p:txBody>
      </p:sp>
    </p:spTree>
    <p:extLst>
      <p:ext uri="{BB962C8B-B14F-4D97-AF65-F5344CB8AC3E}">
        <p14:creationId xmlns:p14="http://schemas.microsoft.com/office/powerpoint/2010/main" val="3252853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80185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839997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66398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74076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88628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a:p>
            <a:pPr eaLnBrk="1" hangingPunct="1">
              <a:spcBef>
                <a:spcPct val="0"/>
              </a:spcBef>
            </a:pPr>
            <a:endParaRPr lang="ja-JP" altLang="en-US"/>
          </a:p>
        </p:txBody>
      </p:sp>
      <p:sp>
        <p:nvSpPr>
          <p:cNvPr id="78852"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endParaRPr>
          </a:p>
        </p:txBody>
      </p:sp>
    </p:spTree>
    <p:extLst>
      <p:ext uri="{BB962C8B-B14F-4D97-AF65-F5344CB8AC3E}">
        <p14:creationId xmlns:p14="http://schemas.microsoft.com/office/powerpoint/2010/main" val="3167293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507559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0900"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endParaRPr>
          </a:p>
        </p:txBody>
      </p:sp>
    </p:spTree>
    <p:extLst>
      <p:ext uri="{BB962C8B-B14F-4D97-AF65-F5344CB8AC3E}">
        <p14:creationId xmlns:p14="http://schemas.microsoft.com/office/powerpoint/2010/main" val="3839092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a:p>
          <a:p>
            <a:pPr eaLnBrk="1" hangingPunct="1">
              <a:spcBef>
                <a:spcPct val="0"/>
              </a:spcBef>
            </a:pPr>
            <a:endParaRPr lang="ja-JP" altLang="en-US" dirty="0"/>
          </a:p>
        </p:txBody>
      </p:sp>
      <p:sp>
        <p:nvSpPr>
          <p:cNvPr id="81924" name="日付プレースホル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ja-JP" altLang="en-US">
              <a:solidFill>
                <a:prstClr val="black"/>
              </a:solidFill>
            </a:endParaRPr>
          </a:p>
        </p:txBody>
      </p:sp>
    </p:spTree>
    <p:extLst>
      <p:ext uri="{BB962C8B-B14F-4D97-AF65-F5344CB8AC3E}">
        <p14:creationId xmlns:p14="http://schemas.microsoft.com/office/powerpoint/2010/main" val="2201311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a:p>
            <a:endParaRPr lang="ja-JP" altLang="en-US"/>
          </a:p>
        </p:txBody>
      </p:sp>
    </p:spTree>
    <p:extLst>
      <p:ext uri="{BB962C8B-B14F-4D97-AF65-F5344CB8AC3E}">
        <p14:creationId xmlns:p14="http://schemas.microsoft.com/office/powerpoint/2010/main" val="128509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3062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2" y="4721196"/>
            <a:ext cx="5445760" cy="4472704"/>
          </a:xfrm>
          <a:prstGeom prst="rect">
            <a:avLst/>
          </a:prstGeom>
        </p:spPr>
        <p:txBody>
          <a:bodyPr/>
          <a:lstStyle/>
          <a:p>
            <a:endParaRPr kumimoji="1" lang="ja-JP" altLang="en-US"/>
          </a:p>
        </p:txBody>
      </p:sp>
    </p:spTree>
    <p:extLst>
      <p:ext uri="{BB962C8B-B14F-4D97-AF65-F5344CB8AC3E}">
        <p14:creationId xmlns:p14="http://schemas.microsoft.com/office/powerpoint/2010/main" val="149352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905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ja-JP" altLang="en-US" dirty="0">
              <a:latin typeface="+mn-ea"/>
            </a:endParaRPr>
          </a:p>
        </p:txBody>
      </p:sp>
    </p:spTree>
    <p:extLst>
      <p:ext uri="{BB962C8B-B14F-4D97-AF65-F5344CB8AC3E}">
        <p14:creationId xmlns:p14="http://schemas.microsoft.com/office/powerpoint/2010/main" val="35000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ja-JP" altLang="en-US" dirty="0">
              <a:latin typeface="+mn-ea"/>
            </a:endParaRPr>
          </a:p>
        </p:txBody>
      </p:sp>
    </p:spTree>
    <p:extLst>
      <p:ext uri="{BB962C8B-B14F-4D97-AF65-F5344CB8AC3E}">
        <p14:creationId xmlns:p14="http://schemas.microsoft.com/office/powerpoint/2010/main" val="69875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xfrm>
            <a:off x="711200"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ja-JP" altLang="en-US" dirty="0">
              <a:latin typeface="+mn-ea"/>
            </a:endParaRPr>
          </a:p>
        </p:txBody>
      </p:sp>
    </p:spTree>
    <p:extLst>
      <p:ext uri="{BB962C8B-B14F-4D97-AF65-F5344CB8AC3E}">
        <p14:creationId xmlns:p14="http://schemas.microsoft.com/office/powerpoint/2010/main" val="407834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57DB870-F139-431E-9671-2076CE567FF1}" type="datetime1">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86548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F551EF-0558-48DC-92A8-8CD174C5F533}" type="datetime1">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379739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7" y="274643"/>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CA16771-D13D-444B-B2BA-8F7E0F52AEDE}" type="datetime1">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213262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99392"/>
            <a:ext cx="9906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3"/>
            <a:endParaRPr kumimoji="0" lang="en-GB" dirty="0">
              <a:solidFill>
                <a:prstClr val="white">
                  <a:lumMod val="75000"/>
                </a:prstClr>
              </a:solidFill>
            </a:endParaRPr>
          </a:p>
        </p:txBody>
      </p:sp>
      <p:sp>
        <p:nvSpPr>
          <p:cNvPr id="2" name="Title 1"/>
          <p:cNvSpPr>
            <a:spLocks noGrp="1"/>
          </p:cNvSpPr>
          <p:nvPr>
            <p:ph type="ctrTitle"/>
          </p:nvPr>
        </p:nvSpPr>
        <p:spPr>
          <a:xfrm>
            <a:off x="1485900" y="1844829"/>
            <a:ext cx="84201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dirty="0"/>
              <a:t>Click to edit Master title style</a:t>
            </a:r>
            <a:endParaRPr lang="en-GB" dirty="0"/>
          </a:p>
        </p:txBody>
      </p:sp>
      <p:sp>
        <p:nvSpPr>
          <p:cNvPr id="3" name="Subtitle 2"/>
          <p:cNvSpPr>
            <a:spLocks noGrp="1"/>
          </p:cNvSpPr>
          <p:nvPr>
            <p:ph type="subTitle" idx="1"/>
          </p:nvPr>
        </p:nvSpPr>
        <p:spPr>
          <a:xfrm>
            <a:off x="1485900" y="2962189"/>
            <a:ext cx="69342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
        <p:nvSpPr>
          <p:cNvPr id="10" name="Rectangle 9"/>
          <p:cNvSpPr/>
          <p:nvPr userDrawn="1"/>
        </p:nvSpPr>
        <p:spPr>
          <a:xfrm>
            <a:off x="0" y="5489848"/>
            <a:ext cx="9906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3"/>
            <a:endParaRPr kumimoji="0" lang="en-GB" dirty="0">
              <a:solidFill>
                <a:prstClr val="white">
                  <a:lumMod val="75000"/>
                </a:prstClr>
              </a:solidFill>
            </a:endParaRPr>
          </a:p>
        </p:txBody>
      </p:sp>
    </p:spTree>
    <p:extLst>
      <p:ext uri="{BB962C8B-B14F-4D97-AF65-F5344CB8AC3E}">
        <p14:creationId xmlns:p14="http://schemas.microsoft.com/office/powerpoint/2010/main" val="269199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215251" y="44624"/>
            <a:ext cx="2311400" cy="365125"/>
          </a:xfrm>
          <a:prstGeom prst="rect">
            <a:avLst/>
          </a:prstGeom>
        </p:spPr>
        <p:txBody>
          <a:bodyPr/>
          <a:lstStyle/>
          <a:p>
            <a:pPr defTabSz="913593"/>
            <a:fld id="{353A39FD-20C6-4F4E-B2C1-9785C63DF682}" type="datetime1">
              <a:rPr kumimoji="0" lang="ja-JP" altLang="en-US" smtClean="0">
                <a:solidFill>
                  <a:prstClr val="black"/>
                </a:solidFill>
              </a:rPr>
              <a:t>2026/2/25</a:t>
            </a:fld>
            <a:endParaRPr kumimoji="0" lang="en-GB" dirty="0">
              <a:solidFill>
                <a:prstClr val="black"/>
              </a:solidFill>
            </a:endParaRP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906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377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215000" y="36001"/>
            <a:ext cx="2311400" cy="365125"/>
          </a:xfrm>
          <a:prstGeom prst="rect">
            <a:avLst/>
          </a:prstGeom>
        </p:spPr>
        <p:txBody>
          <a:bodyPr/>
          <a:lstStyle/>
          <a:p>
            <a:pPr defTabSz="913593"/>
            <a:fld id="{AC90D11B-773B-40B7-9B1D-BDA1412836FE}" type="datetime1">
              <a:rPr kumimoji="0" lang="ja-JP" altLang="en-US" smtClean="0">
                <a:solidFill>
                  <a:prstClr val="black"/>
                </a:solidFill>
              </a:rPr>
              <a:t>2026/2/25</a:t>
            </a:fld>
            <a:endParaRPr kumimoji="0" lang="en-GB" dirty="0">
              <a:solidFill>
                <a:prstClr val="black"/>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299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215000" y="36001"/>
            <a:ext cx="2311400" cy="365125"/>
          </a:xfrm>
          <a:prstGeom prst="rect">
            <a:avLst/>
          </a:prstGeom>
        </p:spPr>
        <p:txBody>
          <a:bodyPr/>
          <a:lstStyle/>
          <a:p>
            <a:pPr defTabSz="913593"/>
            <a:fld id="{90F284F3-0BEA-463F-AD16-AC77D7E0969C}" type="datetime1">
              <a:rPr kumimoji="0" lang="ja-JP" altLang="en-US" smtClean="0">
                <a:solidFill>
                  <a:prstClr val="black"/>
                </a:solidFill>
              </a:rPr>
              <a:t>2026/2/25</a:t>
            </a:fld>
            <a:endParaRPr kumimoji="0" lang="en-GB" dirty="0">
              <a:solidFill>
                <a:prstClr val="black"/>
              </a:solidFill>
            </a:endParaRPr>
          </a:p>
        </p:txBody>
      </p:sp>
      <p:sp>
        <p:nvSpPr>
          <p:cNvPr id="9" name="Slide Number Placeholder 8"/>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05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7215000" y="36001"/>
            <a:ext cx="2311400" cy="365125"/>
          </a:xfrm>
          <a:prstGeom prst="rect">
            <a:avLst/>
          </a:prstGeom>
        </p:spPr>
        <p:txBody>
          <a:bodyPr/>
          <a:lstStyle/>
          <a:p>
            <a:pPr defTabSz="913593"/>
            <a:fld id="{ABC02170-04EB-4CF4-93C4-370CBEDED3D1}" type="datetime1">
              <a:rPr kumimoji="0" lang="ja-JP" altLang="en-US" smtClean="0">
                <a:solidFill>
                  <a:prstClr val="black"/>
                </a:solidFill>
              </a:rPr>
              <a:t>2026/2/25</a:t>
            </a:fld>
            <a:endParaRPr kumimoji="0" lang="en-GB" dirty="0">
              <a:solidFill>
                <a:prstClr val="black"/>
              </a:solidFill>
            </a:endParaRPr>
          </a:p>
        </p:txBody>
      </p:sp>
      <p:sp>
        <p:nvSpPr>
          <p:cNvPr id="5" name="Slide Number Placeholder 4"/>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943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15000" y="36001"/>
            <a:ext cx="2311400" cy="365125"/>
          </a:xfrm>
          <a:prstGeom prst="rect">
            <a:avLst/>
          </a:prstGeom>
        </p:spPr>
        <p:txBody>
          <a:bodyPr/>
          <a:lstStyle/>
          <a:p>
            <a:pPr defTabSz="913593"/>
            <a:fld id="{B33D6749-98C8-481E-B05C-3FA3BBC9279F}" type="datetime1">
              <a:rPr kumimoji="0" lang="ja-JP" altLang="en-US" smtClean="0">
                <a:solidFill>
                  <a:prstClr val="black"/>
                </a:solidFill>
              </a:rPr>
              <a:t>2026/2/25</a:t>
            </a:fld>
            <a:endParaRPr kumimoji="0" lang="en-GB" dirty="0">
              <a:solidFill>
                <a:prstClr val="black"/>
              </a:solidFill>
            </a:endParaRPr>
          </a:p>
        </p:txBody>
      </p:sp>
      <p:sp>
        <p:nvSpPr>
          <p:cNvPr id="4" name="Slide Number Placeholder 3"/>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3122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04194"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872972" y="1268760"/>
            <a:ext cx="5537729"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268760"/>
            <a:ext cx="3259006"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15000" y="36001"/>
            <a:ext cx="2311400" cy="365125"/>
          </a:xfrm>
          <a:prstGeom prst="rect">
            <a:avLst/>
          </a:prstGeom>
        </p:spPr>
        <p:txBody>
          <a:bodyPr/>
          <a:lstStyle/>
          <a:p>
            <a:pPr defTabSz="913593"/>
            <a:fld id="{EA7D9B33-FED9-44CE-AF76-EDB05E3BDA67}" type="datetime1">
              <a:rPr kumimoji="0" lang="ja-JP" altLang="en-US" smtClean="0">
                <a:solidFill>
                  <a:prstClr val="black"/>
                </a:solidFill>
              </a:rPr>
              <a:t>2026/2/25</a:t>
            </a:fld>
            <a:endParaRPr kumimoji="0" lang="en-GB" dirty="0">
              <a:solidFill>
                <a:prstClr val="black"/>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84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95CA67-8960-4AD2-9396-6A1C5480E9BD}" type="datetime1">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22827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15000" y="36001"/>
            <a:ext cx="2311400" cy="365125"/>
          </a:xfrm>
          <a:prstGeom prst="rect">
            <a:avLst/>
          </a:prstGeom>
        </p:spPr>
        <p:txBody>
          <a:bodyPr/>
          <a:lstStyle/>
          <a:p>
            <a:pPr defTabSz="913593"/>
            <a:fld id="{469CCA1A-3B36-4845-B18B-44003BBDF657}" type="datetime1">
              <a:rPr kumimoji="0" lang="ja-JP" altLang="en-US" smtClean="0">
                <a:solidFill>
                  <a:prstClr val="black"/>
                </a:solidFill>
              </a:rPr>
              <a:t>2026/2/25</a:t>
            </a:fld>
            <a:endParaRPr kumimoji="0" lang="en-GB" dirty="0">
              <a:solidFill>
                <a:prstClr val="black"/>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830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215000" y="36001"/>
            <a:ext cx="2311400" cy="365125"/>
          </a:xfrm>
          <a:prstGeom prst="rect">
            <a:avLst/>
          </a:prstGeom>
        </p:spPr>
        <p:txBody>
          <a:bodyPr/>
          <a:lstStyle/>
          <a:p>
            <a:pPr defTabSz="913593"/>
            <a:fld id="{4BD48B4D-D36D-4CA9-B3D0-F788AD147E27}" type="datetime1">
              <a:rPr kumimoji="0" lang="ja-JP" altLang="en-US" smtClean="0">
                <a:solidFill>
                  <a:prstClr val="black"/>
                </a:solidFill>
              </a:rPr>
              <a:t>2026/2/25</a:t>
            </a:fld>
            <a:endParaRPr kumimoji="0" lang="en-GB" dirty="0">
              <a:solidFill>
                <a:prstClr val="black"/>
              </a:solidFill>
            </a:endParaRP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217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273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99392"/>
            <a:ext cx="9906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3"/>
            <a:endParaRPr kumimoji="0" lang="en-GB" dirty="0">
              <a:solidFill>
                <a:prstClr val="white">
                  <a:lumMod val="75000"/>
                </a:prstClr>
              </a:solidFill>
            </a:endParaRPr>
          </a:p>
        </p:txBody>
      </p:sp>
      <p:sp>
        <p:nvSpPr>
          <p:cNvPr id="2" name="Title 1"/>
          <p:cNvSpPr>
            <a:spLocks noGrp="1"/>
          </p:cNvSpPr>
          <p:nvPr>
            <p:ph type="ctrTitle"/>
          </p:nvPr>
        </p:nvSpPr>
        <p:spPr>
          <a:xfrm>
            <a:off x="1485900" y="1844825"/>
            <a:ext cx="84201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dirty="0"/>
              <a:t>Click to edit Master title style</a:t>
            </a:r>
            <a:endParaRPr lang="en-GB" dirty="0"/>
          </a:p>
        </p:txBody>
      </p:sp>
      <p:sp>
        <p:nvSpPr>
          <p:cNvPr id="3" name="Subtitle 2"/>
          <p:cNvSpPr>
            <a:spLocks noGrp="1"/>
          </p:cNvSpPr>
          <p:nvPr>
            <p:ph type="subTitle" idx="1"/>
          </p:nvPr>
        </p:nvSpPr>
        <p:spPr>
          <a:xfrm>
            <a:off x="1485900" y="2962189"/>
            <a:ext cx="69342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
        <p:nvSpPr>
          <p:cNvPr id="10" name="Rectangle 9"/>
          <p:cNvSpPr/>
          <p:nvPr userDrawn="1"/>
        </p:nvSpPr>
        <p:spPr>
          <a:xfrm>
            <a:off x="0" y="5489848"/>
            <a:ext cx="9906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3"/>
            <a:endParaRPr kumimoji="0" lang="en-GB" dirty="0">
              <a:solidFill>
                <a:prstClr val="white">
                  <a:lumMod val="75000"/>
                </a:prstClr>
              </a:solidFill>
            </a:endParaRPr>
          </a:p>
        </p:txBody>
      </p:sp>
    </p:spTree>
    <p:extLst>
      <p:ext uri="{BB962C8B-B14F-4D97-AF65-F5344CB8AC3E}">
        <p14:creationId xmlns:p14="http://schemas.microsoft.com/office/powerpoint/2010/main" val="686524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215251" y="44624"/>
            <a:ext cx="2311400" cy="365125"/>
          </a:xfrm>
          <a:prstGeom prst="rect">
            <a:avLst/>
          </a:prstGeom>
        </p:spPr>
        <p:txBody>
          <a:bodyPr/>
          <a:lstStyle/>
          <a:p>
            <a:pPr defTabSz="913593"/>
            <a:fld id="{F1F9CE3D-68F9-4017-90C2-96CAB8E93139}" type="datetime1">
              <a:rPr kumimoji="0" lang="ja-JP" altLang="en-US" smtClean="0">
                <a:solidFill>
                  <a:prstClr val="black"/>
                </a:solidFill>
              </a:rPr>
              <a:t>2026/2/25</a:t>
            </a:fld>
            <a:endParaRPr kumimoji="0" lang="en-GB" dirty="0">
              <a:solidFill>
                <a:prstClr val="black"/>
              </a:solidFill>
            </a:endParaRP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77904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230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215000" y="36001"/>
            <a:ext cx="2311400" cy="365125"/>
          </a:xfrm>
          <a:prstGeom prst="rect">
            <a:avLst/>
          </a:prstGeom>
        </p:spPr>
        <p:txBody>
          <a:bodyPr/>
          <a:lstStyle/>
          <a:p>
            <a:pPr defTabSz="913593"/>
            <a:fld id="{F56471C9-FBC0-4F27-93C5-81C3E9E5DEDA}" type="datetime1">
              <a:rPr kumimoji="0" lang="ja-JP" altLang="en-US" smtClean="0">
                <a:solidFill>
                  <a:prstClr val="black"/>
                </a:solidFill>
              </a:rPr>
              <a:t>2026/2/25</a:t>
            </a:fld>
            <a:endParaRPr kumimoji="0" lang="en-GB" dirty="0">
              <a:solidFill>
                <a:prstClr val="black"/>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6040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215000" y="36001"/>
            <a:ext cx="2311400" cy="365125"/>
          </a:xfrm>
          <a:prstGeom prst="rect">
            <a:avLst/>
          </a:prstGeom>
        </p:spPr>
        <p:txBody>
          <a:bodyPr/>
          <a:lstStyle/>
          <a:p>
            <a:pPr defTabSz="913593"/>
            <a:fld id="{05A01D65-C8C2-4328-8C99-9B17C9B60333}" type="datetime1">
              <a:rPr kumimoji="0" lang="ja-JP" altLang="en-US" smtClean="0">
                <a:solidFill>
                  <a:prstClr val="black"/>
                </a:solidFill>
              </a:rPr>
              <a:t>2026/2/25</a:t>
            </a:fld>
            <a:endParaRPr kumimoji="0" lang="en-GB" dirty="0">
              <a:solidFill>
                <a:prstClr val="black"/>
              </a:solidFill>
            </a:endParaRPr>
          </a:p>
        </p:txBody>
      </p:sp>
      <p:sp>
        <p:nvSpPr>
          <p:cNvPr id="9" name="Slide Number Placeholder 8"/>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88292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7215000" y="36001"/>
            <a:ext cx="2311400" cy="365125"/>
          </a:xfrm>
          <a:prstGeom prst="rect">
            <a:avLst/>
          </a:prstGeom>
        </p:spPr>
        <p:txBody>
          <a:bodyPr/>
          <a:lstStyle/>
          <a:p>
            <a:pPr defTabSz="913593"/>
            <a:fld id="{BB5FEF2A-B211-4914-9F78-65C142B690A3}" type="datetime1">
              <a:rPr kumimoji="0" lang="ja-JP" altLang="en-US" smtClean="0">
                <a:solidFill>
                  <a:prstClr val="black"/>
                </a:solidFill>
              </a:rPr>
              <a:t>2026/2/25</a:t>
            </a:fld>
            <a:endParaRPr kumimoji="0" lang="en-GB" dirty="0">
              <a:solidFill>
                <a:prstClr val="black"/>
              </a:solidFill>
            </a:endParaRPr>
          </a:p>
        </p:txBody>
      </p:sp>
      <p:sp>
        <p:nvSpPr>
          <p:cNvPr id="5" name="Slide Number Placeholder 4"/>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84549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15000" y="36001"/>
            <a:ext cx="2311400" cy="365125"/>
          </a:xfrm>
          <a:prstGeom prst="rect">
            <a:avLst/>
          </a:prstGeom>
        </p:spPr>
        <p:txBody>
          <a:bodyPr/>
          <a:lstStyle/>
          <a:p>
            <a:pPr defTabSz="913593"/>
            <a:fld id="{467B857F-9156-4F5A-9666-35A478FEE190}" type="datetime1">
              <a:rPr kumimoji="0" lang="ja-JP" altLang="en-US" smtClean="0">
                <a:solidFill>
                  <a:prstClr val="black"/>
                </a:solidFill>
              </a:rPr>
              <a:t>2026/2/25</a:t>
            </a:fld>
            <a:endParaRPr kumimoji="0" lang="en-GB" dirty="0">
              <a:solidFill>
                <a:prstClr val="black"/>
              </a:solidFill>
            </a:endParaRPr>
          </a:p>
        </p:txBody>
      </p:sp>
      <p:sp>
        <p:nvSpPr>
          <p:cNvPr id="4" name="Slide Number Placeholder 3"/>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662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5C6CAF-B052-4036-9745-5BB856218B1B}" type="datetime1">
              <a:rPr kumimoji="1" lang="ja-JP" altLang="en-US" smtClean="0"/>
              <a:t>2026/2/25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1093696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04194"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872971" y="1268760"/>
            <a:ext cx="5537729"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268760"/>
            <a:ext cx="3259006"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15000" y="36001"/>
            <a:ext cx="2311400" cy="365125"/>
          </a:xfrm>
          <a:prstGeom prst="rect">
            <a:avLst/>
          </a:prstGeom>
        </p:spPr>
        <p:txBody>
          <a:bodyPr/>
          <a:lstStyle/>
          <a:p>
            <a:pPr defTabSz="913593"/>
            <a:fld id="{C1AEAF4F-68B6-47E5-B78D-58B075FAD29D}" type="datetime1">
              <a:rPr kumimoji="0" lang="ja-JP" altLang="en-US" smtClean="0">
                <a:solidFill>
                  <a:prstClr val="black"/>
                </a:solidFill>
              </a:rPr>
              <a:t>2026/2/25</a:t>
            </a:fld>
            <a:endParaRPr kumimoji="0" lang="en-GB" dirty="0">
              <a:solidFill>
                <a:prstClr val="black"/>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1297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15000" y="36001"/>
            <a:ext cx="2311400" cy="365125"/>
          </a:xfrm>
          <a:prstGeom prst="rect">
            <a:avLst/>
          </a:prstGeom>
        </p:spPr>
        <p:txBody>
          <a:bodyPr/>
          <a:lstStyle/>
          <a:p>
            <a:pPr defTabSz="913593"/>
            <a:fld id="{2A4E757B-614D-4DFD-863D-01F4B7ACB7FF}" type="datetime1">
              <a:rPr kumimoji="0" lang="ja-JP" altLang="en-US" smtClean="0">
                <a:solidFill>
                  <a:prstClr val="black"/>
                </a:solidFill>
              </a:rPr>
              <a:t>2026/2/25</a:t>
            </a:fld>
            <a:endParaRPr kumimoji="0" lang="en-GB" dirty="0">
              <a:solidFill>
                <a:prstClr val="black"/>
              </a:solidFill>
            </a:endParaRP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94898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215000" y="36001"/>
            <a:ext cx="2311400" cy="365125"/>
          </a:xfrm>
          <a:prstGeom prst="rect">
            <a:avLst/>
          </a:prstGeom>
        </p:spPr>
        <p:txBody>
          <a:bodyPr/>
          <a:lstStyle/>
          <a:p>
            <a:pPr defTabSz="913593"/>
            <a:fld id="{C26CE52A-9631-4D7C-9002-3140189206FC}" type="datetime1">
              <a:rPr kumimoji="0" lang="ja-JP" altLang="en-US" smtClean="0">
                <a:solidFill>
                  <a:prstClr val="black"/>
                </a:solidFill>
              </a:rPr>
              <a:t>2026/2/25</a:t>
            </a:fld>
            <a:endParaRPr kumimoji="0" lang="en-GB" dirty="0">
              <a:solidFill>
                <a:prstClr val="black"/>
              </a:solidFill>
            </a:endParaRP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9880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17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2404DDF-6B42-42FE-8156-DBE154AA0384}" type="datetime1">
              <a:rPr kumimoji="1" lang="ja-JP" altLang="en-US" smtClean="0"/>
              <a:t>2026/2/25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154150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B737A9D-3741-495F-9A5A-9CC37AE6DB18}" type="datetime1">
              <a:rPr kumimoji="1" lang="ja-JP" altLang="en-US" smtClean="0"/>
              <a:t>2026/2/25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3156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4B7A8FC-A6DE-4B06-8A68-A9E3C0E883CB}" type="datetime1">
              <a:rPr kumimoji="1" lang="ja-JP" altLang="en-US" smtClean="0"/>
              <a:t>2026/2/25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145240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528CD91-97CF-4B2B-91FC-8CC4057B44A7}" type="datetime1">
              <a:rPr kumimoji="1" lang="ja-JP" altLang="en-US" smtClean="0"/>
              <a:t>2026/2/25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409564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41BFA6-1E55-4482-8B1E-63F10E18015F}" type="datetime1">
              <a:rPr kumimoji="1" lang="ja-JP" altLang="en-US" smtClean="0"/>
              <a:t>2026/2/25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236631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592DDC7-90A1-4879-8CE5-5BB238D39F76}" type="datetime1">
              <a:rPr kumimoji="1" lang="ja-JP" altLang="en-US" smtClean="0"/>
              <a:t>2026/2/25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51043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E6FA4-0F23-4715-95BF-D83FBF16A66F}" type="datetime1">
              <a:rPr kumimoji="1" lang="ja-JP" altLang="en-US" smtClean="0"/>
              <a:t>2026/2/25</a:t>
            </a:fld>
            <a:endParaRPr kumimoji="1" lang="ja-JP" altLang="en-US"/>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678CF-9E8C-4255-81A4-682DBAB51183}" type="slidenum">
              <a:rPr kumimoji="1" lang="ja-JP" altLang="en-US" smtClean="0"/>
              <a:t>‹#›</a:t>
            </a:fld>
            <a:endParaRPr kumimoji="1" lang="ja-JP" altLang="en-US"/>
          </a:p>
        </p:txBody>
      </p:sp>
    </p:spTree>
    <p:extLst>
      <p:ext uri="{BB962C8B-B14F-4D97-AF65-F5344CB8AC3E}">
        <p14:creationId xmlns:p14="http://schemas.microsoft.com/office/powerpoint/2010/main" val="26977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644892" y="6203060"/>
            <a:ext cx="1754605" cy="466305"/>
          </a:xfrm>
          <a:prstGeom prst="rect">
            <a:avLst/>
          </a:prstGeom>
        </p:spPr>
      </p:pic>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166103" y="60212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3593"/>
            <a:fld id="{72E375D5-DD51-4DDF-87E6-FA82A457ECD1}" type="slidenum">
              <a:rPr kumimoji="0" lang="en-GB" smtClean="0">
                <a:solidFill>
                  <a:prstClr val="black">
                    <a:tint val="75000"/>
                  </a:prstClr>
                </a:solidFill>
              </a:rPr>
              <a:pPr defTabSz="913593"/>
              <a:t>‹#›</a:t>
            </a:fld>
            <a:endParaRPr kumimoji="0" lang="en-GB" dirty="0">
              <a:solidFill>
                <a:prstClr val="black">
                  <a:tint val="75000"/>
                </a:prstClr>
              </a:solidFill>
            </a:endParaRPr>
          </a:p>
        </p:txBody>
      </p:sp>
      <p:sp>
        <p:nvSpPr>
          <p:cNvPr id="7" name="Rectangle 6"/>
          <p:cNvSpPr/>
          <p:nvPr userDrawn="1"/>
        </p:nvSpPr>
        <p:spPr>
          <a:xfrm>
            <a:off x="0" y="-27384"/>
            <a:ext cx="9906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3"/>
            <a:endParaRPr kumimoji="0" lang="en-GB" dirty="0">
              <a:solidFill>
                <a:prstClr val="white"/>
              </a:solidFill>
            </a:endParaRPr>
          </a:p>
        </p:txBody>
      </p:sp>
      <p:pic>
        <p:nvPicPr>
          <p:cNvPr id="14" name="Picture 1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06506" y="6108276"/>
            <a:ext cx="2237856" cy="633097"/>
          </a:xfrm>
          <a:prstGeom prst="rect">
            <a:avLst/>
          </a:prstGeom>
        </p:spPr>
      </p:pic>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6" name="Straight Connector 15"/>
          <p:cNvCxnSpPr/>
          <p:nvPr userDrawn="1"/>
        </p:nvCxnSpPr>
        <p:spPr>
          <a:xfrm>
            <a:off x="-9984" y="6021288"/>
            <a:ext cx="991598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73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644890" y="6203056"/>
            <a:ext cx="1754605" cy="466305"/>
          </a:xfrm>
          <a:prstGeom prst="rect">
            <a:avLst/>
          </a:prstGeom>
        </p:spPr>
      </p:pic>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166103" y="60212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3593"/>
            <a:fld id="{72E375D5-DD51-4DDF-87E6-FA82A457ECD1}" type="slidenum">
              <a:rPr kumimoji="0" lang="en-GB" smtClean="0">
                <a:solidFill>
                  <a:prstClr val="black">
                    <a:tint val="75000"/>
                  </a:prstClr>
                </a:solidFill>
              </a:rPr>
              <a:pPr defTabSz="913593"/>
              <a:t>‹#›</a:t>
            </a:fld>
            <a:endParaRPr kumimoji="0" lang="en-GB" dirty="0">
              <a:solidFill>
                <a:prstClr val="black">
                  <a:tint val="75000"/>
                </a:prstClr>
              </a:solidFill>
            </a:endParaRPr>
          </a:p>
        </p:txBody>
      </p:sp>
      <p:sp>
        <p:nvSpPr>
          <p:cNvPr id="7" name="Rectangle 6"/>
          <p:cNvSpPr/>
          <p:nvPr userDrawn="1"/>
        </p:nvSpPr>
        <p:spPr>
          <a:xfrm>
            <a:off x="0" y="-27384"/>
            <a:ext cx="9906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93"/>
            <a:endParaRPr kumimoji="0" lang="en-GB" dirty="0">
              <a:solidFill>
                <a:prstClr val="white"/>
              </a:solidFill>
            </a:endParaRPr>
          </a:p>
        </p:txBody>
      </p:sp>
      <p:pic>
        <p:nvPicPr>
          <p:cNvPr id="14" name="Picture 1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06506" y="6108272"/>
            <a:ext cx="2237856" cy="633097"/>
          </a:xfrm>
          <a:prstGeom prst="rect">
            <a:avLst/>
          </a:prstGeom>
        </p:spPr>
      </p:pic>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6" name="Straight Connector 15"/>
          <p:cNvCxnSpPr/>
          <p:nvPr userDrawn="1"/>
        </p:nvCxnSpPr>
        <p:spPr>
          <a:xfrm>
            <a:off x="-9984" y="6021288"/>
            <a:ext cx="991598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303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iid.jihs.go.jp/publications/byougen-kanri/WHOguidance_transport13-14.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www.nih.go.jp/niid/images/biosafe/who/WHOguidance_transport11-1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35840" y="915744"/>
            <a:ext cx="8181275" cy="1138773"/>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令和</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年度</a:t>
            </a:r>
            <a:endParaRPr lang="en-US" altLang="ja-JP" sz="2400" dirty="0">
              <a:latin typeface="HG丸ｺﾞｼｯｸM-PRO" panose="020F0600000000000000" pitchFamily="50" charset="-128"/>
              <a:ea typeface="HG丸ｺﾞｼｯｸM-PRO" panose="020F0600000000000000" pitchFamily="50" charset="-128"/>
            </a:endParaRPr>
          </a:p>
          <a:p>
            <a:pPr algn="ctr"/>
            <a:r>
              <a:rPr lang="ja-JP" altLang="en-US" sz="4400" dirty="0">
                <a:latin typeface="HG丸ｺﾞｼｯｸM-PRO" panose="020F0600000000000000" pitchFamily="50" charset="-128"/>
                <a:ea typeface="HG丸ｺﾞｼｯｸM-PRO" panose="020F0600000000000000" pitchFamily="50" charset="-128"/>
              </a:rPr>
              <a:t>検体等送付研修</a:t>
            </a:r>
            <a:endParaRPr kumimoji="1" lang="en-US" altLang="ja-JP" sz="44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241032" y="5517232"/>
            <a:ext cx="4185761" cy="830997"/>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東京都健康安全研究センター</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微生物部</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485900" y="2636912"/>
            <a:ext cx="6934200" cy="2592292"/>
          </a:xfrm>
        </p:spPr>
        <p:txBody>
          <a:bodyPr>
            <a:normAutofit lnSpcReduction="10000"/>
          </a:bodyPr>
          <a:lstStyle/>
          <a:p>
            <a:pPr marL="514350" indent="-514350" algn="l">
              <a:buFont typeface="+mj-lt"/>
              <a:buAutoNum type="arabicPeriod"/>
            </a:pP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バイオセーフティ</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514350" indent="-514350" algn="l">
              <a:buFont typeface="+mj-lt"/>
              <a:buAutoNum type="arabicPeriod"/>
            </a:pPr>
            <a:r>
              <a:rPr lang="ja-JP" altLang="en-US" sz="2400" dirty="0">
                <a:solidFill>
                  <a:schemeClr val="tx1"/>
                </a:solidFill>
                <a:latin typeface="HG丸ｺﾞｼｯｸM-PRO" panose="020F0600000000000000" pitchFamily="50" charset="-128"/>
                <a:ea typeface="HG丸ｺﾞｼｯｸM-PRO" panose="020F0600000000000000" pitchFamily="50" charset="-128"/>
              </a:rPr>
              <a:t>バイオセキュリティ</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514350" indent="-514350" algn="l">
              <a:buFont typeface="+mj-lt"/>
              <a:buAutoNum type="arabicPeriod"/>
            </a:pP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病原体の運搬</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971550" lvl="1" indent="-514350" algn="l">
              <a:buFont typeface="Arial" panose="020B0604020202020204" pitchFamily="34" charset="0"/>
              <a:buChar char="•"/>
            </a:pPr>
            <a:r>
              <a:rPr lang="ja-JP" altLang="en-US" sz="2000" dirty="0">
                <a:solidFill>
                  <a:schemeClr val="tx1"/>
                </a:solidFill>
                <a:latin typeface="HG丸ｺﾞｼｯｸM-PRO" panose="020F0600000000000000" pitchFamily="50" charset="-128"/>
                <a:ea typeface="HG丸ｺﾞｼｯｸM-PRO" panose="020F0600000000000000" pitchFamily="50" charset="-128"/>
              </a:rPr>
              <a:t>特定病原体等の運搬と運搬規制について</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971550" lvl="1" indent="-514350" algn="l">
              <a:buFont typeface="Arial" panose="020B0604020202020204" pitchFamily="34" charset="0"/>
              <a:buChar char="•"/>
            </a:pP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感染症発生動向調査事業等において検体等を送付する際の留意事項について</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971550" lvl="1" indent="-514350" algn="l">
              <a:buFont typeface="Arial" panose="020B0604020202020204" pitchFamily="34" charset="0"/>
              <a:buChar char="•"/>
            </a:pPr>
            <a:r>
              <a:rPr lang="ja-JP" altLang="en-US" sz="2000" dirty="0">
                <a:solidFill>
                  <a:schemeClr val="tx1"/>
                </a:solidFill>
                <a:latin typeface="HG丸ｺﾞｼｯｸM-PRO" panose="020F0600000000000000" pitchFamily="50" charset="-128"/>
                <a:ea typeface="HG丸ｺﾞｼｯｸM-PRO" panose="020F0600000000000000" pitchFamily="50" charset="-128"/>
              </a:rPr>
              <a:t>基本的３重包装、４次容器の注意点、等</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11188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88704" y="2184851"/>
            <a:ext cx="5976664" cy="769441"/>
          </a:xfrm>
          <a:prstGeom prst="rect">
            <a:avLst/>
          </a:prstGeom>
          <a:noFill/>
        </p:spPr>
        <p:txBody>
          <a:bodyPr wrap="square" rtlCol="0">
            <a:spAutoFit/>
          </a:bodyPr>
          <a:lstStyle/>
          <a:p>
            <a:r>
              <a:rPr kumimoji="1" lang="ja-JP" altLang="en-US" sz="4400" dirty="0">
                <a:latin typeface="HG丸ｺﾞｼｯｸM-PRO" panose="020F0600000000000000" pitchFamily="50" charset="-128"/>
                <a:ea typeface="HG丸ｺﾞｼｯｸM-PRO" panose="020F0600000000000000" pitchFamily="50" charset="-128"/>
              </a:rPr>
              <a:t>バイオセキュリティ</a:t>
            </a:r>
          </a:p>
        </p:txBody>
      </p:sp>
    </p:spTree>
    <p:extLst>
      <p:ext uri="{BB962C8B-B14F-4D97-AF65-F5344CB8AC3E}">
        <p14:creationId xmlns:p14="http://schemas.microsoft.com/office/powerpoint/2010/main" val="129700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96105" y="990108"/>
            <a:ext cx="6913790" cy="1015663"/>
          </a:xfrm>
          <a:prstGeom prst="rect">
            <a:avLst/>
          </a:prstGeom>
          <a:solidFill>
            <a:schemeClr val="bg1"/>
          </a:solidFill>
        </p:spPr>
        <p:txBody>
          <a:bodyPr wrap="square" rtlCol="0">
            <a:spAutoFit/>
          </a:bodyPr>
          <a:lstStyle/>
          <a:p>
            <a:pPr algn="ctr"/>
            <a:r>
              <a:rPr lang="ja-JP" altLang="en-US" sz="2000" dirty="0">
                <a:latin typeface="+mn-ea"/>
              </a:rPr>
              <a:t>細菌やウイルス、毒素などの病原体等を散布することにより、</a:t>
            </a:r>
            <a:endParaRPr lang="en-US" altLang="ja-JP" sz="2000" dirty="0">
              <a:latin typeface="+mn-ea"/>
            </a:endParaRPr>
          </a:p>
          <a:p>
            <a:pPr algn="ctr"/>
            <a:r>
              <a:rPr lang="ja-JP" altLang="en-US" sz="2000" dirty="0">
                <a:latin typeface="+mn-ea"/>
              </a:rPr>
              <a:t>人体の殺傷や、政治的・経済的・宗教的な混乱</a:t>
            </a:r>
            <a:endParaRPr lang="en-US" altLang="ja-JP" sz="2000" dirty="0">
              <a:latin typeface="+mn-ea"/>
            </a:endParaRPr>
          </a:p>
          <a:p>
            <a:pPr algn="ctr"/>
            <a:r>
              <a:rPr lang="ja-JP" altLang="en-US" sz="2000" dirty="0">
                <a:latin typeface="+mn-ea"/>
              </a:rPr>
              <a:t>あるいはパニックを引き起こすという発想は近代から存在</a:t>
            </a:r>
          </a:p>
        </p:txBody>
      </p:sp>
      <p:sp>
        <p:nvSpPr>
          <p:cNvPr id="4" name="テキスト ボックス 3"/>
          <p:cNvSpPr txBox="1"/>
          <p:nvPr/>
        </p:nvSpPr>
        <p:spPr>
          <a:xfrm>
            <a:off x="1680309" y="2784689"/>
            <a:ext cx="6545382" cy="707886"/>
          </a:xfrm>
          <a:prstGeom prst="rect">
            <a:avLst/>
          </a:prstGeom>
          <a:solidFill>
            <a:schemeClr val="bg1"/>
          </a:solidFill>
        </p:spPr>
        <p:txBody>
          <a:bodyPr wrap="none" rtlCol="0">
            <a:spAutoFit/>
          </a:bodyPr>
          <a:lstStyle/>
          <a:p>
            <a:pPr algn="ctr"/>
            <a:r>
              <a:rPr lang="ja-JP" altLang="en-US" sz="2000" dirty="0">
                <a:latin typeface="+mn-ea"/>
              </a:rPr>
              <a:t>生物兵器は、第一次世界大戦後の国際法</a:t>
            </a:r>
            <a:endParaRPr lang="en-US" altLang="ja-JP" sz="2000" dirty="0">
              <a:latin typeface="+mn-ea"/>
            </a:endParaRPr>
          </a:p>
          <a:p>
            <a:pPr algn="ctr"/>
            <a:r>
              <a:rPr lang="ja-JP" altLang="en-US" sz="2000" dirty="0">
                <a:latin typeface="+mn-ea"/>
              </a:rPr>
              <a:t>（ジュネーヴ議定書、</a:t>
            </a:r>
            <a:r>
              <a:rPr lang="en-US" altLang="ja-JP" sz="2000" dirty="0">
                <a:latin typeface="+mn-ea"/>
              </a:rPr>
              <a:t>1925</a:t>
            </a:r>
            <a:r>
              <a:rPr lang="ja-JP" altLang="en-US" sz="2000" dirty="0">
                <a:latin typeface="+mn-ea"/>
              </a:rPr>
              <a:t>年）で国家による公的使用が禁止</a:t>
            </a:r>
          </a:p>
        </p:txBody>
      </p:sp>
      <p:sp>
        <p:nvSpPr>
          <p:cNvPr id="5" name="テキスト ボックス 4"/>
          <p:cNvSpPr txBox="1"/>
          <p:nvPr/>
        </p:nvSpPr>
        <p:spPr>
          <a:xfrm>
            <a:off x="2997176" y="4149080"/>
            <a:ext cx="4594528" cy="400110"/>
          </a:xfrm>
          <a:prstGeom prst="rect">
            <a:avLst/>
          </a:prstGeom>
          <a:solidFill>
            <a:schemeClr val="bg1"/>
          </a:solidFill>
        </p:spPr>
        <p:txBody>
          <a:bodyPr wrap="none" rtlCol="0">
            <a:spAutoFit/>
          </a:bodyPr>
          <a:lstStyle/>
          <a:p>
            <a:r>
              <a:rPr lang="ja-JP" altLang="en-US" sz="2000" dirty="0">
                <a:solidFill>
                  <a:srgbClr val="FF0000"/>
                </a:solidFill>
                <a:latin typeface="+mn-ea"/>
              </a:rPr>
              <a:t>バイオテロリズム</a:t>
            </a:r>
            <a:r>
              <a:rPr lang="ja-JP" altLang="en-US" sz="2000" dirty="0">
                <a:latin typeface="+mn-ea"/>
              </a:rPr>
              <a:t>という形で現在でも散見</a:t>
            </a:r>
          </a:p>
        </p:txBody>
      </p:sp>
      <p:sp>
        <p:nvSpPr>
          <p:cNvPr id="6" name="テキスト ボックス 5"/>
          <p:cNvSpPr txBox="1"/>
          <p:nvPr/>
        </p:nvSpPr>
        <p:spPr>
          <a:xfrm>
            <a:off x="1041513" y="5328108"/>
            <a:ext cx="7822975" cy="400110"/>
          </a:xfrm>
          <a:prstGeom prst="rect">
            <a:avLst/>
          </a:prstGeom>
          <a:solidFill>
            <a:schemeClr val="bg1"/>
          </a:solidFill>
        </p:spPr>
        <p:txBody>
          <a:bodyPr wrap="none" rtlCol="0">
            <a:spAutoFit/>
          </a:bodyPr>
          <a:lstStyle/>
          <a:p>
            <a:r>
              <a:rPr lang="ja-JP" altLang="en-US" sz="2000" dirty="0">
                <a:latin typeface="+mn-ea"/>
              </a:rPr>
              <a:t>病原体等保持施設は、病原体等を厳格に管理する事が求められている</a:t>
            </a:r>
          </a:p>
        </p:txBody>
      </p:sp>
      <p:sp>
        <p:nvSpPr>
          <p:cNvPr id="7" name="下矢印 6"/>
          <p:cNvSpPr/>
          <p:nvPr/>
        </p:nvSpPr>
        <p:spPr>
          <a:xfrm>
            <a:off x="4756118" y="2239963"/>
            <a:ext cx="393764" cy="414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8" name="下矢印 7"/>
          <p:cNvSpPr/>
          <p:nvPr/>
        </p:nvSpPr>
        <p:spPr>
          <a:xfrm>
            <a:off x="4758746" y="3614546"/>
            <a:ext cx="393764" cy="414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9" name="下矢印 8"/>
          <p:cNvSpPr/>
          <p:nvPr/>
        </p:nvSpPr>
        <p:spPr>
          <a:xfrm>
            <a:off x="4756118" y="4797152"/>
            <a:ext cx="393764" cy="414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Tree>
    <p:extLst>
      <p:ext uri="{BB962C8B-B14F-4D97-AF65-F5344CB8AC3E}">
        <p14:creationId xmlns:p14="http://schemas.microsoft.com/office/powerpoint/2010/main" val="22294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488504" y="1340767"/>
            <a:ext cx="8928992" cy="1872209"/>
          </a:xfrm>
        </p:spPr>
        <p:txBody>
          <a:bodyPr>
            <a:noAutofit/>
          </a:bodyPr>
          <a:lstStyle/>
          <a:p>
            <a:pPr marL="363538" indent="-363538" algn="just">
              <a:lnSpc>
                <a:spcPts val="2800"/>
              </a:lnSpc>
              <a:buNone/>
            </a:pPr>
            <a:r>
              <a:rPr lang="ja-JP" altLang="en-US" sz="2800" dirty="0">
                <a:solidFill>
                  <a:srgbClr val="C00000"/>
                </a:solidFill>
                <a:latin typeface="HG丸ｺﾞｼｯｸM-PRO" panose="020F0600000000000000" pitchFamily="50" charset="-128"/>
                <a:ea typeface="HG丸ｺﾞｼｯｸM-PRO" panose="020F0600000000000000" pitchFamily="50" charset="-128"/>
              </a:rPr>
              <a:t>定義：</a:t>
            </a:r>
            <a:r>
              <a:rPr lang="ja-JP" altLang="en-US" sz="2800" dirty="0">
                <a:latin typeface="HG丸ｺﾞｼｯｸM-PRO" panose="020F0600000000000000" pitchFamily="50" charset="-128"/>
                <a:ea typeface="HG丸ｺﾞｼｯｸM-PRO" panose="020F0600000000000000" pitchFamily="50" charset="-128"/>
              </a:rPr>
              <a:t>特定病原体等とは、生物テロに使用されるおそれのある病原体等であって、国民の生命及び健康に影響を与えるおそれがある感染症の病原体等のこと</a:t>
            </a:r>
            <a:endParaRPr lang="en-US" altLang="ja-JP" sz="2800" dirty="0">
              <a:latin typeface="HG丸ｺﾞｼｯｸM-PRO" panose="020F0600000000000000" pitchFamily="50" charset="-128"/>
              <a:ea typeface="HG丸ｺﾞｼｯｸM-PRO" panose="020F0600000000000000" pitchFamily="50" charset="-128"/>
            </a:endParaRPr>
          </a:p>
          <a:p>
            <a:pPr marL="363538" indent="-363538" algn="just">
              <a:lnSpc>
                <a:spcPts val="2800"/>
              </a:lnSpc>
              <a:buNone/>
            </a:pPr>
            <a:r>
              <a:rPr lang="ja-JP" altLang="en-US" sz="2800" dirty="0">
                <a:solidFill>
                  <a:srgbClr val="C00000"/>
                </a:solidFill>
                <a:latin typeface="HG丸ｺﾞｼｯｸM-PRO" panose="020F0600000000000000" pitchFamily="50" charset="-128"/>
                <a:ea typeface="HG丸ｺﾞｼｯｸM-PRO" panose="020F0600000000000000" pitchFamily="50" charset="-128"/>
              </a:rPr>
              <a:t>分類：</a:t>
            </a:r>
            <a:r>
              <a:rPr lang="ja-JP" altLang="en-US" sz="2800" dirty="0">
                <a:latin typeface="HG丸ｺﾞｼｯｸM-PRO" panose="020F0600000000000000" pitchFamily="50" charset="-128"/>
                <a:ea typeface="HG丸ｺﾞｼｯｸM-PRO" panose="020F0600000000000000" pitchFamily="50" charset="-128"/>
              </a:rPr>
              <a:t>管理の強化のため、一種病原体等から四種病原体等に分類</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nvGraphicFramePr>
        <p:xfrm>
          <a:off x="1002904" y="3501008"/>
          <a:ext cx="8064896" cy="292608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370840">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一種病原体等</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400" dirty="0">
                          <a:latin typeface="HG丸ｺﾞｼｯｸM-PRO" panose="020F0600000000000000" pitchFamily="50" charset="-128"/>
                          <a:ea typeface="HG丸ｺﾞｼｯｸM-PRO" panose="020F0600000000000000" pitchFamily="50" charset="-128"/>
                        </a:rPr>
                        <a:t>何人も一種病原体を</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所持してはならない</a:t>
                      </a:r>
                    </a:p>
                  </a:txBody>
                  <a:tcPr/>
                </a:tc>
                <a:extLst>
                  <a:ext uri="{0D108BD9-81ED-4DB2-BD59-A6C34878D82A}">
                    <a16:rowId xmlns:a16="http://schemas.microsoft.com/office/drawing/2014/main" val="10000"/>
                  </a:ext>
                </a:extLst>
              </a:tr>
              <a:tr h="370840">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二種病原体等</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dist"/>
                      <a:r>
                        <a:rPr kumimoji="1" lang="ja-JP" altLang="en-US" sz="2400" dirty="0">
                          <a:latin typeface="HG丸ｺﾞｼｯｸM-PRO" panose="020F0600000000000000" pitchFamily="50" charset="-128"/>
                          <a:ea typeface="HG丸ｺﾞｼｯｸM-PRO" panose="020F0600000000000000" pitchFamily="50" charset="-128"/>
                        </a:rPr>
                        <a:t>所持しようとする者は、厚生労働大臣の</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許可</a:t>
                      </a:r>
                      <a:r>
                        <a:rPr kumimoji="1" lang="ja-JP" altLang="en-US" sz="2400" dirty="0">
                          <a:latin typeface="HG丸ｺﾞｼｯｸM-PRO" panose="020F0600000000000000" pitchFamily="50" charset="-128"/>
                          <a:ea typeface="HG丸ｺﾞｼｯｸM-PRO" panose="020F0600000000000000" pitchFamily="50" charset="-128"/>
                        </a:rPr>
                        <a:t>をうけなければならない</a:t>
                      </a:r>
                    </a:p>
                  </a:txBody>
                  <a:tcPr/>
                </a:tc>
                <a:extLst>
                  <a:ext uri="{0D108BD9-81ED-4DB2-BD59-A6C34878D82A}">
                    <a16:rowId xmlns:a16="http://schemas.microsoft.com/office/drawing/2014/main" val="10001"/>
                  </a:ext>
                </a:extLst>
              </a:tr>
              <a:tr h="370840">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三種病原体等</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400" dirty="0">
                          <a:latin typeface="HG丸ｺﾞｼｯｸM-PRO" panose="020F0600000000000000" pitchFamily="50" charset="-128"/>
                          <a:ea typeface="HG丸ｺﾞｼｯｸM-PRO" panose="020F0600000000000000" pitchFamily="50" charset="-128"/>
                        </a:rPr>
                        <a:t>所持する者は、厚生労働大臣に</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届け出</a:t>
                      </a:r>
                      <a:r>
                        <a:rPr kumimoji="1" lang="ja-JP" altLang="en-US" sz="2400" dirty="0">
                          <a:latin typeface="HG丸ｺﾞｼｯｸM-PRO" panose="020F0600000000000000" pitchFamily="50" charset="-128"/>
                          <a:ea typeface="HG丸ｺﾞｼｯｸM-PRO" panose="020F0600000000000000" pitchFamily="50" charset="-128"/>
                        </a:rPr>
                        <a:t>なければならない</a:t>
                      </a:r>
                    </a:p>
                  </a:txBody>
                  <a:tcPr/>
                </a:tc>
                <a:extLst>
                  <a:ext uri="{0D108BD9-81ED-4DB2-BD59-A6C34878D82A}">
                    <a16:rowId xmlns:a16="http://schemas.microsoft.com/office/drawing/2014/main" val="10002"/>
                  </a:ext>
                </a:extLst>
              </a:tr>
              <a:tr h="370840">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四種病原体等</a:t>
                      </a:r>
                      <a:endParaRPr kumimoji="1" lang="ja-JP" altLang="en-US" sz="2400" b="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2400" dirty="0">
                          <a:latin typeface="HG丸ｺﾞｼｯｸM-PRO" panose="020F0600000000000000" pitchFamily="50" charset="-128"/>
                          <a:ea typeface="HG丸ｺﾞｼｯｸM-PRO" panose="020F0600000000000000" pitchFamily="50" charset="-128"/>
                        </a:rPr>
                        <a:t>所持者が使用、保管等の</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基準を遵守</a:t>
                      </a:r>
                      <a:r>
                        <a:rPr kumimoji="1" lang="ja-JP" altLang="en-US" sz="2400" dirty="0">
                          <a:latin typeface="HG丸ｺﾞｼｯｸM-PRO" panose="020F0600000000000000" pitchFamily="50" charset="-128"/>
                          <a:ea typeface="HG丸ｺﾞｼｯｸM-PRO" panose="020F0600000000000000" pitchFamily="50" charset="-128"/>
                        </a:rPr>
                        <a:t>しなければならない</a:t>
                      </a:r>
                    </a:p>
                  </a:txBody>
                  <a:tcPr/>
                </a:tc>
                <a:extLst>
                  <a:ext uri="{0D108BD9-81ED-4DB2-BD59-A6C34878D82A}">
                    <a16:rowId xmlns:a16="http://schemas.microsoft.com/office/drawing/2014/main" val="10003"/>
                  </a:ext>
                </a:extLst>
              </a:tr>
            </a:tbl>
          </a:graphicData>
        </a:graphic>
      </p:graphicFrame>
      <p:sp>
        <p:nvSpPr>
          <p:cNvPr id="7" name="タイトル 1"/>
          <p:cNvSpPr txBox="1">
            <a:spLocks/>
          </p:cNvSpPr>
          <p:nvPr/>
        </p:nvSpPr>
        <p:spPr>
          <a:xfrm>
            <a:off x="1064568" y="260648"/>
            <a:ext cx="7704855" cy="792088"/>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病原体</a:t>
            </a:r>
            <a:r>
              <a:rPr lang="en-US" altLang="ja-JP" sz="32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32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特定病原体</a:t>
            </a:r>
            <a:r>
              <a:rPr lang="en-US" altLang="ja-JP" sz="32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32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等の定義と分類</a:t>
            </a:r>
          </a:p>
        </p:txBody>
      </p:sp>
    </p:spTree>
    <p:extLst>
      <p:ext uri="{BB962C8B-B14F-4D97-AF65-F5344CB8AC3E}">
        <p14:creationId xmlns:p14="http://schemas.microsoft.com/office/powerpoint/2010/main" val="218723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1341075" y="842642"/>
            <a:ext cx="7196300" cy="468052"/>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275"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一種～四種病原体等所持者の法律上の義務・罰則等</a:t>
            </a:r>
          </a:p>
        </p:txBody>
      </p:sp>
      <p:pic>
        <p:nvPicPr>
          <p:cNvPr id="2" name="図 1"/>
          <p:cNvPicPr>
            <a:picLocks noChangeAspect="1"/>
          </p:cNvPicPr>
          <p:nvPr/>
        </p:nvPicPr>
        <p:blipFill>
          <a:blip r:embed="rId2"/>
          <a:stretch>
            <a:fillRect/>
          </a:stretch>
        </p:blipFill>
        <p:spPr>
          <a:xfrm>
            <a:off x="1607993" y="1507736"/>
            <a:ext cx="6738384" cy="4378537"/>
          </a:xfrm>
          <a:prstGeom prst="rect">
            <a:avLst/>
          </a:prstGeom>
        </p:spPr>
      </p:pic>
    </p:spTree>
    <p:extLst>
      <p:ext uri="{BB962C8B-B14F-4D97-AF65-F5344CB8AC3E}">
        <p14:creationId xmlns:p14="http://schemas.microsoft.com/office/powerpoint/2010/main" val="196775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52800" y="2227515"/>
            <a:ext cx="3672408" cy="769441"/>
          </a:xfrm>
          <a:prstGeom prst="rect">
            <a:avLst/>
          </a:prstGeom>
          <a:noFill/>
        </p:spPr>
        <p:txBody>
          <a:bodyPr wrap="square" rtlCol="0">
            <a:spAutoFit/>
          </a:bodyPr>
          <a:lstStyle/>
          <a:p>
            <a:r>
              <a:rPr lang="ja-JP" altLang="en-US" sz="4400" dirty="0">
                <a:latin typeface="HG丸ｺﾞｼｯｸM-PRO" panose="020F0600000000000000" pitchFamily="50" charset="-128"/>
                <a:ea typeface="HG丸ｺﾞｼｯｸM-PRO" panose="020F0600000000000000" pitchFamily="50" charset="-128"/>
              </a:rPr>
              <a:t>病原体の運搬</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5078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2482" y="1700808"/>
            <a:ext cx="7560840" cy="648072"/>
          </a:xfrm>
        </p:spPr>
        <p:txBody>
          <a:bodyPr>
            <a:normAutofit/>
          </a:bodyPr>
          <a:lstStyle/>
          <a:p>
            <a:pPr marL="0" indent="0">
              <a:buNone/>
            </a:pPr>
            <a:r>
              <a:rPr kumimoji="1" lang="ja-JP" altLang="en-US" sz="2600" dirty="0">
                <a:latin typeface="HG丸ｺﾞｼｯｸM-PRO" panose="020F0600000000000000" pitchFamily="50" charset="-128"/>
                <a:ea typeface="HG丸ｺﾞｼｯｸM-PRO" panose="020F0600000000000000" pitchFamily="50" charset="-128"/>
              </a:rPr>
              <a:t>特定病原体等又は監視伝染病病原体の運搬</a:t>
            </a:r>
          </a:p>
        </p:txBody>
      </p:sp>
      <p:sp>
        <p:nvSpPr>
          <p:cNvPr id="4" name="テキスト ボックス 3"/>
          <p:cNvSpPr txBox="1"/>
          <p:nvPr/>
        </p:nvSpPr>
        <p:spPr>
          <a:xfrm>
            <a:off x="488504" y="2554739"/>
            <a:ext cx="8712968" cy="1954381"/>
          </a:xfrm>
          <a:prstGeom prst="rect">
            <a:avLst/>
          </a:prstGeom>
          <a:noFill/>
        </p:spPr>
        <p:txBody>
          <a:bodyPr wrap="square" rtlCol="0">
            <a:spAutoFit/>
          </a:bodyPr>
          <a:lstStyle/>
          <a:p>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国連規格容器（外装容器は省略可）又は容易に漏洩する恐れのない専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用容器を使用</a:t>
            </a:r>
            <a:endParaRPr lang="en-US" altLang="ja-JP" sz="2000" dirty="0">
              <a:latin typeface="HG丸ｺﾞｼｯｸM-PRO" panose="020F0600000000000000" pitchFamily="50" charset="-128"/>
              <a:ea typeface="HG丸ｺﾞｼｯｸM-PRO" panose="020F0600000000000000" pitchFamily="50" charset="-128"/>
            </a:endParaRPr>
          </a:p>
          <a:p>
            <a:endParaRPr lang="ja-JP" altLang="en-US" sz="105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包装物の表面には、指定の標識を見やすいように付すこと</a:t>
            </a:r>
            <a:endParaRPr lang="en-US" altLang="ja-JP" sz="2000" dirty="0">
              <a:latin typeface="HG丸ｺﾞｼｯｸM-PRO" panose="020F0600000000000000" pitchFamily="50" charset="-128"/>
              <a:ea typeface="HG丸ｺﾞｼｯｸM-PRO" panose="020F0600000000000000" pitchFamily="50" charset="-128"/>
            </a:endParaRPr>
          </a:p>
          <a:p>
            <a:endParaRPr lang="ja-JP" altLang="en-US" sz="105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液状の物質の場合の吸収材、緩衝材、１次容器間の接触がないような</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包装</a:t>
            </a:r>
          </a:p>
        </p:txBody>
      </p:sp>
      <p:sp>
        <p:nvSpPr>
          <p:cNvPr id="5" name="テキスト ボックス 4"/>
          <p:cNvSpPr txBox="1"/>
          <p:nvPr/>
        </p:nvSpPr>
        <p:spPr>
          <a:xfrm>
            <a:off x="492945" y="4600580"/>
            <a:ext cx="8856985" cy="1492716"/>
          </a:xfrm>
          <a:prstGeom prst="rect">
            <a:avLst/>
          </a:prstGeom>
          <a:noFill/>
        </p:spPr>
        <p:txBody>
          <a:bodyPr wrap="square" rtlCol="0">
            <a:spAutoFit/>
          </a:bodyPr>
          <a:lstStyle/>
          <a:p>
            <a:r>
              <a:rPr lang="en-US" altLang="ja-JP" sz="2000" dirty="0">
                <a:latin typeface="HG丸ｺﾞｼｯｸM-PRO" panose="020F0600000000000000" pitchFamily="50" charset="-128"/>
                <a:ea typeface="HG丸ｺﾞｼｯｸM-PRO" panose="020F0600000000000000" pitchFamily="50" charset="-128"/>
              </a:rPr>
              <a:t>(4)</a:t>
            </a:r>
            <a:r>
              <a:rPr lang="ja-JP" altLang="en-US" sz="2000" u="sng" dirty="0">
                <a:latin typeface="HG丸ｺﾞｼｯｸM-PRO" panose="020F0600000000000000" pitchFamily="50" charset="-128"/>
                <a:ea typeface="HG丸ｺﾞｼｯｸM-PRO" panose="020F0600000000000000" pitchFamily="50" charset="-128"/>
              </a:rPr>
              <a:t>特定病原体等（</a:t>
            </a:r>
            <a:r>
              <a:rPr lang="ja-JP" altLang="en-US" sz="2000" u="sng" dirty="0">
                <a:solidFill>
                  <a:srgbClr val="0070C0"/>
                </a:solidFill>
                <a:latin typeface="HG丸ｺﾞｼｯｸM-PRO" panose="020F0600000000000000" pitchFamily="50" charset="-128"/>
                <a:ea typeface="HG丸ｺﾞｼｯｸM-PRO" panose="020F0600000000000000" pitchFamily="50" charset="-128"/>
              </a:rPr>
              <a:t>４種病原体等を除く</a:t>
            </a:r>
            <a:r>
              <a:rPr lang="ja-JP" altLang="en-US" sz="2000" u="sng" dirty="0">
                <a:latin typeface="HG丸ｺﾞｼｯｸM-PRO" panose="020F0600000000000000" pitchFamily="50" charset="-128"/>
                <a:ea typeface="HG丸ｺﾞｼｯｸM-PRO" panose="020F0600000000000000" pitchFamily="50" charset="-128"/>
              </a:rPr>
              <a:t>）の運搬の方法</a:t>
            </a:r>
            <a:endParaRPr lang="en-US" altLang="ja-JP" sz="2000" u="sng" dirty="0">
              <a:latin typeface="HG丸ｺﾞｼｯｸM-PRO" panose="020F0600000000000000" pitchFamily="50" charset="-128"/>
              <a:ea typeface="HG丸ｺﾞｼｯｸM-PRO" panose="020F0600000000000000" pitchFamily="50" charset="-128"/>
            </a:endParaRPr>
          </a:p>
          <a:p>
            <a:endParaRPr lang="ja-JP" altLang="en-US"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特定病原体等の取扱いに携わる研究員が、管理区域内を通じて直接運搬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すること。なお廊下、エレベーター、非常階段等時限的な管理区域を通</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err="1">
                <a:latin typeface="HG丸ｺﾞｼｯｸM-PRO" panose="020F0600000000000000" pitchFamily="50" charset="-128"/>
                <a:ea typeface="HG丸ｺﾞｼｯｸM-PRO" panose="020F0600000000000000" pitchFamily="50" charset="-128"/>
              </a:rPr>
              <a:t>過する</a:t>
            </a:r>
            <a:r>
              <a:rPr lang="ja-JP" altLang="en-US" sz="2000" dirty="0">
                <a:latin typeface="HG丸ｺﾞｼｯｸM-PRO" panose="020F0600000000000000" pitchFamily="50" charset="-128"/>
                <a:ea typeface="HG丸ｺﾞｼｯｸM-PRO" panose="020F0600000000000000" pitchFamily="50" charset="-128"/>
              </a:rPr>
              <a:t>場合は、周囲を警戒し、</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２名以上の職員</a:t>
            </a:r>
            <a:r>
              <a:rPr lang="ja-JP" altLang="en-US" sz="2000" dirty="0">
                <a:solidFill>
                  <a:srgbClr val="FF0000"/>
                </a:solidFill>
                <a:latin typeface="HG丸ｺﾞｼｯｸM-PRO" panose="020F0600000000000000" pitchFamily="50" charset="-128"/>
                <a:ea typeface="HG丸ｺﾞｼｯｸM-PRO" panose="020F0600000000000000" pitchFamily="50" charset="-128"/>
              </a:rPr>
              <a:t>で運搬すること</a:t>
            </a:r>
            <a:r>
              <a:rPr lang="ja-JP" altLang="en-US" sz="2000" dirty="0">
                <a:latin typeface="HG丸ｺﾞｼｯｸM-PRO" panose="020F0600000000000000" pitchFamily="50" charset="-128"/>
                <a:ea typeface="HG丸ｺﾞｼｯｸM-PRO" panose="020F0600000000000000" pitchFamily="50" charset="-128"/>
              </a:rPr>
              <a:t>。・・・</a:t>
            </a:r>
          </a:p>
        </p:txBody>
      </p:sp>
      <p:sp>
        <p:nvSpPr>
          <p:cNvPr id="6" name="タイトル 1"/>
          <p:cNvSpPr txBox="1">
            <a:spLocks/>
          </p:cNvSpPr>
          <p:nvPr/>
        </p:nvSpPr>
        <p:spPr>
          <a:xfrm>
            <a:off x="992560" y="404664"/>
            <a:ext cx="8208912" cy="108012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東京都健康安全研究センター内における病原体等の運搬（病原体等の運搬取扱要領）</a:t>
            </a:r>
          </a:p>
        </p:txBody>
      </p:sp>
    </p:spTree>
    <p:extLst>
      <p:ext uri="{BB962C8B-B14F-4D97-AF65-F5344CB8AC3E}">
        <p14:creationId xmlns:p14="http://schemas.microsoft.com/office/powerpoint/2010/main" val="351657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1211" y="548680"/>
            <a:ext cx="7334250" cy="5753100"/>
          </a:xfrm>
          <a:prstGeom prst="rect">
            <a:avLst/>
          </a:prstGeom>
        </p:spPr>
      </p:pic>
      <p:sp>
        <p:nvSpPr>
          <p:cNvPr id="3" name="テキスト ボックス 2"/>
          <p:cNvSpPr txBox="1"/>
          <p:nvPr/>
        </p:nvSpPr>
        <p:spPr>
          <a:xfrm>
            <a:off x="1782901" y="320402"/>
            <a:ext cx="6340197" cy="584775"/>
          </a:xfrm>
          <a:prstGeom prst="rect">
            <a:avLst/>
          </a:prstGeom>
          <a:solidFill>
            <a:schemeClr val="bg1"/>
          </a:solidFill>
        </p:spPr>
        <p:txBody>
          <a:bodyPr wrap="none" rtlCol="0">
            <a:spAutoFit/>
          </a:bodyPr>
          <a:lstStyle/>
          <a:p>
            <a:r>
              <a:rPr kumimoji="1" lang="ja-JP" altLang="en-US" sz="3200" b="1" dirty="0">
                <a:latin typeface="HG丸ｺﾞｼｯｸM-PRO" panose="020F0600000000000000" pitchFamily="50" charset="-128"/>
                <a:ea typeface="HG丸ｺﾞｼｯｸM-PRO" panose="020F0600000000000000" pitchFamily="50" charset="-128"/>
              </a:rPr>
              <a:t>病原体運搬の手続き（イメージ）</a:t>
            </a:r>
          </a:p>
        </p:txBody>
      </p:sp>
      <p:sp>
        <p:nvSpPr>
          <p:cNvPr id="4" name="テキスト ボックス 3"/>
          <p:cNvSpPr txBox="1"/>
          <p:nvPr/>
        </p:nvSpPr>
        <p:spPr>
          <a:xfrm>
            <a:off x="6885419" y="6368280"/>
            <a:ext cx="2475358" cy="369332"/>
          </a:xfrm>
          <a:prstGeom prst="rect">
            <a:avLst/>
          </a:prstGeom>
          <a:noFill/>
        </p:spPr>
        <p:txBody>
          <a:bodyPr wrap="none" rtlCol="0">
            <a:spAutoFit/>
          </a:bodyPr>
          <a:lstStyle/>
          <a:p>
            <a:r>
              <a:rPr lang="en-US" altLang="ja-JP" dirty="0"/>
              <a:t>IASR: 28, 189-190, 2007.</a:t>
            </a:r>
            <a:endParaRPr kumimoji="1" lang="ja-JP" altLang="en-US" dirty="0"/>
          </a:p>
        </p:txBody>
      </p:sp>
      <p:cxnSp>
        <p:nvCxnSpPr>
          <p:cNvPr id="6" name="直線矢印コネクタ 5"/>
          <p:cNvCxnSpPr/>
          <p:nvPr/>
        </p:nvCxnSpPr>
        <p:spPr>
          <a:xfrm flipV="1">
            <a:off x="2072680" y="3645024"/>
            <a:ext cx="2448272"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28464" y="4365104"/>
            <a:ext cx="2492990" cy="646331"/>
          </a:xfrm>
          <a:prstGeom prst="rect">
            <a:avLst/>
          </a:prstGeom>
          <a:noFill/>
        </p:spPr>
        <p:txBody>
          <a:bodyPr wrap="none" rtlCol="0">
            <a:spAutoFit/>
          </a:bodyPr>
          <a:lstStyle/>
          <a:p>
            <a:r>
              <a:rPr lang="ja-JP" altLang="en-US" dirty="0"/>
              <a:t>県警本部（生活環境課）</a:t>
            </a:r>
            <a:endParaRPr lang="en-US" altLang="ja-JP" dirty="0"/>
          </a:p>
          <a:p>
            <a:r>
              <a:rPr lang="ja-JP" altLang="en-US" dirty="0"/>
              <a:t>による運搬証明書</a:t>
            </a:r>
            <a:endParaRPr kumimoji="1" lang="ja-JP" altLang="en-US" dirty="0"/>
          </a:p>
        </p:txBody>
      </p:sp>
    </p:spTree>
    <p:extLst>
      <p:ext uri="{BB962C8B-B14F-4D97-AF65-F5344CB8AC3E}">
        <p14:creationId xmlns:p14="http://schemas.microsoft.com/office/powerpoint/2010/main" val="312037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192715" y="5500688"/>
            <a:ext cx="4159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200">
                <a:latin typeface="ＤＦ特太ゴシック体" pitchFamily="49" charset="-128"/>
                <a:ea typeface="ＤＦ特太ゴシック体" pitchFamily="49" charset="-128"/>
              </a:rPr>
              <a:t>＋</a:t>
            </a:r>
            <a:endParaRPr lang="ja-JP" altLang="en-US" sz="1800">
              <a:latin typeface="Arial" charset="0"/>
            </a:endParaRPr>
          </a:p>
        </p:txBody>
      </p:sp>
      <p:sp>
        <p:nvSpPr>
          <p:cNvPr id="6" name="Rectangle 3"/>
          <p:cNvSpPr>
            <a:spLocks noChangeArrowheads="1"/>
          </p:cNvSpPr>
          <p:nvPr/>
        </p:nvSpPr>
        <p:spPr bwMode="auto">
          <a:xfrm>
            <a:off x="2849565" y="5500688"/>
            <a:ext cx="4159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200">
                <a:latin typeface="ＤＦ特太ゴシック体" pitchFamily="49" charset="-128"/>
                <a:ea typeface="ＤＦ特太ゴシック体" pitchFamily="49" charset="-128"/>
              </a:rPr>
              <a:t>＋</a:t>
            </a:r>
            <a:endParaRPr lang="ja-JP" altLang="en-US" sz="1800">
              <a:latin typeface="Arial" charset="0"/>
            </a:endParaRPr>
          </a:p>
        </p:txBody>
      </p:sp>
      <p:sp>
        <p:nvSpPr>
          <p:cNvPr id="7" name="Rectangle 4"/>
          <p:cNvSpPr>
            <a:spLocks noChangeArrowheads="1"/>
          </p:cNvSpPr>
          <p:nvPr/>
        </p:nvSpPr>
        <p:spPr bwMode="auto">
          <a:xfrm>
            <a:off x="985840" y="5500688"/>
            <a:ext cx="4159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200">
                <a:latin typeface="ＤＦ特太ゴシック体" pitchFamily="49" charset="-128"/>
                <a:ea typeface="ＤＦ特太ゴシック体" pitchFamily="49" charset="-128"/>
              </a:rPr>
              <a:t>＋</a:t>
            </a:r>
            <a:endParaRPr lang="ja-JP" altLang="en-US" sz="1800">
              <a:latin typeface="Arial" charset="0"/>
            </a:endParaRPr>
          </a:p>
        </p:txBody>
      </p:sp>
      <p:sp>
        <p:nvSpPr>
          <p:cNvPr id="8" name="Rectangle 5"/>
          <p:cNvSpPr>
            <a:spLocks noChangeArrowheads="1"/>
          </p:cNvSpPr>
          <p:nvPr/>
        </p:nvSpPr>
        <p:spPr bwMode="auto">
          <a:xfrm>
            <a:off x="365128" y="-27384"/>
            <a:ext cx="8969375" cy="57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特定病原体等の分類と運搬規制について</a:t>
            </a:r>
            <a:endParaRPr lang="ja-JP" altLang="en-US" dirty="0">
              <a:latin typeface="HG丸ｺﾞｼｯｸM-PRO" panose="020F0600000000000000" pitchFamily="50" charset="-128"/>
              <a:ea typeface="HG丸ｺﾞｼｯｸM-PRO" panose="020F0600000000000000" pitchFamily="50" charset="-128"/>
            </a:endParaRPr>
          </a:p>
        </p:txBody>
      </p:sp>
      <p:sp>
        <p:nvSpPr>
          <p:cNvPr id="9" name="Text Box 6"/>
          <p:cNvSpPr txBox="1">
            <a:spLocks noChangeArrowheads="1"/>
          </p:cNvSpPr>
          <p:nvPr/>
        </p:nvSpPr>
        <p:spPr bwMode="auto">
          <a:xfrm>
            <a:off x="365128" y="520704"/>
            <a:ext cx="1792287" cy="3260725"/>
          </a:xfrm>
          <a:prstGeom prst="rect">
            <a:avLst/>
          </a:prstGeom>
          <a:solidFill>
            <a:srgbClr val="FF7C80">
              <a:alpha val="74901"/>
            </a:srgbClr>
          </a:solidFill>
          <a:ln w="19050">
            <a:solidFill>
              <a:srgbClr val="000000"/>
            </a:solidFill>
            <a:prstDash val="dash"/>
            <a:miter lim="800000"/>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b="1" u="sng" dirty="0">
                <a:latin typeface="ＭＳ ゴシック" pitchFamily="49" charset="-128"/>
                <a:ea typeface="ＭＳ ゴシック" pitchFamily="49" charset="-128"/>
              </a:rPr>
              <a:t>〔</a:t>
            </a:r>
            <a:r>
              <a:rPr lang="ja-JP" altLang="en-US" sz="1400" b="1" u="sng" dirty="0">
                <a:latin typeface="ＭＳ ゴシック" pitchFamily="49" charset="-128"/>
                <a:ea typeface="ＭＳ ゴシック" pitchFamily="49" charset="-128"/>
              </a:rPr>
              <a:t>所持等の禁止</a:t>
            </a:r>
            <a:r>
              <a:rPr lang="en-US" altLang="ja-JP" sz="1400" b="1" u="sng" dirty="0">
                <a:latin typeface="ＭＳ ゴシック" pitchFamily="49" charset="-128"/>
                <a:ea typeface="ＭＳ ゴシック" pitchFamily="49" charset="-128"/>
              </a:rPr>
              <a:t>〕</a:t>
            </a:r>
          </a:p>
          <a:p>
            <a:pPr eaLnBrk="1" hangingPunct="1">
              <a:spcBef>
                <a:spcPct val="0"/>
              </a:spcBef>
              <a:buFontTx/>
              <a:buNone/>
            </a:pPr>
            <a:r>
              <a:rPr lang="en-US" altLang="ja-JP" sz="1400" dirty="0">
                <a:latin typeface="Arial" charset="0"/>
              </a:rPr>
              <a:t>《</a:t>
            </a:r>
            <a:r>
              <a:rPr lang="ja-JP" altLang="en-US" sz="1400" dirty="0">
                <a:latin typeface="Arial" charset="0"/>
              </a:rPr>
              <a:t>一種病原体等</a:t>
            </a:r>
            <a:r>
              <a:rPr lang="en-US" altLang="ja-JP" sz="1400" dirty="0">
                <a:latin typeface="Arial" charset="0"/>
              </a:rPr>
              <a:t>》</a:t>
            </a:r>
            <a:endParaRPr lang="en-US" altLang="ja-JP" sz="900" dirty="0">
              <a:latin typeface="ＭＳ ゴシック" pitchFamily="49" charset="-128"/>
              <a:ea typeface="ＭＳ ゴシック" pitchFamily="49" charset="-128"/>
            </a:endParaRPr>
          </a:p>
          <a:p>
            <a:pPr algn="just" eaLnBrk="1" hangingPunct="1">
              <a:spcBef>
                <a:spcPct val="0"/>
              </a:spcBef>
              <a:buFontTx/>
              <a:buNone/>
            </a:pPr>
            <a:endParaRPr lang="en-US" altLang="ja-JP" sz="1000" dirty="0">
              <a:latin typeface="ＭＳ ゴシック" pitchFamily="49" charset="-128"/>
              <a:ea typeface="ＭＳ ゴシック" pitchFamily="49" charset="-128"/>
            </a:endParaRP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エボラウイルス</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クリミア・コンゴ出血 </a:t>
            </a:r>
            <a:endParaRPr lang="en-US" altLang="ja-JP" sz="1100" dirty="0">
              <a:latin typeface="ＭＳ ゴシック" pitchFamily="49" charset="-128"/>
              <a:ea typeface="ＭＳ ゴシック" pitchFamily="49" charset="-128"/>
            </a:endParaRPr>
          </a:p>
          <a:p>
            <a:pPr algn="just" eaLnBrk="1" hangingPunct="1">
              <a:spcBef>
                <a:spcPct val="0"/>
              </a:spcBef>
              <a:buNone/>
            </a:pPr>
            <a:r>
              <a:rPr lang="ja-JP" altLang="en-US" sz="1100" dirty="0">
                <a:latin typeface="ＭＳ ゴシック" pitchFamily="49" charset="-128"/>
                <a:ea typeface="ＭＳ ゴシック" pitchFamily="49" charset="-128"/>
              </a:rPr>
              <a:t>　 熱ウイルス</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痘そうウイルス</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南米出血熱ウイルス</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マールブルグウイルス</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ラッサウイルス</a:t>
            </a:r>
          </a:p>
          <a:p>
            <a:pPr algn="r" eaLnBrk="1" hangingPunct="1">
              <a:spcBef>
                <a:spcPct val="0"/>
              </a:spcBef>
              <a:buFontTx/>
              <a:buNone/>
            </a:pPr>
            <a:endParaRPr lang="ja-JP" altLang="en-US" sz="1000" dirty="0">
              <a:latin typeface="ＭＳ ゴシック" pitchFamily="49" charset="-128"/>
              <a:ea typeface="ＭＳ ゴシック" pitchFamily="49" charset="-128"/>
            </a:endParaRPr>
          </a:p>
          <a:p>
            <a:pPr algn="r" eaLnBrk="1" hangingPunct="1">
              <a:spcBef>
                <a:spcPct val="0"/>
              </a:spcBef>
              <a:buFontTx/>
              <a:buNone/>
            </a:pPr>
            <a:r>
              <a:rPr lang="ja-JP" altLang="en-US" sz="1000" dirty="0">
                <a:latin typeface="ＭＳ ゴシック" pitchFamily="49" charset="-128"/>
                <a:ea typeface="ＭＳ ゴシック" pitchFamily="49" charset="-128"/>
              </a:rPr>
              <a:t>（以上６）</a:t>
            </a:r>
          </a:p>
        </p:txBody>
      </p:sp>
      <p:sp>
        <p:nvSpPr>
          <p:cNvPr id="10" name="Text Box 7"/>
          <p:cNvSpPr txBox="1">
            <a:spLocks noChangeArrowheads="1"/>
          </p:cNvSpPr>
          <p:nvPr/>
        </p:nvSpPr>
        <p:spPr bwMode="auto">
          <a:xfrm>
            <a:off x="2227264" y="520704"/>
            <a:ext cx="1725614" cy="3260725"/>
          </a:xfrm>
          <a:prstGeom prst="rect">
            <a:avLst/>
          </a:prstGeom>
          <a:solidFill>
            <a:srgbClr val="FFFFCC"/>
          </a:solidFill>
          <a:ln w="19050">
            <a:solidFill>
              <a:srgbClr val="000000"/>
            </a:solidFill>
            <a:prstDash val="dash"/>
            <a:miter lim="800000"/>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b="1" u="sng" dirty="0">
                <a:latin typeface="ＭＳ ゴシック" pitchFamily="49" charset="-128"/>
                <a:ea typeface="ＭＳ ゴシック" pitchFamily="49" charset="-128"/>
              </a:rPr>
              <a:t>〔</a:t>
            </a:r>
            <a:r>
              <a:rPr lang="ja-JP" altLang="en-US" sz="1400" b="1" u="sng" dirty="0">
                <a:latin typeface="ＭＳ ゴシック" pitchFamily="49" charset="-128"/>
                <a:ea typeface="ＭＳ ゴシック" pitchFamily="49" charset="-128"/>
              </a:rPr>
              <a:t>所持等の許可</a:t>
            </a:r>
            <a:r>
              <a:rPr lang="en-US" altLang="ja-JP" sz="1400" b="1" u="sng" dirty="0">
                <a:latin typeface="ＭＳ ゴシック" pitchFamily="49" charset="-128"/>
                <a:ea typeface="ＭＳ ゴシック" pitchFamily="49" charset="-128"/>
              </a:rPr>
              <a:t>〕</a:t>
            </a:r>
          </a:p>
          <a:p>
            <a:pPr eaLnBrk="1" hangingPunct="1">
              <a:spcBef>
                <a:spcPct val="0"/>
              </a:spcBef>
              <a:buFontTx/>
              <a:buNone/>
            </a:pPr>
            <a:r>
              <a:rPr lang="en-US" altLang="ja-JP" sz="1400" dirty="0">
                <a:latin typeface="Arial" charset="0"/>
              </a:rPr>
              <a:t> 《</a:t>
            </a:r>
            <a:r>
              <a:rPr lang="ja-JP" altLang="en-US" sz="1400" dirty="0">
                <a:latin typeface="Arial" charset="0"/>
              </a:rPr>
              <a:t>二種病原体等</a:t>
            </a:r>
            <a:r>
              <a:rPr lang="en-US" altLang="ja-JP" sz="1400" dirty="0">
                <a:latin typeface="Arial" charset="0"/>
              </a:rPr>
              <a:t>》</a:t>
            </a:r>
            <a:endParaRPr lang="en-US" altLang="ja-JP" sz="900" dirty="0">
              <a:latin typeface="ＭＳ ゴシック" pitchFamily="49" charset="-128"/>
              <a:ea typeface="ＭＳ ゴシック" pitchFamily="49" charset="-128"/>
            </a:endParaRPr>
          </a:p>
          <a:p>
            <a:pPr eaLnBrk="1" hangingPunct="1">
              <a:spcBef>
                <a:spcPct val="0"/>
              </a:spcBef>
              <a:buFontTx/>
              <a:buNone/>
            </a:pPr>
            <a:endParaRPr lang="en-US" altLang="ja-JP" sz="1100" dirty="0">
              <a:latin typeface="ＭＳ ゴシック" pitchFamily="49" charset="-128"/>
              <a:ea typeface="ＭＳ ゴシック" pitchFamily="49" charset="-128"/>
            </a:endParaRP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ペスト菌</a:t>
            </a:r>
          </a:p>
          <a:p>
            <a:pPr marL="171450" indent="-171450" algn="just" eaLnBrk="1" hangingPunct="1">
              <a:spcBef>
                <a:spcPct val="0"/>
              </a:spcBef>
              <a:buFont typeface="Wingdings" panose="05000000000000000000" pitchFamily="2" charset="2"/>
              <a:buChar char="l"/>
            </a:pPr>
            <a:r>
              <a:rPr lang="en-US" altLang="ja-JP" sz="1100" dirty="0">
                <a:latin typeface="ＭＳ ゴシック" pitchFamily="49" charset="-128"/>
                <a:ea typeface="ＭＳ ゴシック" pitchFamily="49" charset="-128"/>
              </a:rPr>
              <a:t>SARS</a:t>
            </a:r>
            <a:r>
              <a:rPr lang="ja-JP" altLang="en-US" sz="1100" dirty="0">
                <a:latin typeface="ＭＳ ゴシック" pitchFamily="49" charset="-128"/>
                <a:ea typeface="ＭＳ ゴシック" pitchFamily="49" charset="-128"/>
              </a:rPr>
              <a:t>コロナウイルス</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炭疽菌</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野兎病菌</a:t>
            </a:r>
            <a:endParaRPr lang="en-US" altLang="ja-JP" sz="1100" dirty="0">
              <a:latin typeface="ＭＳ ゴシック" pitchFamily="49" charset="-128"/>
              <a:ea typeface="ＭＳ ゴシック" pitchFamily="49" charset="-128"/>
            </a:endParaRP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ボツリヌス菌</a:t>
            </a:r>
          </a:p>
          <a:p>
            <a:pPr marL="171450" indent="-171450" algn="just" eaLnBrk="1" hangingPunct="1">
              <a:spcBef>
                <a:spcPct val="0"/>
              </a:spcBef>
              <a:buFont typeface="Wingdings" panose="05000000000000000000" pitchFamily="2" charset="2"/>
              <a:buChar char="l"/>
            </a:pPr>
            <a:r>
              <a:rPr lang="ja-JP" altLang="en-US" sz="1100" dirty="0">
                <a:latin typeface="ＭＳ ゴシック" pitchFamily="49" charset="-128"/>
                <a:ea typeface="ＭＳ ゴシック" pitchFamily="49" charset="-128"/>
              </a:rPr>
              <a:t>ボツリヌス毒素</a:t>
            </a:r>
          </a:p>
          <a:p>
            <a:pPr marL="171450" indent="-171450" algn="r" eaLnBrk="1" hangingPunct="1">
              <a:spcBef>
                <a:spcPct val="0"/>
              </a:spcBef>
              <a:buFont typeface="Wingdings" panose="05000000000000000000" pitchFamily="2" charset="2"/>
              <a:buChar char="l"/>
            </a:pPr>
            <a:endParaRPr lang="ja-JP" altLang="en-US" sz="1000" dirty="0">
              <a:latin typeface="ＭＳ ゴシック" pitchFamily="49" charset="-128"/>
              <a:ea typeface="ＭＳ ゴシック" pitchFamily="49" charset="-128"/>
            </a:endParaRPr>
          </a:p>
          <a:p>
            <a:pPr algn="r" eaLnBrk="1" hangingPunct="1">
              <a:spcBef>
                <a:spcPct val="0"/>
              </a:spcBef>
              <a:buFontTx/>
              <a:buNone/>
            </a:pPr>
            <a:r>
              <a:rPr lang="ja-JP" altLang="en-US" sz="1000" dirty="0">
                <a:latin typeface="ＭＳ ゴシック" pitchFamily="49" charset="-128"/>
                <a:ea typeface="ＭＳ ゴシック" pitchFamily="49" charset="-128"/>
              </a:rPr>
              <a:t>（以上６）</a:t>
            </a:r>
          </a:p>
          <a:p>
            <a:pPr algn="just" eaLnBrk="1" hangingPunct="1">
              <a:spcBef>
                <a:spcPct val="0"/>
              </a:spcBef>
              <a:buFontTx/>
              <a:buNone/>
            </a:pPr>
            <a:endParaRPr lang="ja-JP" altLang="en-US" sz="1000" dirty="0">
              <a:latin typeface="ＭＳ ゴシック" pitchFamily="49" charset="-128"/>
              <a:ea typeface="ＭＳ ゴシック" pitchFamily="49" charset="-128"/>
            </a:endParaRPr>
          </a:p>
          <a:p>
            <a:pPr algn="just" eaLnBrk="1" hangingPunct="1">
              <a:spcBef>
                <a:spcPct val="0"/>
              </a:spcBef>
              <a:buFontTx/>
              <a:buNone/>
            </a:pPr>
            <a:endParaRPr lang="ja-JP" altLang="en-US" sz="1100" dirty="0">
              <a:latin typeface="ＭＳ ゴシック" pitchFamily="49" charset="-128"/>
              <a:ea typeface="ＭＳ ゴシック" pitchFamily="49" charset="-128"/>
            </a:endParaRPr>
          </a:p>
          <a:p>
            <a:pPr eaLnBrk="1" hangingPunct="1">
              <a:spcBef>
                <a:spcPct val="0"/>
              </a:spcBef>
              <a:buFontTx/>
              <a:buNone/>
            </a:pPr>
            <a:endParaRPr lang="en-US" altLang="ja-JP" sz="1800" dirty="0">
              <a:latin typeface="Arial" charset="0"/>
            </a:endParaRPr>
          </a:p>
        </p:txBody>
      </p:sp>
      <p:sp>
        <p:nvSpPr>
          <p:cNvPr id="11" name="Rectangle 8"/>
          <p:cNvSpPr>
            <a:spLocks noChangeArrowheads="1"/>
          </p:cNvSpPr>
          <p:nvPr/>
        </p:nvSpPr>
        <p:spPr bwMode="auto">
          <a:xfrm>
            <a:off x="4022726" y="520704"/>
            <a:ext cx="2897187" cy="4125913"/>
          </a:xfrm>
          <a:prstGeom prst="rect">
            <a:avLst/>
          </a:prstGeom>
          <a:solidFill>
            <a:srgbClr val="CCFF99"/>
          </a:solidFill>
          <a:ln w="19050" algn="ctr">
            <a:solidFill>
              <a:srgbClr val="000000"/>
            </a:solidFill>
            <a:prstDash val="dash"/>
            <a:miter lim="800000"/>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b="1" u="sng" dirty="0">
                <a:latin typeface="ＭＳ ゴシック" pitchFamily="49" charset="-128"/>
                <a:ea typeface="ＭＳ ゴシック" pitchFamily="49" charset="-128"/>
              </a:rPr>
              <a:t>〔</a:t>
            </a:r>
            <a:r>
              <a:rPr lang="ja-JP" altLang="en-US" sz="1400" b="1" u="sng" dirty="0">
                <a:latin typeface="ＭＳ ゴシック" pitchFamily="49" charset="-128"/>
                <a:ea typeface="ＭＳ ゴシック" pitchFamily="49" charset="-128"/>
              </a:rPr>
              <a:t>所持等の届出</a:t>
            </a:r>
            <a:r>
              <a:rPr lang="en-US" altLang="ja-JP" sz="1400" b="1" u="sng" dirty="0">
                <a:latin typeface="ＭＳ ゴシック" pitchFamily="49" charset="-128"/>
                <a:ea typeface="ＭＳ ゴシック" pitchFamily="49" charset="-128"/>
              </a:rPr>
              <a:t>〕</a:t>
            </a:r>
            <a:endParaRPr lang="en-US" altLang="ja-JP" sz="1400" b="1" dirty="0">
              <a:latin typeface="Arial" charset="0"/>
            </a:endParaRPr>
          </a:p>
          <a:p>
            <a:pPr eaLnBrk="1" hangingPunct="1">
              <a:spcBef>
                <a:spcPct val="0"/>
              </a:spcBef>
              <a:buFontTx/>
              <a:buNone/>
            </a:pPr>
            <a:r>
              <a:rPr lang="en-US" altLang="ja-JP" sz="1400" dirty="0">
                <a:latin typeface="Arial" charset="0"/>
              </a:rPr>
              <a:t>《</a:t>
            </a:r>
            <a:r>
              <a:rPr lang="ja-JP" altLang="en-US" sz="1400" dirty="0">
                <a:latin typeface="Arial" charset="0"/>
              </a:rPr>
              <a:t>三種病原体等</a:t>
            </a:r>
            <a:r>
              <a:rPr lang="en-US" altLang="ja-JP" sz="1400" dirty="0">
                <a:latin typeface="Arial" charset="0"/>
              </a:rPr>
              <a:t>》</a:t>
            </a:r>
          </a:p>
          <a:p>
            <a:pPr eaLnBrk="1" hangingPunct="1">
              <a:spcBef>
                <a:spcPct val="0"/>
              </a:spcBef>
              <a:buFontTx/>
              <a:buNone/>
            </a:pPr>
            <a:endParaRPr lang="en-US" altLang="ja-JP" sz="9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Arial" charset="0"/>
              </a:rPr>
              <a:t>○</a:t>
            </a:r>
            <a:r>
              <a:rPr lang="en-US" altLang="ja-JP" sz="1100" dirty="0">
                <a:latin typeface="ＭＳ ゴシック" pitchFamily="49" charset="-128"/>
                <a:ea typeface="ＭＳ ゴシック" pitchFamily="49" charset="-128"/>
              </a:rPr>
              <a:t>MERS</a:t>
            </a:r>
            <a:r>
              <a:rPr lang="ja-JP" altLang="en-US" sz="1100" dirty="0">
                <a:latin typeface="Arial" charset="0"/>
              </a:rPr>
              <a:t>コロナウイルス、</a:t>
            </a:r>
            <a:r>
              <a:rPr lang="en-US" altLang="ja-JP" sz="1100" dirty="0">
                <a:latin typeface="Arial" charset="0"/>
              </a:rPr>
              <a:t>○</a:t>
            </a:r>
            <a:r>
              <a:rPr lang="en-US" altLang="ja-JP" sz="1100" dirty="0">
                <a:latin typeface="ＭＳ ゴシック" pitchFamily="49" charset="-128"/>
                <a:ea typeface="ＭＳ ゴシック" pitchFamily="49" charset="-128"/>
              </a:rPr>
              <a:t> SFTS</a:t>
            </a:r>
            <a:r>
              <a:rPr lang="ja-JP" altLang="en-US" sz="1100" dirty="0">
                <a:latin typeface="Arial" charset="0"/>
              </a:rPr>
              <a:t>ウイルス</a:t>
            </a:r>
            <a:endParaRPr lang="en-US" altLang="ja-JP" sz="1100" dirty="0">
              <a:latin typeface="Arial" charset="0"/>
            </a:endParaRPr>
          </a:p>
          <a:p>
            <a:pPr algn="just" eaLnBrk="1" hangingPunct="1">
              <a:spcBef>
                <a:spcPct val="0"/>
              </a:spcBef>
              <a:buFontTx/>
              <a:buNone/>
            </a:pPr>
            <a:r>
              <a:rPr lang="en-US" altLang="ja-JP" sz="1100" dirty="0">
                <a:latin typeface="ＭＳ ゴシック" pitchFamily="49" charset="-128"/>
                <a:ea typeface="ＭＳ ゴシック" pitchFamily="49" charset="-128"/>
              </a:rPr>
              <a:t>○</a:t>
            </a:r>
            <a:r>
              <a:rPr lang="ja-JP" altLang="en-US" sz="1100" dirty="0">
                <a:latin typeface="ＭＳ ゴシック" pitchFamily="49" charset="-128"/>
                <a:ea typeface="ＭＳ ゴシック" pitchFamily="49" charset="-128"/>
              </a:rPr>
              <a:t>Ｑ熱コクシエラ、○狂犬病ウイルス</a:t>
            </a:r>
          </a:p>
          <a:p>
            <a:pPr algn="just" eaLnBrk="1" hangingPunct="1">
              <a:spcBef>
                <a:spcPct val="0"/>
              </a:spcBef>
              <a:buFontTx/>
              <a:buNone/>
            </a:pPr>
            <a:r>
              <a:rPr lang="ja-JP" altLang="en-US" sz="1100" dirty="0">
                <a:latin typeface="ＭＳ ゴシック" pitchFamily="49" charset="-128"/>
                <a:ea typeface="ＭＳ ゴシック" pitchFamily="49" charset="-128"/>
              </a:rPr>
              <a:t>○超多剤耐性結核菌（</a:t>
            </a:r>
            <a:r>
              <a:rPr lang="en-US" altLang="ja-JP" sz="1100" dirty="0">
                <a:latin typeface="ＭＳ ゴシック" pitchFamily="49" charset="-128"/>
                <a:ea typeface="ＭＳ ゴシック" pitchFamily="49" charset="-128"/>
              </a:rPr>
              <a:t>XDR</a:t>
            </a:r>
            <a:r>
              <a:rPr lang="ja-JP" altLang="en-US" sz="1100" dirty="0">
                <a:latin typeface="ＭＳ ゴシック" pitchFamily="49" charset="-128"/>
                <a:ea typeface="ＭＳ ゴシック" pitchFamily="49" charset="-128"/>
              </a:rPr>
              <a:t>結核菌）</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○コクシジオイデス真菌</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○エムポックスウイルス</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○腎症候性出血熱ウイルス</a:t>
            </a:r>
          </a:p>
          <a:p>
            <a:pPr algn="just" eaLnBrk="1" hangingPunct="1">
              <a:spcBef>
                <a:spcPct val="0"/>
              </a:spcBef>
              <a:buFontTx/>
              <a:buNone/>
            </a:pPr>
            <a:r>
              <a:rPr lang="ja-JP" altLang="en-US" sz="1100" dirty="0">
                <a:latin typeface="ＭＳ ゴシック" pitchFamily="49" charset="-128"/>
                <a:ea typeface="ＭＳ ゴシック" pitchFamily="49" charset="-128"/>
              </a:rPr>
              <a:t>○西部ウマ脳炎ウイルス</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○ダニ媒介脳炎ウイルス</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○オムスク出血熱ウイルス</a:t>
            </a:r>
          </a:p>
          <a:p>
            <a:pPr algn="just" eaLnBrk="1" hangingPunct="1">
              <a:spcBef>
                <a:spcPct val="0"/>
              </a:spcBef>
              <a:buFontTx/>
              <a:buNone/>
            </a:pPr>
            <a:r>
              <a:rPr lang="ja-JP" altLang="en-US" sz="1100" dirty="0">
                <a:latin typeface="ＭＳ ゴシック" pitchFamily="49" charset="-128"/>
                <a:ea typeface="ＭＳ ゴシック" pitchFamily="49" charset="-128"/>
              </a:rPr>
              <a:t>○キャサヌル森林病ウイルス</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○東部ウマ脳炎ウイルス</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○ニパウイルス、○日本紅斑熱リケッチア</a:t>
            </a:r>
          </a:p>
          <a:p>
            <a:pPr algn="just" eaLnBrk="1" hangingPunct="1">
              <a:spcBef>
                <a:spcPct val="0"/>
              </a:spcBef>
              <a:buFontTx/>
              <a:buNone/>
            </a:pPr>
            <a:r>
              <a:rPr lang="ja-JP" altLang="en-US" sz="1100" dirty="0">
                <a:latin typeface="ＭＳ ゴシック" pitchFamily="49" charset="-128"/>
                <a:ea typeface="ＭＳ ゴシック" pitchFamily="49" charset="-128"/>
              </a:rPr>
              <a:t>○発しんチフスリケッチア</a:t>
            </a:r>
          </a:p>
          <a:p>
            <a:pPr algn="just" eaLnBrk="1" hangingPunct="1">
              <a:spcBef>
                <a:spcPct val="0"/>
              </a:spcBef>
              <a:buFontTx/>
              <a:buNone/>
            </a:pPr>
            <a:r>
              <a:rPr lang="ja-JP" altLang="en-US" sz="1100" dirty="0">
                <a:latin typeface="ＭＳ ゴシック" pitchFamily="49" charset="-128"/>
                <a:ea typeface="ＭＳ ゴシック" pitchFamily="49" charset="-128"/>
              </a:rPr>
              <a:t>○ハンタウイルス肺症候群ウイルス</a:t>
            </a:r>
          </a:p>
          <a:p>
            <a:pPr algn="just" eaLnBrk="1" hangingPunct="1">
              <a:spcBef>
                <a:spcPct val="0"/>
              </a:spcBef>
              <a:buFontTx/>
              <a:buNone/>
            </a:pPr>
            <a:r>
              <a:rPr lang="ja-JP" altLang="en-US" sz="1100" dirty="0">
                <a:latin typeface="ＭＳ ゴシック" pitchFamily="49" charset="-128"/>
                <a:ea typeface="ＭＳ ゴシック" pitchFamily="49" charset="-128"/>
              </a:rPr>
              <a:t>○Ｂウイルス、○鼻疽菌</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○ブルセラ属菌</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○ベネズエラウマ脳炎ウイルス</a:t>
            </a:r>
            <a:endParaRPr lang="en-US" altLang="ja-JP"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○ヘンドラウイルス</a:t>
            </a:r>
          </a:p>
          <a:p>
            <a:pPr algn="just" eaLnBrk="1" hangingPunct="1">
              <a:spcBef>
                <a:spcPct val="0"/>
              </a:spcBef>
              <a:buFontTx/>
              <a:buNone/>
            </a:pPr>
            <a:r>
              <a:rPr lang="ja-JP" altLang="en-US" sz="1100" dirty="0">
                <a:latin typeface="ＭＳ ゴシック" pitchFamily="49" charset="-128"/>
                <a:ea typeface="ＭＳ ゴシック" pitchFamily="49" charset="-128"/>
              </a:rPr>
              <a:t>○リフトバレーウイルス、○類鼻疽菌</a:t>
            </a:r>
          </a:p>
          <a:p>
            <a:pPr algn="just" eaLnBrk="1" hangingPunct="1">
              <a:spcBef>
                <a:spcPct val="0"/>
              </a:spcBef>
              <a:buFontTx/>
              <a:buNone/>
            </a:pPr>
            <a:r>
              <a:rPr lang="ja-JP" altLang="en-US" sz="1100" dirty="0">
                <a:latin typeface="ＭＳ ゴシック" pitchFamily="49" charset="-128"/>
                <a:ea typeface="ＭＳ ゴシック" pitchFamily="49" charset="-128"/>
              </a:rPr>
              <a:t>○ロッキー山紅斑熱リケッチア</a:t>
            </a:r>
          </a:p>
          <a:p>
            <a:pPr algn="just" eaLnBrk="1" hangingPunct="1">
              <a:spcBef>
                <a:spcPct val="0"/>
              </a:spcBef>
              <a:buFontTx/>
              <a:buNone/>
            </a:pPr>
            <a:endParaRPr lang="ja-JP" altLang="en-US" sz="1100" dirty="0">
              <a:latin typeface="ＭＳ ゴシック" pitchFamily="49" charset="-128"/>
              <a:ea typeface="ＭＳ ゴシック" pitchFamily="49" charset="-128"/>
            </a:endParaRPr>
          </a:p>
          <a:p>
            <a:pPr algn="just" eaLnBrk="1" hangingPunct="1">
              <a:spcBef>
                <a:spcPct val="0"/>
              </a:spcBef>
              <a:buFontTx/>
              <a:buNone/>
            </a:pPr>
            <a:endParaRPr lang="ja-JP" altLang="en-US" sz="1100" dirty="0">
              <a:latin typeface="ＭＳ ゴシック" pitchFamily="49" charset="-128"/>
              <a:ea typeface="ＭＳ ゴシック" pitchFamily="49" charset="-128"/>
            </a:endParaRPr>
          </a:p>
          <a:p>
            <a:pPr algn="just" eaLnBrk="1" hangingPunct="1">
              <a:spcBef>
                <a:spcPct val="0"/>
              </a:spcBef>
              <a:buFontTx/>
              <a:buNone/>
            </a:pPr>
            <a:endParaRPr lang="ja-JP" altLang="en-US" sz="1100" dirty="0">
              <a:latin typeface="ＭＳ ゴシック" pitchFamily="49" charset="-128"/>
              <a:ea typeface="ＭＳ ゴシック" pitchFamily="49" charset="-128"/>
            </a:endParaRPr>
          </a:p>
          <a:p>
            <a:pPr algn="just" eaLnBrk="1" hangingPunct="1">
              <a:spcBef>
                <a:spcPct val="0"/>
              </a:spcBef>
              <a:buFontTx/>
              <a:buNone/>
            </a:pPr>
            <a:endParaRPr lang="ja-JP" altLang="en-US" sz="1100" dirty="0">
              <a:latin typeface="ＭＳ ゴシック" pitchFamily="49" charset="-128"/>
              <a:ea typeface="ＭＳ ゴシック" pitchFamily="49" charset="-128"/>
            </a:endParaRPr>
          </a:p>
          <a:p>
            <a:pPr algn="just" eaLnBrk="1" hangingPunct="1">
              <a:spcBef>
                <a:spcPct val="0"/>
              </a:spcBef>
              <a:buFontTx/>
              <a:buNone/>
            </a:pPr>
            <a:r>
              <a:rPr lang="ja-JP" altLang="en-US" sz="1100" dirty="0">
                <a:latin typeface="ＭＳ ゴシック" pitchFamily="49" charset="-128"/>
                <a:ea typeface="ＭＳ ゴシック" pitchFamily="49" charset="-128"/>
              </a:rPr>
              <a:t>　</a:t>
            </a:r>
          </a:p>
        </p:txBody>
      </p:sp>
      <p:sp>
        <p:nvSpPr>
          <p:cNvPr id="12" name="Rectangle 12"/>
          <p:cNvSpPr>
            <a:spLocks noChangeArrowheads="1"/>
          </p:cNvSpPr>
          <p:nvPr/>
        </p:nvSpPr>
        <p:spPr bwMode="auto">
          <a:xfrm>
            <a:off x="365126" y="4143375"/>
            <a:ext cx="1743075" cy="1371600"/>
          </a:xfrm>
          <a:prstGeom prst="rect">
            <a:avLst/>
          </a:prstGeom>
          <a:solidFill>
            <a:srgbClr val="FF7C80">
              <a:alpha val="74901"/>
            </a:srgbClr>
          </a:solidFill>
          <a:ln w="9525">
            <a:solidFill>
              <a:srgbClr val="000000"/>
            </a:solidFill>
            <a:prstDash val="dash"/>
            <a:miter lim="800000"/>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en-US" altLang="ja-JP" sz="1200">
                <a:latin typeface="ＭＳ Ｐゴシック" charset="-128"/>
              </a:rPr>
              <a:t>○</a:t>
            </a:r>
            <a:r>
              <a:rPr lang="ja-JP" altLang="en-US" sz="1200">
                <a:latin typeface="ＭＳ Ｐゴシック" charset="-128"/>
              </a:rPr>
              <a:t>国又は政令で定める</a:t>
            </a:r>
          </a:p>
          <a:p>
            <a:pPr algn="just" eaLnBrk="1" hangingPunct="1">
              <a:spcBef>
                <a:spcPct val="0"/>
              </a:spcBef>
              <a:buFontTx/>
              <a:buNone/>
            </a:pPr>
            <a:r>
              <a:rPr lang="ja-JP" altLang="en-US" sz="1200">
                <a:latin typeface="ＭＳ Ｐゴシック" charset="-128"/>
              </a:rPr>
              <a:t>　法人のみ所持（施設を</a:t>
            </a:r>
          </a:p>
          <a:p>
            <a:pPr algn="just" eaLnBrk="1" hangingPunct="1">
              <a:spcBef>
                <a:spcPct val="0"/>
              </a:spcBef>
              <a:buFontTx/>
              <a:buNone/>
            </a:pPr>
            <a:r>
              <a:rPr lang="ja-JP" altLang="en-US" sz="1200">
                <a:latin typeface="ＭＳ Ｐゴシック" charset="-128"/>
              </a:rPr>
              <a:t>　特定）、輸入、譲渡し</a:t>
            </a:r>
          </a:p>
          <a:p>
            <a:pPr algn="just" eaLnBrk="1" hangingPunct="1">
              <a:spcBef>
                <a:spcPct val="0"/>
              </a:spcBef>
              <a:buFontTx/>
              <a:buNone/>
            </a:pPr>
            <a:r>
              <a:rPr lang="ja-JP" altLang="en-US" sz="1200">
                <a:latin typeface="ＭＳ Ｐゴシック" charset="-128"/>
              </a:rPr>
              <a:t>　及び譲受けが可能</a:t>
            </a:r>
          </a:p>
          <a:p>
            <a:pPr algn="just" eaLnBrk="1" hangingPunct="1">
              <a:spcBef>
                <a:spcPct val="0"/>
              </a:spcBef>
              <a:buFontTx/>
              <a:buNone/>
            </a:pPr>
            <a:r>
              <a:rPr lang="ja-JP" altLang="en-US" sz="1400" b="1" u="sng">
                <a:latin typeface="ＭＳ Ｐゴシック" charset="-128"/>
              </a:rPr>
              <a:t>○運搬の届出（公安委）</a:t>
            </a:r>
          </a:p>
          <a:p>
            <a:pPr algn="just" eaLnBrk="1" hangingPunct="1">
              <a:spcBef>
                <a:spcPct val="0"/>
              </a:spcBef>
              <a:buFontTx/>
              <a:buNone/>
            </a:pPr>
            <a:r>
              <a:rPr lang="ja-JP" altLang="en-US" sz="1200">
                <a:latin typeface="ＭＳ Ｐゴシック" charset="-128"/>
              </a:rPr>
              <a:t>○発散行為の処罰</a:t>
            </a:r>
          </a:p>
        </p:txBody>
      </p:sp>
      <p:sp>
        <p:nvSpPr>
          <p:cNvPr id="13" name="Text Box 13"/>
          <p:cNvSpPr txBox="1">
            <a:spLocks noChangeArrowheads="1"/>
          </p:cNvSpPr>
          <p:nvPr/>
        </p:nvSpPr>
        <p:spPr bwMode="auto">
          <a:xfrm>
            <a:off x="2227264" y="4143375"/>
            <a:ext cx="1725614" cy="1371600"/>
          </a:xfrm>
          <a:prstGeom prst="rect">
            <a:avLst/>
          </a:prstGeom>
          <a:solidFill>
            <a:srgbClr val="FFFFCC"/>
          </a:solidFill>
          <a:ln w="9525">
            <a:solidFill>
              <a:srgbClr val="000000"/>
            </a:solidFill>
            <a:prstDash val="dash"/>
            <a:miter lim="800000"/>
            <a:headEnd/>
            <a:tailEnd/>
          </a:ln>
        </p:spPr>
        <p:txBody>
          <a:bodyPr lIns="3600" tIns="8890" rIns="74295" bIns="8890"/>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1793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1" eaLnBrk="1" hangingPunct="1">
              <a:spcBef>
                <a:spcPct val="0"/>
              </a:spcBef>
              <a:buFontTx/>
              <a:buNone/>
            </a:pPr>
            <a:r>
              <a:rPr lang="en-US" altLang="ja-JP" sz="1200">
                <a:latin typeface="Arial" charset="0"/>
              </a:rPr>
              <a:t>○</a:t>
            </a:r>
            <a:r>
              <a:rPr lang="ja-JP" altLang="en-US" sz="1200">
                <a:latin typeface="Arial" charset="0"/>
              </a:rPr>
              <a:t>試験研究等の目的で厚生労働大臣の許可を受けた場合に、所持、輸入、譲渡し及び譲受けが可能</a:t>
            </a:r>
          </a:p>
          <a:p>
            <a:pPr lvl="1" eaLnBrk="1" hangingPunct="1">
              <a:spcBef>
                <a:spcPct val="0"/>
              </a:spcBef>
              <a:buFontTx/>
              <a:buNone/>
            </a:pPr>
            <a:r>
              <a:rPr lang="ja-JP" altLang="en-US" sz="1400" b="1" u="sng">
                <a:latin typeface="Arial" charset="0"/>
              </a:rPr>
              <a:t>○運搬の届出（公安委）</a:t>
            </a:r>
          </a:p>
        </p:txBody>
      </p:sp>
      <p:sp>
        <p:nvSpPr>
          <p:cNvPr id="14" name="Rectangle 14"/>
          <p:cNvSpPr>
            <a:spLocks noChangeArrowheads="1"/>
          </p:cNvSpPr>
          <p:nvPr/>
        </p:nvSpPr>
        <p:spPr bwMode="auto">
          <a:xfrm>
            <a:off x="4022726" y="4927604"/>
            <a:ext cx="2897187" cy="587375"/>
          </a:xfrm>
          <a:prstGeom prst="rect">
            <a:avLst/>
          </a:prstGeom>
          <a:solidFill>
            <a:srgbClr val="CCFF99"/>
          </a:solidFill>
          <a:ln w="9525">
            <a:solidFill>
              <a:srgbClr val="000000"/>
            </a:solidFill>
            <a:prstDash val="dash"/>
            <a:miter lim="800000"/>
            <a:headEnd/>
            <a:tailEnd/>
          </a:ln>
        </p:spPr>
        <p:txBody>
          <a:bodyPr lIns="74295" tIns="8890" rIns="74295" bIns="8890"/>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1793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1" eaLnBrk="1" hangingPunct="1">
              <a:spcBef>
                <a:spcPct val="0"/>
              </a:spcBef>
              <a:buFontTx/>
              <a:buNone/>
            </a:pPr>
            <a:r>
              <a:rPr lang="en-US" altLang="ja-JP" sz="1200" dirty="0">
                <a:latin typeface="Arial" charset="0"/>
              </a:rPr>
              <a:t>○</a:t>
            </a:r>
            <a:r>
              <a:rPr lang="ja-JP" altLang="en-US" sz="1200" dirty="0">
                <a:latin typeface="Arial" charset="0"/>
              </a:rPr>
              <a:t>病原体等の種類等について厚生労働大臣へ事後届出（７日以内）</a:t>
            </a:r>
          </a:p>
          <a:p>
            <a:pPr lvl="1" eaLnBrk="1" hangingPunct="1">
              <a:spcBef>
                <a:spcPct val="0"/>
              </a:spcBef>
              <a:buFontTx/>
              <a:buNone/>
            </a:pPr>
            <a:r>
              <a:rPr lang="ja-JP" altLang="en-US" sz="1400" b="1" u="sng" dirty="0">
                <a:latin typeface="Arial" charset="0"/>
              </a:rPr>
              <a:t>○運搬の届出（公安委）</a:t>
            </a:r>
          </a:p>
        </p:txBody>
      </p:sp>
      <p:sp>
        <p:nvSpPr>
          <p:cNvPr id="15" name="Rectangle 15"/>
          <p:cNvSpPr>
            <a:spLocks noChangeArrowheads="1"/>
          </p:cNvSpPr>
          <p:nvPr/>
        </p:nvSpPr>
        <p:spPr bwMode="auto">
          <a:xfrm>
            <a:off x="493715" y="5876925"/>
            <a:ext cx="8969375" cy="939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en-US" altLang="ja-JP" sz="1400" dirty="0">
                <a:latin typeface="ＭＳ Ｐゴシック" charset="-128"/>
              </a:rPr>
              <a:t>○ </a:t>
            </a:r>
            <a:r>
              <a:rPr lang="ja-JP" altLang="en-US" sz="1400" dirty="0">
                <a:latin typeface="ＭＳ Ｐゴシック" charset="-128"/>
              </a:rPr>
              <a:t>病 原 体 等 に 応 じ た 施 設 基 準、 保 管、 使 用、 運 搬、 滅 菌 等 の 基 準 （厚 生 労 働 省 令） の 遵 守</a:t>
            </a:r>
          </a:p>
          <a:p>
            <a:pPr algn="just" eaLnBrk="1" hangingPunct="1">
              <a:spcBef>
                <a:spcPct val="0"/>
              </a:spcBef>
              <a:buFontTx/>
              <a:buNone/>
            </a:pPr>
            <a:r>
              <a:rPr lang="ja-JP" altLang="en-US" sz="1400" dirty="0">
                <a:latin typeface="ＭＳ Ｐゴシック" charset="-128"/>
              </a:rPr>
              <a:t>○ 厚 生 労 働 大 臣 等 に よ る 報 告 徴 収、 立 入 検 査 </a:t>
            </a:r>
          </a:p>
          <a:p>
            <a:pPr algn="just" eaLnBrk="1" hangingPunct="1">
              <a:spcBef>
                <a:spcPct val="0"/>
              </a:spcBef>
              <a:buFontTx/>
              <a:buNone/>
            </a:pPr>
            <a:r>
              <a:rPr lang="ja-JP" altLang="en-US" sz="1400" dirty="0">
                <a:latin typeface="ＭＳ Ｐゴシック" charset="-128"/>
              </a:rPr>
              <a:t>○ 厚 生 労 働 大 臣 に よ る 改 善 命 令</a:t>
            </a:r>
          </a:p>
          <a:p>
            <a:pPr algn="just" eaLnBrk="1" hangingPunct="1">
              <a:spcBef>
                <a:spcPct val="0"/>
              </a:spcBef>
              <a:buFontTx/>
              <a:buNone/>
            </a:pPr>
            <a:r>
              <a:rPr lang="ja-JP" altLang="en-US" sz="1400" dirty="0">
                <a:latin typeface="ＭＳ Ｐゴシック" charset="-128"/>
              </a:rPr>
              <a:t>○ 改 善 命 令 違 反 等 に 対 す る 罰 則</a:t>
            </a:r>
            <a:endParaRPr lang="ja-JP" altLang="en-US" sz="1400" dirty="0">
              <a:latin typeface="Arial" charset="0"/>
            </a:endParaRPr>
          </a:p>
        </p:txBody>
      </p:sp>
      <p:sp>
        <p:nvSpPr>
          <p:cNvPr id="16" name="AutoShape 16"/>
          <p:cNvSpPr>
            <a:spLocks noChangeArrowheads="1"/>
          </p:cNvSpPr>
          <p:nvPr/>
        </p:nvSpPr>
        <p:spPr bwMode="auto">
          <a:xfrm>
            <a:off x="7816851" y="5589592"/>
            <a:ext cx="633412" cy="238125"/>
          </a:xfrm>
          <a:prstGeom prst="downArrow">
            <a:avLst>
              <a:gd name="adj1" fmla="val 50000"/>
              <a:gd name="adj2" fmla="val 25000"/>
            </a:avLst>
          </a:prstGeom>
          <a:solidFill>
            <a:schemeClr val="bg1">
              <a:lumMod val="50000"/>
            </a:schemeClr>
          </a:solidFill>
          <a:ln w="9525">
            <a:solidFill>
              <a:schemeClr val="tx1"/>
            </a:solidFill>
            <a:miter lim="800000"/>
            <a:headEnd/>
            <a:tailEnd/>
          </a:ln>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Arial" charset="0"/>
            </a:endParaRPr>
          </a:p>
        </p:txBody>
      </p:sp>
      <p:sp>
        <p:nvSpPr>
          <p:cNvPr id="17" name="AutoShape 17"/>
          <p:cNvSpPr>
            <a:spLocks noChangeArrowheads="1"/>
          </p:cNvSpPr>
          <p:nvPr/>
        </p:nvSpPr>
        <p:spPr bwMode="auto">
          <a:xfrm>
            <a:off x="5176838" y="4679950"/>
            <a:ext cx="569914" cy="184150"/>
          </a:xfrm>
          <a:prstGeom prst="downArrow">
            <a:avLst>
              <a:gd name="adj1" fmla="val 50000"/>
              <a:gd name="adj2" fmla="val 25000"/>
            </a:avLst>
          </a:prstGeom>
          <a:solidFill>
            <a:srgbClr val="FFFFFF"/>
          </a:solidFill>
          <a:ln w="9525">
            <a:solidFill>
              <a:srgbClr val="000000"/>
            </a:solidFill>
            <a:miter lim="800000"/>
            <a:headEnd/>
            <a:tailEnd/>
          </a:ln>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Arial" charset="0"/>
            </a:endParaRPr>
          </a:p>
        </p:txBody>
      </p:sp>
      <p:sp>
        <p:nvSpPr>
          <p:cNvPr id="18" name="AutoShape 18"/>
          <p:cNvSpPr>
            <a:spLocks noChangeArrowheads="1"/>
          </p:cNvSpPr>
          <p:nvPr/>
        </p:nvSpPr>
        <p:spPr bwMode="auto">
          <a:xfrm>
            <a:off x="2779713" y="3886201"/>
            <a:ext cx="569914" cy="182563"/>
          </a:xfrm>
          <a:prstGeom prst="downArrow">
            <a:avLst>
              <a:gd name="adj1" fmla="val 50000"/>
              <a:gd name="adj2" fmla="val 25000"/>
            </a:avLst>
          </a:prstGeom>
          <a:solidFill>
            <a:srgbClr val="FFFFFF"/>
          </a:solidFill>
          <a:ln w="9525">
            <a:solidFill>
              <a:srgbClr val="000000"/>
            </a:solidFill>
            <a:miter lim="800000"/>
            <a:headEnd/>
            <a:tailEnd/>
          </a:ln>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Arial" charset="0"/>
            </a:endParaRPr>
          </a:p>
        </p:txBody>
      </p:sp>
      <p:sp>
        <p:nvSpPr>
          <p:cNvPr id="19" name="AutoShape 19"/>
          <p:cNvSpPr>
            <a:spLocks noChangeArrowheads="1"/>
          </p:cNvSpPr>
          <p:nvPr/>
        </p:nvSpPr>
        <p:spPr bwMode="auto">
          <a:xfrm>
            <a:off x="917578" y="3886201"/>
            <a:ext cx="568325" cy="182563"/>
          </a:xfrm>
          <a:prstGeom prst="downArrow">
            <a:avLst>
              <a:gd name="adj1" fmla="val 50000"/>
              <a:gd name="adj2" fmla="val 25000"/>
            </a:avLst>
          </a:prstGeom>
          <a:solidFill>
            <a:srgbClr val="FFFFFF"/>
          </a:solidFill>
          <a:ln w="9525">
            <a:solidFill>
              <a:srgbClr val="000000"/>
            </a:solidFill>
            <a:miter lim="800000"/>
            <a:headEnd/>
            <a:tailEnd/>
          </a:ln>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Arial" charset="0"/>
            </a:endParaRPr>
          </a:p>
        </p:txBody>
      </p:sp>
      <p:sp>
        <p:nvSpPr>
          <p:cNvPr id="20" name="Text Box 23"/>
          <p:cNvSpPr txBox="1">
            <a:spLocks noChangeArrowheads="1"/>
          </p:cNvSpPr>
          <p:nvPr/>
        </p:nvSpPr>
        <p:spPr bwMode="auto">
          <a:xfrm>
            <a:off x="6245229" y="4402141"/>
            <a:ext cx="7457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a:latin typeface="Arial" charset="0"/>
              </a:rPr>
              <a:t>（以上２５）</a:t>
            </a:r>
          </a:p>
        </p:txBody>
      </p:sp>
      <p:sp>
        <p:nvSpPr>
          <p:cNvPr id="21" name="AutoShape 31"/>
          <p:cNvSpPr>
            <a:spLocks noChangeArrowheads="1"/>
          </p:cNvSpPr>
          <p:nvPr/>
        </p:nvSpPr>
        <p:spPr bwMode="auto">
          <a:xfrm>
            <a:off x="344488" y="476250"/>
            <a:ext cx="6592889" cy="5113338"/>
          </a:xfrm>
          <a:prstGeom prst="roundRect">
            <a:avLst>
              <a:gd name="adj" fmla="val 5490"/>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Arial" charset="0"/>
            </a:endParaRPr>
          </a:p>
        </p:txBody>
      </p:sp>
      <p:sp>
        <p:nvSpPr>
          <p:cNvPr id="22" name="Rectangle 35"/>
          <p:cNvSpPr>
            <a:spLocks noChangeArrowheads="1"/>
          </p:cNvSpPr>
          <p:nvPr/>
        </p:nvSpPr>
        <p:spPr bwMode="auto">
          <a:xfrm>
            <a:off x="7010403" y="520704"/>
            <a:ext cx="2617909" cy="4467383"/>
          </a:xfrm>
          <a:prstGeom prst="rect">
            <a:avLst/>
          </a:prstGeom>
          <a:solidFill>
            <a:srgbClr val="CCFFFF"/>
          </a:solidFill>
          <a:ln w="12700">
            <a:solidFill>
              <a:srgbClr val="000000"/>
            </a:solidFill>
            <a:prstDash val="dash"/>
            <a:miter lim="800000"/>
            <a:headEnd/>
            <a:tailEnd/>
          </a:ln>
        </p:spPr>
        <p:txBody>
          <a:bodyPr lIns="74295" tIns="8890" rIns="74295" bIns="8890"/>
          <a:lstStyle/>
          <a:p>
            <a:pPr>
              <a:defRPr/>
            </a:pPr>
            <a:r>
              <a:rPr lang="en-US" altLang="ja-JP" sz="1400" b="1" u="sng" dirty="0">
                <a:latin typeface="ＭＳ ゴシック" pitchFamily="49" charset="-128"/>
                <a:ea typeface="ＭＳ ゴシック" pitchFamily="49" charset="-128"/>
              </a:rPr>
              <a:t>〔</a:t>
            </a:r>
            <a:r>
              <a:rPr lang="ja-JP" altLang="en-US" sz="1400" b="1" u="sng" dirty="0">
                <a:latin typeface="ＭＳ ゴシック" pitchFamily="49" charset="-128"/>
                <a:ea typeface="ＭＳ ゴシック" pitchFamily="49" charset="-128"/>
              </a:rPr>
              <a:t>基準の遵守</a:t>
            </a:r>
            <a:r>
              <a:rPr lang="en-US" altLang="ja-JP" sz="1400" b="1" u="sng" dirty="0">
                <a:latin typeface="ＭＳ ゴシック" pitchFamily="49" charset="-128"/>
                <a:ea typeface="ＭＳ ゴシック" pitchFamily="49" charset="-128"/>
              </a:rPr>
              <a:t>〕</a:t>
            </a:r>
          </a:p>
          <a:p>
            <a:pPr>
              <a:defRPr/>
            </a:pPr>
            <a:r>
              <a:rPr lang="en-US" altLang="ja-JP" sz="1400" dirty="0">
                <a:ea typeface="ＭＳ Ｐゴシック" pitchFamily="50" charset="-128"/>
              </a:rPr>
              <a:t>《</a:t>
            </a:r>
            <a:r>
              <a:rPr lang="ja-JP" altLang="en-US" sz="1400" dirty="0">
                <a:ea typeface="ＭＳ Ｐゴシック" pitchFamily="50" charset="-128"/>
              </a:rPr>
              <a:t>四種病原体等</a:t>
            </a:r>
            <a:r>
              <a:rPr lang="en-US" altLang="ja-JP" sz="1400" dirty="0">
                <a:ea typeface="ＭＳ Ｐゴシック" pitchFamily="50" charset="-128"/>
              </a:rPr>
              <a:t>》</a:t>
            </a:r>
          </a:p>
          <a:p>
            <a:pPr>
              <a:defRPr/>
            </a:pPr>
            <a:endParaRPr lang="en-US" altLang="ja-JP" sz="900" dirty="0">
              <a:latin typeface="ＭＳ ゴシック" pitchFamily="49" charset="-128"/>
              <a:ea typeface="ＭＳ ゴシック" pitchFamily="49" charset="-128"/>
            </a:endParaRPr>
          </a:p>
          <a:p>
            <a:pPr algn="just">
              <a:defRPr/>
            </a:pPr>
            <a:r>
              <a:rPr lang="en-US" altLang="ja-JP" sz="1100" dirty="0">
                <a:latin typeface="ＭＳ ゴシック" pitchFamily="49" charset="-128"/>
                <a:ea typeface="ＭＳ ゴシック" pitchFamily="49" charset="-128"/>
              </a:rPr>
              <a:t>○</a:t>
            </a:r>
            <a:r>
              <a:rPr lang="ja-JP" altLang="en-US" sz="1100" dirty="0">
                <a:latin typeface="ＭＳ ゴシック" pitchFamily="49" charset="-128"/>
                <a:ea typeface="ＭＳ ゴシック" pitchFamily="49" charset="-128"/>
              </a:rPr>
              <a:t>インフルエンザ</a:t>
            </a:r>
            <a:r>
              <a:rPr lang="en-US" altLang="ja-JP" sz="1100" dirty="0">
                <a:latin typeface="ＭＳ ゴシック" pitchFamily="49" charset="-128"/>
                <a:ea typeface="ＭＳ ゴシック" pitchFamily="49" charset="-128"/>
              </a:rPr>
              <a:t>A</a:t>
            </a:r>
            <a:r>
              <a:rPr lang="ja-JP" altLang="en-US" sz="1100" dirty="0">
                <a:latin typeface="ＭＳ ゴシック" pitchFamily="49" charset="-128"/>
                <a:ea typeface="ＭＳ ゴシック" pitchFamily="49" charset="-128"/>
              </a:rPr>
              <a:t>ウイルス</a:t>
            </a:r>
            <a:r>
              <a:rPr lang="en-US" altLang="ja-JP" sz="1100" dirty="0">
                <a:latin typeface="ＭＳ ゴシック" pitchFamily="49" charset="-128"/>
                <a:ea typeface="ＭＳ ゴシック" pitchFamily="49" charset="-128"/>
              </a:rPr>
              <a:t>(</a:t>
            </a:r>
            <a:r>
              <a:rPr lang="ja-JP" altLang="en-US" sz="1100" dirty="0">
                <a:latin typeface="ＭＳ ゴシック" pitchFamily="49" charset="-128"/>
                <a:ea typeface="ＭＳ ゴシック" pitchFamily="49" charset="-128"/>
              </a:rPr>
              <a:t>血清亜</a:t>
            </a:r>
            <a:endParaRPr lang="en-US" altLang="ja-JP" sz="1100" dirty="0">
              <a:latin typeface="ＭＳ ゴシック" pitchFamily="49" charset="-128"/>
              <a:ea typeface="ＭＳ ゴシック" pitchFamily="49" charset="-128"/>
            </a:endParaRPr>
          </a:p>
          <a:p>
            <a:pPr algn="just">
              <a:defRPr/>
            </a:pPr>
            <a:r>
              <a:rPr lang="ja-JP" altLang="en-US" sz="1100" dirty="0">
                <a:latin typeface="ＭＳ ゴシック" pitchFamily="49" charset="-128"/>
                <a:ea typeface="ＭＳ ゴシック" pitchFamily="49" charset="-128"/>
              </a:rPr>
              <a:t>　型が</a:t>
            </a:r>
            <a:r>
              <a:rPr lang="en-US" altLang="ja-JP" sz="1100" dirty="0">
                <a:latin typeface="ＭＳ ゴシック" pitchFamily="49" charset="-128"/>
                <a:ea typeface="ＭＳ ゴシック" pitchFamily="49" charset="-128"/>
              </a:rPr>
              <a:t>H2N2</a:t>
            </a:r>
            <a:r>
              <a:rPr lang="ja-JP" altLang="en-US" sz="1100" dirty="0">
                <a:latin typeface="ＭＳ ゴシック" pitchFamily="49" charset="-128"/>
                <a:ea typeface="ＭＳ ゴシック" pitchFamily="49" charset="-128"/>
              </a:rPr>
              <a:t>のもの）</a:t>
            </a:r>
          </a:p>
          <a:p>
            <a:pPr algn="just">
              <a:defRPr/>
            </a:pPr>
            <a:r>
              <a:rPr lang="ja-JP" altLang="en-US" sz="1100" dirty="0">
                <a:latin typeface="ＭＳ ゴシック" pitchFamily="49" charset="-128"/>
                <a:ea typeface="ＭＳ ゴシック" pitchFamily="49" charset="-128"/>
              </a:rPr>
              <a:t>○インフルエンザ</a:t>
            </a:r>
            <a:r>
              <a:rPr lang="en-US" altLang="ja-JP" sz="1100" dirty="0">
                <a:latin typeface="ＭＳ ゴシック" pitchFamily="49" charset="-128"/>
                <a:ea typeface="ＭＳ ゴシック" pitchFamily="49" charset="-128"/>
              </a:rPr>
              <a:t>A</a:t>
            </a:r>
            <a:r>
              <a:rPr lang="ja-JP" altLang="en-US" sz="1100" dirty="0">
                <a:latin typeface="ＭＳ ゴシック" pitchFamily="49" charset="-128"/>
                <a:ea typeface="ＭＳ ゴシック" pitchFamily="49" charset="-128"/>
              </a:rPr>
              <a:t>ウイルス</a:t>
            </a:r>
            <a:r>
              <a:rPr lang="en-US" altLang="ja-JP" sz="1100" dirty="0">
                <a:latin typeface="ＭＳ ゴシック" pitchFamily="49" charset="-128"/>
                <a:ea typeface="ＭＳ ゴシック" pitchFamily="49" charset="-128"/>
              </a:rPr>
              <a:t>(</a:t>
            </a:r>
            <a:r>
              <a:rPr lang="ja-JP" altLang="en-US" sz="1100" dirty="0">
                <a:latin typeface="ＭＳ ゴシック" pitchFamily="49" charset="-128"/>
                <a:ea typeface="ＭＳ ゴシック" pitchFamily="49" charset="-128"/>
              </a:rPr>
              <a:t>血清亜 </a:t>
            </a:r>
            <a:endParaRPr lang="en-US" altLang="ja-JP" sz="1100" dirty="0">
              <a:latin typeface="ＭＳ ゴシック" pitchFamily="49" charset="-128"/>
              <a:ea typeface="ＭＳ ゴシック" pitchFamily="49" charset="-128"/>
            </a:endParaRPr>
          </a:p>
          <a:p>
            <a:pPr algn="just">
              <a:defRPr/>
            </a:pPr>
            <a:r>
              <a:rPr lang="en-US" altLang="ja-JP" sz="1100" dirty="0">
                <a:latin typeface="ＭＳ ゴシック" pitchFamily="49" charset="-128"/>
                <a:ea typeface="ＭＳ ゴシック" pitchFamily="49" charset="-128"/>
              </a:rPr>
              <a:t>  </a:t>
            </a:r>
            <a:r>
              <a:rPr lang="ja-JP" altLang="en-US" sz="1100" dirty="0">
                <a:latin typeface="ＭＳ ゴシック" pitchFamily="49" charset="-128"/>
                <a:ea typeface="ＭＳ ゴシック" pitchFamily="49" charset="-128"/>
              </a:rPr>
              <a:t>型が</a:t>
            </a:r>
            <a:r>
              <a:rPr lang="en-US" altLang="ja-JP" sz="1100" dirty="0">
                <a:latin typeface="ＭＳ ゴシック" pitchFamily="49" charset="-128"/>
                <a:ea typeface="ＭＳ ゴシック" pitchFamily="49" charset="-128"/>
              </a:rPr>
              <a:t>H5N1</a:t>
            </a:r>
            <a:r>
              <a:rPr lang="ja-JP" altLang="en-US" sz="1100" dirty="0">
                <a:latin typeface="ＭＳ ゴシック" pitchFamily="49" charset="-128"/>
                <a:ea typeface="ＭＳ ゴシック" pitchFamily="49" charset="-128"/>
              </a:rPr>
              <a:t>のもの</a:t>
            </a:r>
            <a:r>
              <a:rPr lang="en-US" altLang="ja-JP" sz="1100" dirty="0">
                <a:latin typeface="ＭＳ ゴシック" pitchFamily="49" charset="-128"/>
                <a:ea typeface="ＭＳ ゴシック" pitchFamily="49" charset="-128"/>
              </a:rPr>
              <a:t>)</a:t>
            </a:r>
          </a:p>
          <a:p>
            <a:pPr algn="just">
              <a:defRPr/>
            </a:pPr>
            <a:r>
              <a:rPr lang="ja-JP" altLang="en-US" sz="1100" dirty="0">
                <a:latin typeface="ＭＳ ゴシック" pitchFamily="49" charset="-128"/>
                <a:ea typeface="ＭＳ ゴシック" pitchFamily="49" charset="-128"/>
              </a:rPr>
              <a:t>〇インフルエンザ</a:t>
            </a:r>
            <a:r>
              <a:rPr lang="en-US" altLang="ja-JP" sz="1100" dirty="0">
                <a:latin typeface="ＭＳ ゴシック" pitchFamily="49" charset="-128"/>
                <a:ea typeface="ＭＳ ゴシック" pitchFamily="49" charset="-128"/>
              </a:rPr>
              <a:t>A</a:t>
            </a:r>
            <a:r>
              <a:rPr lang="ja-JP" altLang="en-US" sz="1100" dirty="0">
                <a:latin typeface="ＭＳ ゴシック" pitchFamily="49" charset="-128"/>
                <a:ea typeface="ＭＳ ゴシック" pitchFamily="49" charset="-128"/>
              </a:rPr>
              <a:t>ウイルス</a:t>
            </a:r>
            <a:r>
              <a:rPr lang="en-US" altLang="ja-JP" sz="1100" dirty="0">
                <a:latin typeface="ＭＳ ゴシック" pitchFamily="49" charset="-128"/>
                <a:ea typeface="ＭＳ ゴシック" pitchFamily="49" charset="-128"/>
              </a:rPr>
              <a:t>(</a:t>
            </a:r>
            <a:r>
              <a:rPr lang="ja-JP" altLang="en-US" sz="1100" dirty="0">
                <a:latin typeface="ＭＳ ゴシック" pitchFamily="49" charset="-128"/>
                <a:ea typeface="ＭＳ ゴシック" pitchFamily="49" charset="-128"/>
              </a:rPr>
              <a:t>血清亜 </a:t>
            </a:r>
            <a:endParaRPr lang="en-US" altLang="ja-JP" sz="1100" dirty="0">
              <a:latin typeface="ＭＳ ゴシック" pitchFamily="49" charset="-128"/>
              <a:ea typeface="ＭＳ ゴシック" pitchFamily="49" charset="-128"/>
            </a:endParaRPr>
          </a:p>
          <a:p>
            <a:pPr algn="just">
              <a:defRPr/>
            </a:pPr>
            <a:r>
              <a:rPr lang="en-US" altLang="ja-JP" sz="1100" dirty="0">
                <a:latin typeface="ＭＳ ゴシック" pitchFamily="49" charset="-128"/>
                <a:ea typeface="ＭＳ ゴシック" pitchFamily="49" charset="-128"/>
              </a:rPr>
              <a:t>  </a:t>
            </a:r>
            <a:r>
              <a:rPr lang="ja-JP" altLang="en-US" sz="1100" dirty="0">
                <a:latin typeface="ＭＳ ゴシック" pitchFamily="49" charset="-128"/>
                <a:ea typeface="ＭＳ ゴシック" pitchFamily="49" charset="-128"/>
              </a:rPr>
              <a:t>型が</a:t>
            </a:r>
            <a:r>
              <a:rPr lang="en-US" altLang="ja-JP" sz="1100" dirty="0">
                <a:latin typeface="ＭＳ ゴシック" pitchFamily="49" charset="-128"/>
                <a:ea typeface="ＭＳ ゴシック" pitchFamily="49" charset="-128"/>
              </a:rPr>
              <a:t>H7N7</a:t>
            </a:r>
            <a:r>
              <a:rPr lang="ja-JP" altLang="en-US" sz="1100" dirty="0">
                <a:latin typeface="ＭＳ ゴシック" pitchFamily="49" charset="-128"/>
                <a:ea typeface="ＭＳ ゴシック" pitchFamily="49" charset="-128"/>
              </a:rPr>
              <a:t>のもの</a:t>
            </a:r>
            <a:r>
              <a:rPr lang="en-US" altLang="ja-JP" sz="1100" dirty="0">
                <a:latin typeface="ＭＳ ゴシック" pitchFamily="49" charset="-128"/>
                <a:ea typeface="ＭＳ ゴシック" pitchFamily="49" charset="-128"/>
              </a:rPr>
              <a:t>)</a:t>
            </a:r>
          </a:p>
          <a:p>
            <a:pPr algn="just">
              <a:defRPr/>
            </a:pPr>
            <a:r>
              <a:rPr lang="ja-JP" altLang="en-US" sz="1100" dirty="0">
                <a:latin typeface="ＭＳ ゴシック" pitchFamily="49" charset="-128"/>
                <a:ea typeface="ＭＳ ゴシック" pitchFamily="49" charset="-128"/>
              </a:rPr>
              <a:t>〇インフルエンザ</a:t>
            </a:r>
            <a:r>
              <a:rPr lang="en-US" altLang="ja-JP" sz="1100" dirty="0">
                <a:latin typeface="ＭＳ ゴシック" pitchFamily="49" charset="-128"/>
                <a:ea typeface="ＭＳ ゴシック" pitchFamily="49" charset="-128"/>
              </a:rPr>
              <a:t>A</a:t>
            </a:r>
            <a:r>
              <a:rPr lang="ja-JP" altLang="en-US" sz="1100" dirty="0">
                <a:latin typeface="ＭＳ ゴシック" pitchFamily="49" charset="-128"/>
                <a:ea typeface="ＭＳ ゴシック" pitchFamily="49" charset="-128"/>
              </a:rPr>
              <a:t>ウイルス</a:t>
            </a:r>
            <a:r>
              <a:rPr lang="en-US" altLang="ja-JP" sz="1100" dirty="0">
                <a:latin typeface="ＭＳ ゴシック" pitchFamily="49" charset="-128"/>
                <a:ea typeface="ＭＳ ゴシック" pitchFamily="49" charset="-128"/>
              </a:rPr>
              <a:t>(</a:t>
            </a:r>
            <a:r>
              <a:rPr lang="ja-JP" altLang="en-US" sz="1100" dirty="0">
                <a:latin typeface="ＭＳ ゴシック" pitchFamily="49" charset="-128"/>
                <a:ea typeface="ＭＳ ゴシック" pitchFamily="49" charset="-128"/>
              </a:rPr>
              <a:t>血清亜 </a:t>
            </a:r>
            <a:endParaRPr lang="en-US" altLang="ja-JP" sz="1100" dirty="0">
              <a:latin typeface="ＭＳ ゴシック" pitchFamily="49" charset="-128"/>
              <a:ea typeface="ＭＳ ゴシック" pitchFamily="49" charset="-128"/>
            </a:endParaRPr>
          </a:p>
          <a:p>
            <a:pPr algn="just">
              <a:defRPr/>
            </a:pPr>
            <a:r>
              <a:rPr lang="en-US" altLang="ja-JP" sz="1100" dirty="0">
                <a:latin typeface="ＭＳ ゴシック" pitchFamily="49" charset="-128"/>
                <a:ea typeface="ＭＳ ゴシック" pitchFamily="49" charset="-128"/>
              </a:rPr>
              <a:t>  </a:t>
            </a:r>
            <a:r>
              <a:rPr lang="ja-JP" altLang="en-US" sz="1100" dirty="0">
                <a:latin typeface="ＭＳ ゴシック" pitchFamily="49" charset="-128"/>
                <a:ea typeface="ＭＳ ゴシック" pitchFamily="49" charset="-128"/>
              </a:rPr>
              <a:t>型が</a:t>
            </a:r>
            <a:r>
              <a:rPr lang="en-US" altLang="ja-JP" sz="1100" dirty="0">
                <a:latin typeface="ＭＳ ゴシック" pitchFamily="49" charset="-128"/>
                <a:ea typeface="ＭＳ ゴシック" pitchFamily="49" charset="-128"/>
              </a:rPr>
              <a:t>H7N9</a:t>
            </a:r>
            <a:r>
              <a:rPr lang="ja-JP" altLang="en-US" sz="1100" dirty="0">
                <a:latin typeface="ＭＳ ゴシック" pitchFamily="49" charset="-128"/>
                <a:ea typeface="ＭＳ ゴシック" pitchFamily="49" charset="-128"/>
              </a:rPr>
              <a:t>のもの</a:t>
            </a:r>
            <a:r>
              <a:rPr lang="en-US" altLang="ja-JP" sz="1100" dirty="0">
                <a:latin typeface="ＭＳ ゴシック" pitchFamily="49" charset="-128"/>
                <a:ea typeface="ＭＳ ゴシック" pitchFamily="49" charset="-128"/>
              </a:rPr>
              <a:t>)</a:t>
            </a:r>
          </a:p>
          <a:p>
            <a:pPr algn="just">
              <a:defRPr/>
            </a:pPr>
            <a:r>
              <a:rPr lang="ja-JP" altLang="en-US" sz="1100" dirty="0">
                <a:latin typeface="ＭＳ ゴシック" pitchFamily="49" charset="-128"/>
                <a:ea typeface="ＭＳ ゴシック" pitchFamily="49" charset="-128"/>
              </a:rPr>
              <a:t>○新型インフルエンザ等感染症の病原体　　　○黄熱ウイルス　</a:t>
            </a:r>
            <a:endParaRPr lang="en-US" altLang="ja-JP" sz="1100" dirty="0">
              <a:latin typeface="ＭＳ ゴシック" pitchFamily="49" charset="-128"/>
              <a:ea typeface="ＭＳ ゴシック" pitchFamily="49" charset="-128"/>
            </a:endParaRPr>
          </a:p>
          <a:p>
            <a:pPr algn="just">
              <a:defRPr/>
            </a:pPr>
            <a:r>
              <a:rPr lang="ja-JP" altLang="en-US" sz="1100" dirty="0">
                <a:latin typeface="ＭＳ ゴシック" pitchFamily="49" charset="-128"/>
                <a:ea typeface="ＭＳ ゴシック" pitchFamily="49" charset="-128"/>
              </a:rPr>
              <a:t>〇ポリオウイルス</a:t>
            </a:r>
          </a:p>
          <a:p>
            <a:pPr algn="just">
              <a:defRPr/>
            </a:pPr>
            <a:r>
              <a:rPr lang="ja-JP" altLang="en-US" sz="1100" dirty="0">
                <a:latin typeface="ＭＳ ゴシック" pitchFamily="49" charset="-128"/>
                <a:ea typeface="ＭＳ ゴシック" pitchFamily="49" charset="-128"/>
              </a:rPr>
              <a:t>○クリプトスポリジウム</a:t>
            </a:r>
          </a:p>
          <a:p>
            <a:pPr algn="just">
              <a:defRPr/>
            </a:pPr>
            <a:r>
              <a:rPr lang="ja-JP" altLang="en-US" sz="1100" dirty="0">
                <a:latin typeface="ＭＳ ゴシック" pitchFamily="49" charset="-128"/>
                <a:ea typeface="ＭＳ ゴシック" pitchFamily="49" charset="-128"/>
              </a:rPr>
              <a:t>○結核菌（多剤耐性</a:t>
            </a:r>
            <a:r>
              <a:rPr lang="ja-JP" altLang="en-US" sz="1050" dirty="0">
                <a:latin typeface="ＭＳ ゴシック" pitchFamily="49" charset="-128"/>
                <a:ea typeface="ＭＳ ゴシック" pitchFamily="49" charset="-128"/>
              </a:rPr>
              <a:t>結核菌を除く）</a:t>
            </a:r>
          </a:p>
          <a:p>
            <a:pPr algn="just">
              <a:defRPr/>
            </a:pPr>
            <a:r>
              <a:rPr lang="ja-JP" altLang="en-US" sz="1100" dirty="0">
                <a:latin typeface="ＭＳ ゴシック" pitchFamily="49" charset="-128"/>
                <a:ea typeface="ＭＳ ゴシック" pitchFamily="49" charset="-128"/>
              </a:rPr>
              <a:t>○コレラ菌　○志賀毒素</a:t>
            </a:r>
          </a:p>
          <a:p>
            <a:pPr algn="just">
              <a:defRPr/>
            </a:pPr>
            <a:r>
              <a:rPr lang="ja-JP" altLang="en-US" sz="1100" dirty="0">
                <a:latin typeface="ＭＳ ゴシック" pitchFamily="49" charset="-128"/>
                <a:ea typeface="ＭＳ ゴシック" pitchFamily="49" charset="-128"/>
              </a:rPr>
              <a:t>○赤痢菌属　○チフス菌</a:t>
            </a:r>
          </a:p>
          <a:p>
            <a:pPr algn="just">
              <a:defRPr/>
            </a:pPr>
            <a:r>
              <a:rPr lang="ja-JP" altLang="en-US" sz="1100" dirty="0">
                <a:latin typeface="ＭＳ ゴシック" pitchFamily="49" charset="-128"/>
                <a:ea typeface="ＭＳ ゴシック" pitchFamily="49" charset="-128"/>
              </a:rPr>
              <a:t>○腸管出血性大腸菌</a:t>
            </a:r>
          </a:p>
          <a:p>
            <a:pPr algn="just">
              <a:defRPr/>
            </a:pPr>
            <a:r>
              <a:rPr lang="ja-JP" altLang="en-US" sz="1100" dirty="0">
                <a:latin typeface="ＭＳ ゴシック" pitchFamily="49" charset="-128"/>
                <a:ea typeface="ＭＳ ゴシック" pitchFamily="49" charset="-128"/>
              </a:rPr>
              <a:t>○パラチフスＡ菌　</a:t>
            </a:r>
            <a:endParaRPr lang="en-US" altLang="ja-JP" sz="1100" dirty="0">
              <a:latin typeface="ＭＳ ゴシック" pitchFamily="49" charset="-128"/>
              <a:ea typeface="ＭＳ ゴシック" pitchFamily="49" charset="-128"/>
            </a:endParaRPr>
          </a:p>
          <a:p>
            <a:pPr algn="just">
              <a:defRPr/>
            </a:pPr>
            <a:r>
              <a:rPr lang="ja-JP" altLang="en-US" sz="1100" dirty="0">
                <a:latin typeface="ＭＳ ゴシック" pitchFamily="49" charset="-128"/>
                <a:ea typeface="ＭＳ ゴシック" pitchFamily="49" charset="-128"/>
              </a:rPr>
              <a:t>〇デングウイルス</a:t>
            </a:r>
            <a:endParaRPr lang="en-US" altLang="ja-JP" sz="1100" dirty="0">
              <a:latin typeface="ＭＳ ゴシック" pitchFamily="49" charset="-128"/>
              <a:ea typeface="ＭＳ ゴシック" pitchFamily="49" charset="-128"/>
            </a:endParaRPr>
          </a:p>
          <a:p>
            <a:pPr algn="just">
              <a:defRPr/>
            </a:pPr>
            <a:r>
              <a:rPr lang="ja-JP" altLang="en-US" sz="1100" dirty="0">
                <a:latin typeface="ＭＳ ゴシック" pitchFamily="49" charset="-128"/>
                <a:ea typeface="ＭＳ ゴシック" pitchFamily="49" charset="-128"/>
              </a:rPr>
              <a:t>○ウエストナイルウイルス</a:t>
            </a:r>
          </a:p>
          <a:p>
            <a:pPr algn="just">
              <a:defRPr/>
            </a:pPr>
            <a:r>
              <a:rPr lang="ja-JP" altLang="en-US" sz="1100" dirty="0">
                <a:latin typeface="ＭＳ ゴシック" pitchFamily="49" charset="-128"/>
                <a:ea typeface="ＭＳ ゴシック" pitchFamily="49" charset="-128"/>
              </a:rPr>
              <a:t>○オウム病クラミジア</a:t>
            </a:r>
          </a:p>
          <a:p>
            <a:pPr algn="just">
              <a:defRPr/>
            </a:pPr>
            <a:r>
              <a:rPr lang="ja-JP" altLang="en-US" sz="1100" dirty="0">
                <a:latin typeface="ＭＳ ゴシック" pitchFamily="49" charset="-128"/>
                <a:ea typeface="ＭＳ ゴシック" pitchFamily="49" charset="-128"/>
              </a:rPr>
              <a:t>○日本脳炎ウイルス</a:t>
            </a:r>
            <a:endParaRPr lang="en-US" altLang="ja-JP" sz="1100" dirty="0">
              <a:latin typeface="ＭＳ ゴシック" pitchFamily="49" charset="-128"/>
              <a:ea typeface="ＭＳ ゴシック" pitchFamily="49" charset="-128"/>
            </a:endParaRPr>
          </a:p>
          <a:p>
            <a:pPr algn="just">
              <a:defRPr/>
            </a:pPr>
            <a:r>
              <a:rPr lang="ja-JP" altLang="en-US" sz="1100" dirty="0">
                <a:latin typeface="ＭＳ ゴシック" pitchFamily="49" charset="-128"/>
                <a:ea typeface="ＭＳ ゴシック" pitchFamily="49" charset="-128"/>
              </a:rPr>
              <a:t>〇新型コロナウイルス*</a:t>
            </a:r>
            <a:endParaRPr lang="ja-JP" altLang="en-US" dirty="0">
              <a:ea typeface="ＭＳ Ｐゴシック" pitchFamily="50" charset="-128"/>
            </a:endParaRPr>
          </a:p>
          <a:p>
            <a:pPr algn="just">
              <a:defRPr/>
            </a:pPr>
            <a:r>
              <a:rPr lang="ja-JP" altLang="en-US" sz="1100" dirty="0">
                <a:latin typeface="ＭＳ ゴシック" pitchFamily="49" charset="-128"/>
                <a:ea typeface="ＭＳ ゴシック" pitchFamily="49" charset="-128"/>
              </a:rPr>
              <a:t>  *</a:t>
            </a:r>
            <a:r>
              <a:rPr lang="en-US" altLang="ja-JP" sz="1100" dirty="0">
                <a:latin typeface="ＭＳ ゴシック" pitchFamily="49" charset="-128"/>
                <a:ea typeface="ＭＳ ゴシック" pitchFamily="49" charset="-128"/>
              </a:rPr>
              <a:t>SARS-CoV-2</a:t>
            </a:r>
            <a:r>
              <a:rPr lang="ja-JP" altLang="en-US" sz="1100" dirty="0">
                <a:latin typeface="ＭＳ ゴシック" pitchFamily="49" charset="-128"/>
                <a:ea typeface="ＭＳ ゴシック" pitchFamily="49" charset="-128"/>
              </a:rPr>
              <a:t>に限る</a:t>
            </a:r>
            <a:endParaRPr lang="en-US" altLang="ja-JP" sz="1100" dirty="0">
              <a:latin typeface="ＭＳ ゴシック" pitchFamily="49" charset="-128"/>
              <a:ea typeface="ＭＳ ゴシック" pitchFamily="49" charset="-128"/>
            </a:endParaRPr>
          </a:p>
          <a:p>
            <a:pPr algn="just">
              <a:defRPr/>
            </a:pPr>
            <a:endParaRPr lang="ja-JP" altLang="en-US" sz="1100" dirty="0">
              <a:latin typeface="ＭＳ ゴシック" pitchFamily="49" charset="-128"/>
              <a:ea typeface="ＭＳ ゴシック" pitchFamily="49" charset="-128"/>
            </a:endParaRPr>
          </a:p>
          <a:p>
            <a:pPr algn="just">
              <a:defRPr/>
            </a:pPr>
            <a:endParaRPr lang="ja-JP" altLang="en-US" sz="1100" dirty="0">
              <a:latin typeface="ＭＳ ゴシック" pitchFamily="49" charset="-128"/>
              <a:ea typeface="ＭＳ ゴシック" pitchFamily="49" charset="-128"/>
            </a:endParaRPr>
          </a:p>
          <a:p>
            <a:pPr lvl="1" algn="just">
              <a:defRPr/>
            </a:pPr>
            <a:endParaRPr lang="ja-JP" altLang="en-US" sz="1100" dirty="0">
              <a:latin typeface="ＭＳ ゴシック" pitchFamily="49" charset="-128"/>
              <a:ea typeface="ＭＳ ゴシック" pitchFamily="49" charset="-128"/>
            </a:endParaRPr>
          </a:p>
          <a:p>
            <a:pPr algn="just">
              <a:defRPr/>
            </a:pPr>
            <a:r>
              <a:rPr lang="ja-JP" altLang="en-US" sz="1100" dirty="0">
                <a:latin typeface="ＭＳ ゴシック" pitchFamily="49" charset="-128"/>
                <a:ea typeface="ＭＳ ゴシック" pitchFamily="49" charset="-128"/>
              </a:rPr>
              <a:t>　</a:t>
            </a:r>
          </a:p>
          <a:p>
            <a:pPr algn="just">
              <a:defRPr/>
            </a:pPr>
            <a:endParaRPr lang="ja-JP" altLang="en-US" sz="1100" dirty="0">
              <a:latin typeface="ＭＳ ゴシック" pitchFamily="49" charset="-128"/>
              <a:ea typeface="ＭＳ ゴシック" pitchFamily="49" charset="-128"/>
            </a:endParaRPr>
          </a:p>
          <a:p>
            <a:pPr algn="just">
              <a:defRPr/>
            </a:pPr>
            <a:endParaRPr lang="ja-JP" altLang="en-US" sz="1100" dirty="0">
              <a:latin typeface="ＭＳ ゴシック" pitchFamily="49" charset="-128"/>
              <a:ea typeface="ＭＳ ゴシック" pitchFamily="49" charset="-128"/>
            </a:endParaRPr>
          </a:p>
          <a:p>
            <a:pPr algn="just">
              <a:defRPr/>
            </a:pPr>
            <a:endParaRPr lang="ja-JP" altLang="en-US" sz="1000" dirty="0">
              <a:latin typeface="ＭＳ ゴシック" pitchFamily="49" charset="-128"/>
              <a:ea typeface="ＭＳ ゴシック" pitchFamily="49" charset="-128"/>
            </a:endParaRPr>
          </a:p>
          <a:p>
            <a:pPr algn="just">
              <a:defRPr/>
            </a:pPr>
            <a:endParaRPr lang="ja-JP" altLang="en-US" sz="1100" dirty="0">
              <a:latin typeface="ＭＳ ゴシック" pitchFamily="49" charset="-128"/>
              <a:ea typeface="ＭＳ ゴシック" pitchFamily="49" charset="-128"/>
            </a:endParaRPr>
          </a:p>
          <a:p>
            <a:pPr>
              <a:defRPr/>
            </a:pPr>
            <a:endParaRPr lang="en-US" altLang="ja-JP" dirty="0">
              <a:ea typeface="ＭＳ Ｐゴシック" pitchFamily="50" charset="-128"/>
            </a:endParaRPr>
          </a:p>
        </p:txBody>
      </p:sp>
      <p:sp>
        <p:nvSpPr>
          <p:cNvPr id="23" name="Rectangle 11"/>
          <p:cNvSpPr>
            <a:spLocks noChangeArrowheads="1"/>
          </p:cNvSpPr>
          <p:nvPr/>
        </p:nvSpPr>
        <p:spPr bwMode="auto">
          <a:xfrm>
            <a:off x="8666165" y="4741866"/>
            <a:ext cx="7457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00" dirty="0">
                <a:latin typeface="Arial" charset="0"/>
              </a:rPr>
              <a:t>（以上２０）</a:t>
            </a:r>
          </a:p>
        </p:txBody>
      </p:sp>
      <p:sp>
        <p:nvSpPr>
          <p:cNvPr id="24" name="Rectangle 14"/>
          <p:cNvSpPr>
            <a:spLocks noChangeArrowheads="1"/>
          </p:cNvSpPr>
          <p:nvPr/>
        </p:nvSpPr>
        <p:spPr bwMode="auto">
          <a:xfrm>
            <a:off x="7006817" y="4977957"/>
            <a:ext cx="2617909" cy="576262"/>
          </a:xfrm>
          <a:prstGeom prst="rect">
            <a:avLst/>
          </a:prstGeom>
          <a:pattFill prst="ltDnDiag">
            <a:fgClr>
              <a:schemeClr val="accent5">
                <a:lumMod val="40000"/>
                <a:lumOff val="60000"/>
              </a:schemeClr>
            </a:fgClr>
            <a:bgClr>
              <a:schemeClr val="bg1"/>
            </a:bgClr>
          </a:pattFill>
          <a:ln w="9525">
            <a:solidFill>
              <a:srgbClr val="000000"/>
            </a:solidFill>
            <a:prstDash val="dash"/>
            <a:miter lim="800000"/>
            <a:headEnd/>
            <a:tailEnd/>
          </a:ln>
        </p:spPr>
        <p:txBody>
          <a:bodyPr lIns="0" tIns="8890" rIns="0" bIns="8890" anchor="ctr"/>
          <a:lstStyle/>
          <a:p>
            <a:pPr marL="179388" lvl="1">
              <a:defRPr/>
            </a:pPr>
            <a:r>
              <a:rPr lang="ja-JP" altLang="en-US" sz="1400" b="1" u="sng" dirty="0">
                <a:ea typeface="ＭＳ Ｐゴシック" pitchFamily="50" charset="-128"/>
              </a:rPr>
              <a:t>○運搬の届出必要なし</a:t>
            </a:r>
            <a:endParaRPr lang="en-US" altLang="ja-JP" sz="1400" b="1" u="sng" dirty="0">
              <a:ea typeface="ＭＳ Ｐゴシック" pitchFamily="50" charset="-128"/>
            </a:endParaRPr>
          </a:p>
          <a:p>
            <a:pPr marL="179388" lvl="1">
              <a:defRPr/>
            </a:pPr>
            <a:r>
              <a:rPr lang="ja-JP" altLang="en-US" sz="1400" b="1" u="sng" dirty="0">
                <a:ea typeface="ＭＳ Ｐゴシック" pitchFamily="50" charset="-128"/>
              </a:rPr>
              <a:t>（ゆうパック等での運搬可能）</a:t>
            </a:r>
          </a:p>
        </p:txBody>
      </p:sp>
      <p:sp>
        <p:nvSpPr>
          <p:cNvPr id="2" name="テキスト ボックス 1"/>
          <p:cNvSpPr txBox="1"/>
          <p:nvPr/>
        </p:nvSpPr>
        <p:spPr>
          <a:xfrm>
            <a:off x="1401764" y="3000821"/>
            <a:ext cx="1811714" cy="369332"/>
          </a:xfrm>
          <a:prstGeom prst="rect">
            <a:avLst/>
          </a:prstGeom>
          <a:solidFill>
            <a:schemeClr val="bg1"/>
          </a:solidFill>
          <a:ln w="28575">
            <a:solidFill>
              <a:srgbClr val="CC6600"/>
            </a:solidFill>
          </a:ln>
        </p:spPr>
        <p:txBody>
          <a:bodyPr wrap="none" rtlCol="0">
            <a:spAutoFit/>
          </a:bodyPr>
          <a:lstStyle/>
          <a:p>
            <a:r>
              <a:rPr kumimoji="1" lang="ja-JP" altLang="en-US" b="1" dirty="0">
                <a:solidFill>
                  <a:srgbClr val="CC66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国が所持を把握</a:t>
            </a:r>
          </a:p>
        </p:txBody>
      </p:sp>
    </p:spTree>
    <p:extLst>
      <p:ext uri="{BB962C8B-B14F-4D97-AF65-F5344CB8AC3E}">
        <p14:creationId xmlns:p14="http://schemas.microsoft.com/office/powerpoint/2010/main" val="327986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6496" y="4653136"/>
            <a:ext cx="8275022" cy="2031325"/>
          </a:xfrm>
          <a:prstGeom prst="rect">
            <a:avLst/>
          </a:prstGeom>
          <a:noFill/>
        </p:spPr>
        <p:txBody>
          <a:bodyPr wrap="none" rtlCol="0">
            <a:spAutoFit/>
          </a:bodyPr>
          <a:lstStyle/>
          <a:p>
            <a:r>
              <a:rPr lang="en-US" altLang="ja-JP" dirty="0"/>
              <a:t>※ </a:t>
            </a:r>
            <a:r>
              <a:rPr lang="ja-JP" altLang="en-US" dirty="0"/>
              <a:t>現存するすべての輸送システムを網羅するものではない。</a:t>
            </a:r>
          </a:p>
          <a:p>
            <a:r>
              <a:rPr lang="ja-JP" altLang="en-US" dirty="0"/>
              <a:t>“○”は通常取扱可能、“●”は一部取扱不可能等も含まれることから注意が必要。</a:t>
            </a:r>
          </a:p>
          <a:p>
            <a:r>
              <a:rPr lang="ja-JP" altLang="en-US" dirty="0"/>
              <a:t>注１）感染症法で定められた病原体等。</a:t>
            </a:r>
          </a:p>
          <a:p>
            <a:r>
              <a:rPr lang="ja-JP" altLang="en-US" dirty="0"/>
              <a:t>注２）国連モデル規則１６版に例示されている病原体及び臨床検体、ならびに専門家</a:t>
            </a:r>
            <a:endParaRPr lang="en-US" altLang="ja-JP" dirty="0"/>
          </a:p>
          <a:p>
            <a:r>
              <a:rPr lang="ja-JP" altLang="en-US" dirty="0"/>
              <a:t>　　　 によりカテゴリーＡ相当と判断された病原体及び臨床検体。</a:t>
            </a:r>
          </a:p>
          <a:p>
            <a:r>
              <a:rPr lang="ja-JP" altLang="en-US" dirty="0"/>
              <a:t>注３）カテゴリーＡではない病原体及び臨床検体。</a:t>
            </a:r>
          </a:p>
          <a:p>
            <a:r>
              <a:rPr lang="ja-JP" altLang="en-US" dirty="0"/>
              <a:t>注４）生きた病原体が含まれている可能性が極めて低いサンプル等。</a:t>
            </a:r>
            <a:endParaRPr kumimoji="1" lang="ja-JP" altLang="en-US" dirty="0"/>
          </a:p>
        </p:txBody>
      </p:sp>
      <p:graphicFrame>
        <p:nvGraphicFramePr>
          <p:cNvPr id="14" name="表 13"/>
          <p:cNvGraphicFramePr>
            <a:graphicFrameLocks noGrp="1"/>
          </p:cNvGraphicFramePr>
          <p:nvPr/>
        </p:nvGraphicFramePr>
        <p:xfrm>
          <a:off x="599686" y="1003920"/>
          <a:ext cx="8496944" cy="3549595"/>
        </p:xfrm>
        <a:graphic>
          <a:graphicData uri="http://schemas.openxmlformats.org/drawingml/2006/table">
            <a:tbl>
              <a:tblPr firstRow="1" bandRow="1">
                <a:tableStyleId>{5C22544A-7EE6-4342-B048-85BDC9FD1C3A}</a:tableStyleId>
              </a:tblPr>
              <a:tblGrid>
                <a:gridCol w="161701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594066">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594066">
                  <a:extLst>
                    <a:ext uri="{9D8B030D-6E8A-4147-A177-3AD203B41FA5}">
                      <a16:colId xmlns:a16="http://schemas.microsoft.com/office/drawing/2014/main" val="20004"/>
                    </a:ext>
                  </a:extLst>
                </a:gridCol>
                <a:gridCol w="594066">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224136">
                  <a:extLst>
                    <a:ext uri="{9D8B030D-6E8A-4147-A177-3AD203B41FA5}">
                      <a16:colId xmlns:a16="http://schemas.microsoft.com/office/drawing/2014/main" val="20007"/>
                    </a:ext>
                  </a:extLst>
                </a:gridCol>
                <a:gridCol w="759254">
                  <a:extLst>
                    <a:ext uri="{9D8B030D-6E8A-4147-A177-3AD203B41FA5}">
                      <a16:colId xmlns:a16="http://schemas.microsoft.com/office/drawing/2014/main" val="20008"/>
                    </a:ext>
                  </a:extLst>
                </a:gridCol>
              </a:tblGrid>
              <a:tr h="690573">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HG丸ｺﾞｼｯｸM-PRO" panose="020F0600000000000000" pitchFamily="50" charset="-128"/>
                          <a:ea typeface="HG丸ｺﾞｼｯｸM-PRO" panose="020F0600000000000000" pitchFamily="50" charset="-128"/>
                        </a:rPr>
                        <a:t>輸送手段</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hMerge="1">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HG丸ｺﾞｼｯｸM-PRO" panose="020F0600000000000000" pitchFamily="50" charset="-128"/>
                          <a:ea typeface="HG丸ｺﾞｼｯｸM-PRO" panose="020F0600000000000000" pitchFamily="50" charset="-128"/>
                        </a:rPr>
                        <a:t>特定病原体等 </a:t>
                      </a:r>
                      <a:r>
                        <a:rPr lang="ja-JP" altLang="en-US" sz="2000" b="0" baseline="30000" dirty="0">
                          <a:solidFill>
                            <a:schemeClr val="tx1"/>
                          </a:solidFill>
                          <a:latin typeface="HG丸ｺﾞｼｯｸM-PRO" panose="020F0600000000000000" pitchFamily="50" charset="-128"/>
                          <a:ea typeface="HG丸ｺﾞｼｯｸM-PRO" panose="020F0600000000000000" pitchFamily="50" charset="-128"/>
                        </a:rPr>
                        <a:t>注</a:t>
                      </a:r>
                      <a:r>
                        <a:rPr lang="en-US" altLang="ja-JP" sz="2000" b="0" baseline="30000" dirty="0">
                          <a:solidFill>
                            <a:schemeClr val="tx1"/>
                          </a:solidFill>
                          <a:latin typeface="HG丸ｺﾞｼｯｸM-PRO" panose="020F0600000000000000" pitchFamily="50" charset="-128"/>
                          <a:ea typeface="HG丸ｺﾞｼｯｸM-PRO" panose="020F0600000000000000" pitchFamily="50" charset="-128"/>
                        </a:rPr>
                        <a:t>1)</a:t>
                      </a:r>
                      <a:endParaRPr lang="ja-JP" altLang="en-US" sz="2000" b="0" baseline="3000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ja-JP" altLang="en-US" sz="2000" b="0" dirty="0">
                          <a:solidFill>
                            <a:schemeClr val="tx1"/>
                          </a:solidFill>
                          <a:latin typeface="HG丸ｺﾞｼｯｸM-PRO" panose="020F0600000000000000" pitchFamily="50" charset="-128"/>
                          <a:ea typeface="HG丸ｺﾞｼｯｸM-PRO" panose="020F0600000000000000" pitchFamily="50" charset="-128"/>
                        </a:rPr>
                        <a:t>特定病原体等以外</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rowSpan="2">
                  <a:txBody>
                    <a:bodyPr/>
                    <a:lstStyle/>
                    <a:p>
                      <a:pPr algn="ctr"/>
                      <a:r>
                        <a:rPr kumimoji="1" lang="ja-JP" altLang="en-US" sz="20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非</a:t>
                      </a:r>
                    </a:p>
                    <a:p>
                      <a:pPr algn="ctr"/>
                      <a:r>
                        <a:rPr kumimoji="1" lang="ja-JP" altLang="en-US" sz="20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該</a:t>
                      </a:r>
                    </a:p>
                    <a:p>
                      <a:pPr algn="ctr"/>
                      <a:r>
                        <a:rPr kumimoji="1" lang="ja-JP" altLang="en-US" sz="20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当</a:t>
                      </a:r>
                    </a:p>
                    <a:p>
                      <a:pPr algn="ctr"/>
                      <a:r>
                        <a:rPr kumimoji="1" lang="ja-JP" altLang="en-US" sz="2000" b="0" i="0" u="none" strike="noStrike" kern="1200" baseline="0" dirty="0">
                          <a:solidFill>
                            <a:schemeClr val="tx1"/>
                          </a:solidFill>
                          <a:latin typeface="HG丸ｺﾞｼｯｸM-PRO" panose="020F0600000000000000" pitchFamily="50" charset="-128"/>
                          <a:ea typeface="HG丸ｺﾞｼｯｸM-PRO" panose="020F0600000000000000" pitchFamily="50" charset="-128"/>
                          <a:cs typeface="+mn-cs"/>
                        </a:rPr>
                        <a:t>品</a:t>
                      </a:r>
                    </a:p>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注</a:t>
                      </a:r>
                      <a:r>
                        <a:rPr kumimoji="1" lang="en-US" altLang="ja-JP" sz="1400" b="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gridSpan="2"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一</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種</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二種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三種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四種</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2000" b="0" i="0" u="none" strike="noStrike" kern="1200" baseline="0" dirty="0">
                          <a:solidFill>
                            <a:schemeClr val="dk1"/>
                          </a:solidFill>
                          <a:latin typeface="+mn-lt"/>
                          <a:ea typeface="+mn-ea"/>
                          <a:cs typeface="+mn-cs"/>
                        </a:rPr>
                        <a:t>ｶﾃｺﾞﾘｰＡ</a:t>
                      </a:r>
                      <a:endParaRPr kumimoji="1" lang="en-US" altLang="ja-JP" sz="2000" b="0" i="0" u="none" strike="noStrike" kern="1200" baseline="0" dirty="0">
                        <a:solidFill>
                          <a:schemeClr val="dk1"/>
                        </a:solidFill>
                        <a:latin typeface="+mn-lt"/>
                        <a:ea typeface="+mn-ea"/>
                        <a:cs typeface="+mn-cs"/>
                      </a:endParaRPr>
                    </a:p>
                    <a:p>
                      <a:pPr algn="l"/>
                      <a:r>
                        <a:rPr kumimoji="1" lang="ja-JP" altLang="en-US" sz="2000" b="0" i="0" u="none" strike="noStrike" kern="1200" baseline="0" dirty="0">
                          <a:solidFill>
                            <a:schemeClr val="dk1"/>
                          </a:solidFill>
                          <a:latin typeface="+mn-lt"/>
                          <a:ea typeface="+mn-ea"/>
                          <a:cs typeface="+mn-cs"/>
                        </a:rPr>
                        <a:t> </a:t>
                      </a:r>
                      <a:r>
                        <a:rPr kumimoji="1" lang="ja-JP" altLang="en-US" sz="2000" b="0" i="0" u="none" strike="noStrike" kern="1200" baseline="30000" dirty="0">
                          <a:solidFill>
                            <a:schemeClr val="dk1"/>
                          </a:solidFill>
                          <a:latin typeface="+mn-lt"/>
                          <a:ea typeface="+mn-ea"/>
                          <a:cs typeface="+mn-cs"/>
                        </a:rPr>
                        <a:t>注２）</a:t>
                      </a:r>
                      <a:endParaRPr kumimoji="1" lang="ja-JP" altLang="en-US" sz="2000" baseline="3000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2000" b="0" i="0" u="none" strike="noStrike" kern="1200" baseline="0" dirty="0">
                          <a:solidFill>
                            <a:schemeClr val="dk1"/>
                          </a:solidFill>
                          <a:latin typeface="+mn-lt"/>
                          <a:ea typeface="+mn-ea"/>
                          <a:cs typeface="+mn-cs"/>
                        </a:rPr>
                        <a:t>ｶﾃｺﾞﾘｰＢ</a:t>
                      </a:r>
                      <a:endParaRPr kumimoji="1" lang="en-US" altLang="ja-JP" sz="2000" b="0" i="0" u="none" strike="noStrike" kern="1200" baseline="0" dirty="0">
                        <a:solidFill>
                          <a:schemeClr val="dk1"/>
                        </a:solidFill>
                        <a:latin typeface="+mn-lt"/>
                        <a:ea typeface="+mn-ea"/>
                        <a:cs typeface="+mn-cs"/>
                      </a:endParaRPr>
                    </a:p>
                    <a:p>
                      <a:pPr algn="l"/>
                      <a:r>
                        <a:rPr kumimoji="1" lang="ja-JP" altLang="en-US" sz="2000" b="0" i="0" u="none" strike="noStrike" kern="1200" baseline="0" dirty="0">
                          <a:solidFill>
                            <a:schemeClr val="dk1"/>
                          </a:solidFill>
                          <a:latin typeface="+mn-lt"/>
                          <a:ea typeface="+mn-ea"/>
                          <a:cs typeface="+mn-cs"/>
                        </a:rPr>
                        <a:t> </a:t>
                      </a:r>
                      <a:r>
                        <a:rPr kumimoji="1" lang="ja-JP" altLang="en-US" sz="2000" b="0" i="0" u="none" strike="noStrike" kern="1200" baseline="30000" dirty="0">
                          <a:solidFill>
                            <a:schemeClr val="dk1"/>
                          </a:solidFill>
                          <a:latin typeface="+mn-lt"/>
                          <a:ea typeface="+mn-ea"/>
                          <a:cs typeface="+mn-cs"/>
                        </a:rPr>
                        <a:t>注３）</a:t>
                      </a:r>
                      <a:endParaRPr kumimoji="1" lang="ja-JP" altLang="en-US" sz="2000" baseline="30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06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HG丸ｺﾞｼｯｸM-PRO" panose="020F0600000000000000" pitchFamily="50" charset="-128"/>
                          <a:ea typeface="HG丸ｺﾞｼｯｸM-PRO" panose="020F0600000000000000" pitchFamily="50" charset="-128"/>
                        </a:rPr>
                        <a:t>ゆうパック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0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HG丸ｺﾞｼｯｸM-PRO" panose="020F0600000000000000" pitchFamily="50" charset="-128"/>
                          <a:ea typeface="HG丸ｺﾞｼｯｸM-PRO" panose="020F0600000000000000" pitchFamily="50" charset="-128"/>
                        </a:rPr>
                        <a:t>業者へ委託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chemeClr val="tx1"/>
                          </a:solidFill>
                          <a:latin typeface="HG丸ｺﾞｼｯｸM-PRO" panose="020F0600000000000000" pitchFamily="50" charset="-128"/>
                          <a:ea typeface="HG丸ｺﾞｼｯｸM-PRO" panose="020F0600000000000000" pitchFamily="50" charset="-128"/>
                        </a:rPr>
                        <a:t>A</a:t>
                      </a:r>
                      <a:r>
                        <a:rPr lang="ja-JP" altLang="en-US" sz="2000" dirty="0">
                          <a:solidFill>
                            <a:schemeClr val="tx1"/>
                          </a:solidFill>
                          <a:latin typeface="HG丸ｺﾞｼｯｸM-PRO" panose="020F0600000000000000" pitchFamily="50" charset="-128"/>
                          <a:ea typeface="HG丸ｺﾞｼｯｸM-PRO" panose="020F0600000000000000" pitchFamily="50" charset="-128"/>
                        </a:rPr>
                        <a:t>社</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chemeClr val="tx1"/>
                          </a:solidFill>
                          <a:latin typeface="HG丸ｺﾞｼｯｸM-PRO" panose="020F0600000000000000" pitchFamily="50" charset="-128"/>
                          <a:ea typeface="HG丸ｺﾞｼｯｸM-PRO" panose="020F0600000000000000" pitchFamily="50" charset="-128"/>
                        </a:rPr>
                        <a:t>B</a:t>
                      </a:r>
                      <a:r>
                        <a:rPr lang="ja-JP" altLang="en-US" sz="2000" dirty="0">
                          <a:solidFill>
                            <a:schemeClr val="tx1"/>
                          </a:solidFill>
                          <a:latin typeface="HG丸ｺﾞｼｯｸM-PRO" panose="020F0600000000000000" pitchFamily="50" charset="-128"/>
                          <a:ea typeface="HG丸ｺﾞｼｯｸM-PRO" panose="020F0600000000000000" pitchFamily="50" charset="-128"/>
                        </a:rPr>
                        <a:t>社</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HG丸ｺﾞｼｯｸM-PRO" panose="020F0600000000000000" pitchFamily="50" charset="-128"/>
                          <a:ea typeface="HG丸ｺﾞｼｯｸM-PRO" panose="020F0600000000000000" pitchFamily="50" charset="-128"/>
                        </a:rPr>
                        <a:t>その他</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HG丸ｺﾞｼｯｸM-PRO" panose="020F0600000000000000" pitchFamily="50" charset="-128"/>
                          <a:ea typeface="HG丸ｺﾞｼｯｸM-PRO" panose="020F0600000000000000" pitchFamily="50" charset="-128"/>
                        </a:rPr>
                        <a:t>自分で輸送</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公用車等</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6" name="テキスト ボックス 15"/>
          <p:cNvSpPr txBox="1"/>
          <p:nvPr/>
        </p:nvSpPr>
        <p:spPr>
          <a:xfrm>
            <a:off x="1856655" y="332655"/>
            <a:ext cx="6340197" cy="584775"/>
          </a:xfrm>
          <a:prstGeom prst="rect">
            <a:avLst/>
          </a:prstGeom>
          <a:noFill/>
        </p:spPr>
        <p:txBody>
          <a:bodyPr wrap="none" rtlCol="0">
            <a:spAutoFit/>
          </a:bodyPr>
          <a:lstStyle/>
          <a:p>
            <a:r>
              <a:rPr lang="ja-JP" altLang="en-US" sz="3200" dirty="0">
                <a:latin typeface="HG丸ｺﾞｼｯｸM-PRO" panose="020F0600000000000000" pitchFamily="50" charset="-128"/>
                <a:ea typeface="HG丸ｺﾞｼｯｸM-PRO" panose="020F0600000000000000" pitchFamily="50" charset="-128"/>
              </a:rPr>
              <a:t>病原体等の国内輸送手段（一例）</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4586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p:cNvGraphicFramePr>
            <a:graphicFrameLocks noGrp="1"/>
          </p:cNvGraphicFramePr>
          <p:nvPr/>
        </p:nvGraphicFramePr>
        <p:xfrm>
          <a:off x="332877" y="1196752"/>
          <a:ext cx="9145015" cy="5112568"/>
        </p:xfrm>
        <a:graphic>
          <a:graphicData uri="http://schemas.openxmlformats.org/drawingml/2006/table">
            <a:tbl>
              <a:tblPr firstRow="1" bandRow="1">
                <a:tableStyleId>{073A0DAA-6AF3-43AB-8588-CEC1D06C72B9}</a:tableStyleId>
              </a:tblPr>
              <a:tblGrid>
                <a:gridCol w="1524169">
                  <a:extLst>
                    <a:ext uri="{9D8B030D-6E8A-4147-A177-3AD203B41FA5}">
                      <a16:colId xmlns:a16="http://schemas.microsoft.com/office/drawing/2014/main" val="20000"/>
                    </a:ext>
                  </a:extLst>
                </a:gridCol>
                <a:gridCol w="165579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16580">
                  <a:extLst>
                    <a:ext uri="{9D8B030D-6E8A-4147-A177-3AD203B41FA5}">
                      <a16:colId xmlns:a16="http://schemas.microsoft.com/office/drawing/2014/main" val="20005"/>
                    </a:ext>
                  </a:extLst>
                </a:gridCol>
              </a:tblGrid>
              <a:tr h="864096">
                <a:tc>
                  <a:txBody>
                    <a:bodyPr/>
                    <a:lstStyle/>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種</a:t>
                      </a:r>
                    </a:p>
                    <a:p>
                      <a:pPr algn="ctr"/>
                      <a:r>
                        <a:rPr lang="zh-CN"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（最低人数）</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運転者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同行者</a:t>
                      </a:r>
                    </a:p>
                    <a:p>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知識を有する者</a:t>
                      </a:r>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運行責任者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見張人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届出・携帯品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二種</a:t>
                      </a:r>
                      <a:endPar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車両あたり</a:t>
                      </a:r>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p>
                    <a:p>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（長距離の場合は車両あたり</a:t>
                      </a:r>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車両あたり</a:t>
                      </a:r>
                      <a:r>
                        <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p>
                    <a:p>
                      <a:r>
                        <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病原体等取扱主任者の要件と同等の要件を満たす者又は講習会受講修了者</a:t>
                      </a:r>
                      <a:r>
                        <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運転者、同行者又は見張人のいずれかをもって充てる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車両あたり</a:t>
                      </a:r>
                      <a:r>
                        <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名以上</a:t>
                      </a:r>
                    </a:p>
                    <a:p>
                      <a:r>
                        <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運搬実施体制を鑑み減らすことは可能</a:t>
                      </a:r>
                      <a:r>
                        <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公安委員会への運搬の届け出</a:t>
                      </a:r>
                      <a:endPar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運搬証明書・イエローカード・携行資器材</a:t>
                      </a:r>
                      <a:endParaRPr kumimoji="1"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（二種は所持許可施設のみに運搬可能）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三種</a:t>
                      </a:r>
                      <a:endPar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運転者又は同行者のいずれかをもって充てる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vMerge="1">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27192">
                <a:tc>
                  <a:txBody>
                    <a:bodyPr/>
                    <a:lstStyle/>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四種</a:t>
                      </a:r>
                    </a:p>
                    <a:p>
                      <a:pPr algn="ct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運転者は、必要に応じて、病原体等の安全な取扱いに関する資料の確認など安全確保に努める</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3"/>
                  </a:ext>
                </a:extLst>
              </a:tr>
            </a:tbl>
          </a:graphicData>
        </a:graphic>
      </p:graphicFrame>
      <p:sp>
        <p:nvSpPr>
          <p:cNvPr id="4" name="タイトル 1"/>
          <p:cNvSpPr txBox="1">
            <a:spLocks/>
          </p:cNvSpPr>
          <p:nvPr/>
        </p:nvSpPr>
        <p:spPr>
          <a:xfrm>
            <a:off x="0" y="260648"/>
            <a:ext cx="9906000" cy="72008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特定病原体等の運搬について</a:t>
            </a:r>
          </a:p>
        </p:txBody>
      </p:sp>
    </p:spTree>
    <p:extLst>
      <p:ext uri="{BB962C8B-B14F-4D97-AF65-F5344CB8AC3E}">
        <p14:creationId xmlns:p14="http://schemas.microsoft.com/office/powerpoint/2010/main" val="35841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861764" y="125760"/>
            <a:ext cx="8229600" cy="1143000"/>
          </a:xfrm>
        </p:spPr>
        <p:txBody>
          <a:bodyPr/>
          <a:lstStyle/>
          <a:p>
            <a:r>
              <a:rPr kumimoji="1" lang="ja-JP" altLang="en-US" dirty="0">
                <a:latin typeface="HG丸ｺﾞｼｯｸM-PRO" panose="020F0600000000000000" pitchFamily="50" charset="-128"/>
                <a:ea typeface="HG丸ｺﾞｼｯｸM-PRO" panose="020F0600000000000000" pitchFamily="50" charset="-128"/>
              </a:rPr>
              <a:t>バイオリスク管理</a:t>
            </a:r>
          </a:p>
        </p:txBody>
      </p:sp>
      <p:grpSp>
        <p:nvGrpSpPr>
          <p:cNvPr id="3" name="グループ化 2"/>
          <p:cNvGrpSpPr/>
          <p:nvPr/>
        </p:nvGrpSpPr>
        <p:grpSpPr>
          <a:xfrm>
            <a:off x="704528" y="1196752"/>
            <a:ext cx="4087750" cy="4120508"/>
            <a:chOff x="5113722" y="1900780"/>
            <a:chExt cx="4087750" cy="4120508"/>
          </a:xfrm>
        </p:grpSpPr>
        <p:sp>
          <p:nvSpPr>
            <p:cNvPr id="14" name="角丸四角形 13"/>
            <p:cNvSpPr/>
            <p:nvPr/>
          </p:nvSpPr>
          <p:spPr>
            <a:xfrm>
              <a:off x="5113722" y="2548483"/>
              <a:ext cx="4087750" cy="3472805"/>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5672515" y="1900780"/>
              <a:ext cx="3473655" cy="584775"/>
            </a:xfrm>
            <a:prstGeom prst="rect">
              <a:avLst/>
            </a:prstGeom>
            <a:noFill/>
          </p:spPr>
          <p:txBody>
            <a:bodyPr wrap="square" rtlCol="0">
              <a:spAutoFit/>
            </a:bodyPr>
            <a:lstStyle/>
            <a:p>
              <a:r>
                <a:rPr kumimoji="1" lang="ja-JP" altLang="en-US" sz="3200" dirty="0"/>
                <a:t>バイオセーフティ</a:t>
              </a:r>
            </a:p>
          </p:txBody>
        </p:sp>
        <p:sp>
          <p:nvSpPr>
            <p:cNvPr id="16" name="テキスト ボックス 15"/>
            <p:cNvSpPr txBox="1"/>
            <p:nvPr/>
          </p:nvSpPr>
          <p:spPr>
            <a:xfrm>
              <a:off x="5227836" y="2990956"/>
              <a:ext cx="3857097" cy="1077218"/>
            </a:xfrm>
            <a:prstGeom prst="rect">
              <a:avLst/>
            </a:prstGeom>
            <a:noFill/>
          </p:spPr>
          <p:txBody>
            <a:bodyPr wrap="square" rtlCol="0">
              <a:spAutoFit/>
            </a:bodyPr>
            <a:lstStyle/>
            <a:p>
              <a:r>
                <a:rPr kumimoji="1" lang="ja-JP" altLang="en-US" sz="3200" dirty="0"/>
                <a:t>バイオハザード（生物災害）防止対策</a:t>
              </a:r>
            </a:p>
          </p:txBody>
        </p:sp>
        <p:sp>
          <p:nvSpPr>
            <p:cNvPr id="17" name="テキスト ボックス 16"/>
            <p:cNvSpPr txBox="1"/>
            <p:nvPr/>
          </p:nvSpPr>
          <p:spPr>
            <a:xfrm>
              <a:off x="5806151" y="4284885"/>
              <a:ext cx="2880320"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病原体等の微生物学的に安全な取り扱い</a:t>
              </a:r>
            </a:p>
          </p:txBody>
        </p:sp>
        <p:sp>
          <p:nvSpPr>
            <p:cNvPr id="18" name="テキスト ボックス 17"/>
            <p:cNvSpPr txBox="1"/>
            <p:nvPr/>
          </p:nvSpPr>
          <p:spPr>
            <a:xfrm>
              <a:off x="5606833" y="5085184"/>
              <a:ext cx="3079638" cy="707886"/>
            </a:xfrm>
            <a:prstGeom prst="rect">
              <a:avLst/>
            </a:prstGeom>
            <a:noFill/>
          </p:spPr>
          <p:txBody>
            <a:bodyPr wrap="square" rtlCol="0">
              <a:spAutoFit/>
            </a:bodyPr>
            <a:lstStyle/>
            <a:p>
              <a:r>
                <a:rPr kumimoji="1" lang="ja-JP" altLang="en-US" sz="2000" dirty="0">
                  <a:ln w="0"/>
                  <a:solidFill>
                    <a:srgbClr val="7030A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技術・管理（ソフト）</a:t>
              </a:r>
              <a:endParaRPr kumimoji="1" lang="en-US" altLang="ja-JP" sz="2000" dirty="0">
                <a:ln w="0"/>
                <a:solidFill>
                  <a:srgbClr val="7030A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a:p>
              <a:r>
                <a:rPr lang="ja-JP" altLang="en-US" sz="2000" dirty="0">
                  <a:ln w="0"/>
                  <a:solidFill>
                    <a:srgbClr val="7030A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設備・施設（ハード）</a:t>
              </a:r>
              <a:endParaRPr lang="en-US" altLang="ja-JP" sz="2000" dirty="0">
                <a:ln w="0"/>
                <a:solidFill>
                  <a:srgbClr val="7030A0"/>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grpSp>
      <p:grpSp>
        <p:nvGrpSpPr>
          <p:cNvPr id="2" name="グループ化 1"/>
          <p:cNvGrpSpPr/>
          <p:nvPr/>
        </p:nvGrpSpPr>
        <p:grpSpPr>
          <a:xfrm>
            <a:off x="5097016" y="1196753"/>
            <a:ext cx="4045768" cy="4120507"/>
            <a:chOff x="632520" y="1900781"/>
            <a:chExt cx="4045768" cy="4120507"/>
          </a:xfrm>
        </p:grpSpPr>
        <p:sp>
          <p:nvSpPr>
            <p:cNvPr id="19" name="角丸四角形 18"/>
            <p:cNvSpPr/>
            <p:nvPr/>
          </p:nvSpPr>
          <p:spPr>
            <a:xfrm>
              <a:off x="632520" y="2576186"/>
              <a:ext cx="4032448" cy="344510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977662" y="1900781"/>
              <a:ext cx="3544154" cy="584775"/>
            </a:xfrm>
            <a:prstGeom prst="rect">
              <a:avLst/>
            </a:prstGeom>
            <a:noFill/>
          </p:spPr>
          <p:txBody>
            <a:bodyPr wrap="square" rtlCol="0">
              <a:spAutoFit/>
            </a:bodyPr>
            <a:lstStyle/>
            <a:p>
              <a:r>
                <a:rPr kumimoji="1" lang="ja-JP" altLang="en-US" sz="3200" dirty="0"/>
                <a:t>バイオセキュリティ</a:t>
              </a:r>
            </a:p>
          </p:txBody>
        </p:sp>
        <p:sp>
          <p:nvSpPr>
            <p:cNvPr id="21" name="テキスト ボックス 20"/>
            <p:cNvSpPr txBox="1"/>
            <p:nvPr/>
          </p:nvSpPr>
          <p:spPr>
            <a:xfrm>
              <a:off x="821191" y="3216631"/>
              <a:ext cx="3857097" cy="584775"/>
            </a:xfrm>
            <a:prstGeom prst="rect">
              <a:avLst/>
            </a:prstGeom>
            <a:noFill/>
          </p:spPr>
          <p:txBody>
            <a:bodyPr wrap="square" rtlCol="0">
              <a:spAutoFit/>
            </a:bodyPr>
            <a:lstStyle/>
            <a:p>
              <a:r>
                <a:rPr kumimoji="1" lang="ja-JP" altLang="en-US" sz="3200" dirty="0"/>
                <a:t>バイオテロ防止対策</a:t>
              </a:r>
            </a:p>
          </p:txBody>
        </p:sp>
        <p:sp>
          <p:nvSpPr>
            <p:cNvPr id="22" name="テキスト ボックス 21"/>
            <p:cNvSpPr txBox="1"/>
            <p:nvPr/>
          </p:nvSpPr>
          <p:spPr>
            <a:xfrm>
              <a:off x="1325247" y="4300558"/>
              <a:ext cx="2835665"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病原体等の盗難、紛失、</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意図的漏えいの防止</a:t>
              </a:r>
            </a:p>
          </p:txBody>
        </p:sp>
      </p:grpSp>
      <p:sp>
        <p:nvSpPr>
          <p:cNvPr id="23" name="テキスト ボックス 22"/>
          <p:cNvSpPr txBox="1"/>
          <p:nvPr/>
        </p:nvSpPr>
        <p:spPr>
          <a:xfrm>
            <a:off x="1928664" y="5517232"/>
            <a:ext cx="6082114" cy="1200329"/>
          </a:xfrm>
          <a:prstGeom prst="rect">
            <a:avLst/>
          </a:prstGeom>
          <a:solidFill>
            <a:schemeClr val="accent3"/>
          </a:solidFill>
        </p:spPr>
        <p:txBody>
          <a:bodyPr wrap="none" rtlCol="0">
            <a:spAutoFit/>
          </a:bodyPr>
          <a:lstStyle/>
          <a:p>
            <a:r>
              <a:rPr lang="ja-JP" altLang="en-US" sz="2400" b="1" dirty="0"/>
              <a:t>包装責任者として認識しておくことが重要です</a:t>
            </a:r>
            <a:endParaRPr kumimoji="1" lang="en-US" altLang="ja-JP" sz="2400" b="1" dirty="0"/>
          </a:p>
          <a:p>
            <a:r>
              <a:rPr kumimoji="1" lang="ja-JP" altLang="en-US" sz="2400" b="1" dirty="0"/>
              <a:t>　　・理解しておくべきこと</a:t>
            </a:r>
            <a:endParaRPr kumimoji="1" lang="en-US" altLang="ja-JP" sz="2400" b="1" dirty="0"/>
          </a:p>
          <a:p>
            <a:r>
              <a:rPr kumimoji="1" lang="ja-JP" altLang="en-US" sz="2400" b="1" dirty="0"/>
              <a:t>　　・守るべきこと　　　　　　</a:t>
            </a:r>
          </a:p>
        </p:txBody>
      </p:sp>
    </p:spTree>
    <p:extLst>
      <p:ext uri="{BB962C8B-B14F-4D97-AF65-F5344CB8AC3E}">
        <p14:creationId xmlns:p14="http://schemas.microsoft.com/office/powerpoint/2010/main" val="29546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419" y="190686"/>
            <a:ext cx="4592778" cy="6516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6992" y="188640"/>
            <a:ext cx="4592778" cy="6516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a:extLst>
              <a:ext uri="{FF2B5EF4-FFF2-40B4-BE49-F238E27FC236}">
                <a16:creationId xmlns:a16="http://schemas.microsoft.com/office/drawing/2014/main" id="{6DB494D8-0735-16AF-85CB-2B3FBD7AE58A}"/>
              </a:ext>
            </a:extLst>
          </p:cNvPr>
          <p:cNvSpPr txBox="1"/>
          <p:nvPr/>
        </p:nvSpPr>
        <p:spPr>
          <a:xfrm>
            <a:off x="9220719" y="6669360"/>
            <a:ext cx="700833" cy="253916"/>
          </a:xfrm>
          <a:prstGeom prst="rect">
            <a:avLst/>
          </a:prstGeom>
          <a:noFill/>
        </p:spPr>
        <p:txBody>
          <a:bodyPr wrap="none" rtlCol="0">
            <a:spAutoFit/>
          </a:bodyPr>
          <a:lstStyle/>
          <a:p>
            <a:r>
              <a:rPr kumimoji="1" lang="en-US" altLang="ja-JP" sz="1050" dirty="0">
                <a:latin typeface="+mn-ea"/>
              </a:rPr>
              <a:t>R5.9</a:t>
            </a:r>
            <a:r>
              <a:rPr kumimoji="1" lang="ja-JP" altLang="en-US" sz="1050" dirty="0">
                <a:latin typeface="+mn-ea"/>
              </a:rPr>
              <a:t>更新</a:t>
            </a:r>
          </a:p>
        </p:txBody>
      </p:sp>
    </p:spTree>
    <p:extLst>
      <p:ext uri="{BB962C8B-B14F-4D97-AF65-F5344CB8AC3E}">
        <p14:creationId xmlns:p14="http://schemas.microsoft.com/office/powerpoint/2010/main" val="342158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76536" y="260648"/>
            <a:ext cx="8338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50000"/>
              </a:spcBef>
              <a:spcAft>
                <a:spcPct val="0"/>
              </a:spcAft>
              <a:buFontTx/>
              <a:buNone/>
            </a:pPr>
            <a:r>
              <a:rPr lang="ja-JP" altLang="en-US" sz="3600" b="1" dirty="0">
                <a:latin typeface="HG丸ｺﾞｼｯｸM-PRO" panose="020F0600000000000000" pitchFamily="50" charset="-128"/>
                <a:ea typeface="HG丸ｺﾞｼｯｸM-PRO" panose="020F0600000000000000" pitchFamily="50" charset="-128"/>
              </a:rPr>
              <a:t>感染症法に基づく病原体管理規制</a:t>
            </a:r>
          </a:p>
        </p:txBody>
      </p:sp>
      <p:sp>
        <p:nvSpPr>
          <p:cNvPr id="22531" name="Text Box 5"/>
          <p:cNvSpPr txBox="1">
            <a:spLocks noChangeArrowheads="1"/>
          </p:cNvSpPr>
          <p:nvPr/>
        </p:nvSpPr>
        <p:spPr bwMode="auto">
          <a:xfrm>
            <a:off x="992560" y="1097619"/>
            <a:ext cx="8287589" cy="51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50000"/>
              </a:spcBef>
              <a:spcAft>
                <a:spcPct val="0"/>
              </a:spcAft>
              <a:buFontTx/>
              <a:buNone/>
            </a:pP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対象</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base" hangingPunct="1">
              <a:spcBef>
                <a:spcPct val="50000"/>
              </a:spcBef>
              <a:spcAft>
                <a:spcPct val="0"/>
              </a:spcAft>
              <a:buFontTx/>
              <a:buNone/>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・特定病原体等（一種～四種病原体等）そのもの</a:t>
            </a:r>
          </a:p>
          <a:p>
            <a:pPr eaLnBrk="1" fontAlgn="base" hangingPunct="1">
              <a:spcBef>
                <a:spcPct val="50000"/>
              </a:spcBef>
              <a:spcAft>
                <a:spcPct val="0"/>
              </a:spcAft>
              <a:buFontTx/>
              <a:buNone/>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・意図的に特定病原体等を添加したもの</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base" hangingPunct="1">
              <a:lnSpc>
                <a:spcPts val="2000"/>
              </a:lnSpc>
              <a:spcBef>
                <a:spcPct val="50000"/>
              </a:spcBef>
              <a:spcAft>
                <a:spcPct val="0"/>
              </a:spcAft>
              <a:buFontTx/>
              <a:buNone/>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（例；精度管理用の食品・糞便試料等）</a:t>
            </a:r>
          </a:p>
          <a:p>
            <a:pPr eaLnBrk="1" fontAlgn="base" hangingPunct="1">
              <a:spcBef>
                <a:spcPct val="50000"/>
              </a:spcBef>
              <a:spcAft>
                <a:spcPct val="0"/>
              </a:spcAft>
              <a:buFontTx/>
              <a:buNone/>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○非対象</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fontAlgn="base" hangingPunct="1">
              <a:spcBef>
                <a:spcPct val="50000"/>
              </a:spcBef>
              <a:spcAft>
                <a:spcPct val="0"/>
              </a:spcAft>
              <a:buFontTx/>
              <a:buNone/>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・臨床検体*</a:t>
            </a:r>
          </a:p>
          <a:p>
            <a:pPr eaLnBrk="1" fontAlgn="base" hangingPunct="1">
              <a:spcBef>
                <a:spcPct val="50000"/>
              </a:spcBef>
              <a:spcAft>
                <a:spcPct val="0"/>
              </a:spcAft>
              <a:buFontTx/>
              <a:buNone/>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p>
          <a:p>
            <a:pPr marL="268288" indent="-268288" eaLnBrk="1" fontAlgn="base" hangingPunct="1">
              <a:spcBef>
                <a:spcPct val="50000"/>
              </a:spcBef>
              <a:spcAft>
                <a:spcPct val="0"/>
              </a:spcAft>
              <a:buFontTx/>
              <a:buNone/>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＊ただし、臨床検体については、感染症法の運搬基準に準じた方法で運ぶことが望ましい場合など、個別判断すべきケースもある。</a:t>
            </a:r>
          </a:p>
        </p:txBody>
      </p:sp>
    </p:spTree>
    <p:extLst>
      <p:ext uri="{BB962C8B-B14F-4D97-AF65-F5344CB8AC3E}">
        <p14:creationId xmlns:p14="http://schemas.microsoft.com/office/powerpoint/2010/main" val="179214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1283" y="404818"/>
            <a:ext cx="9243880" cy="503237"/>
          </a:xfrm>
        </p:spPr>
        <p:txBody>
          <a:bodyPr>
            <a:noAutofit/>
          </a:bodyPr>
          <a:lstStyle/>
          <a:p>
            <a:pPr eaLnBrk="1" hangingPunct="1"/>
            <a:r>
              <a:rPr lang="ja-JP" altLang="en-US" sz="3200" b="1" dirty="0"/>
              <a:t>特定病原体等の運搬の基準（省令）</a:t>
            </a:r>
            <a:endParaRPr lang="ja-JP" altLang="en-US" sz="3200" b="1" dirty="0">
              <a:latin typeface="ＭＳ Ｐゴシック" charset="-128"/>
            </a:endParaRPr>
          </a:p>
        </p:txBody>
      </p:sp>
      <p:sp>
        <p:nvSpPr>
          <p:cNvPr id="25603" name="Rectangle 3"/>
          <p:cNvSpPr>
            <a:spLocks noChangeArrowheads="1"/>
          </p:cNvSpPr>
          <p:nvPr/>
        </p:nvSpPr>
        <p:spPr bwMode="auto">
          <a:xfrm>
            <a:off x="584729" y="1125538"/>
            <a:ext cx="897043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buClr>
                <a:srgbClr val="C0504D"/>
              </a:buClr>
              <a:buFont typeface="Wingdings" pitchFamily="2" charset="2"/>
              <a:buNone/>
            </a:pPr>
            <a:r>
              <a:rPr lang="ja-JP" altLang="en-US" sz="2800" dirty="0">
                <a:solidFill>
                  <a:srgbClr val="FF0000"/>
                </a:solidFill>
                <a:latin typeface="Tahoma" pitchFamily="34" charset="0"/>
              </a:rPr>
              <a:t>［一種～四種病原体等］</a:t>
            </a:r>
            <a:r>
              <a:rPr lang="ja-JP" altLang="en-US" sz="2400" dirty="0">
                <a:solidFill>
                  <a:srgbClr val="FF0000"/>
                </a:solidFill>
              </a:rPr>
              <a:t>（第</a:t>
            </a:r>
            <a:r>
              <a:rPr lang="en-US" altLang="ja-JP" sz="2400" dirty="0">
                <a:solidFill>
                  <a:srgbClr val="FF0000"/>
                </a:solidFill>
              </a:rPr>
              <a:t>31</a:t>
            </a:r>
            <a:r>
              <a:rPr lang="ja-JP" altLang="en-US" sz="2400" dirty="0">
                <a:solidFill>
                  <a:srgbClr val="FF0000"/>
                </a:solidFill>
              </a:rPr>
              <a:t>条の</a:t>
            </a:r>
            <a:r>
              <a:rPr lang="en-US" altLang="ja-JP" sz="2400" dirty="0">
                <a:solidFill>
                  <a:srgbClr val="FF0000"/>
                </a:solidFill>
              </a:rPr>
              <a:t>36</a:t>
            </a:r>
            <a:r>
              <a:rPr lang="ja-JP" altLang="en-US" sz="2400" dirty="0">
                <a:solidFill>
                  <a:srgbClr val="FF0000"/>
                </a:solidFill>
              </a:rPr>
              <a:t>関係）</a:t>
            </a:r>
            <a:endParaRPr lang="ja-JP" altLang="en-US" sz="2400" dirty="0">
              <a:solidFill>
                <a:srgbClr val="FF0000"/>
              </a:solidFill>
              <a:latin typeface="Tahoma" pitchFamily="34" charset="0"/>
            </a:endParaRPr>
          </a:p>
          <a:p>
            <a:pPr eaLnBrk="1" fontAlgn="base" hangingPunct="1">
              <a:spcBef>
                <a:spcPct val="0"/>
              </a:spcBef>
              <a:spcAft>
                <a:spcPct val="0"/>
              </a:spcAft>
              <a:buClr>
                <a:srgbClr val="C0504D"/>
              </a:buClr>
              <a:buFont typeface="Wingdings" pitchFamily="2" charset="2"/>
              <a:buNone/>
            </a:pPr>
            <a:endParaRPr lang="ja-JP" altLang="en-US" sz="900" dirty="0">
              <a:solidFill>
                <a:srgbClr val="FF0000"/>
              </a:solidFill>
              <a:latin typeface="Tahoma" pitchFamily="34" charset="0"/>
            </a:endParaRPr>
          </a:p>
          <a:p>
            <a:pPr eaLnBrk="1" fontAlgn="base" hangingPunct="1">
              <a:spcBef>
                <a:spcPct val="0"/>
              </a:spcBef>
              <a:spcAft>
                <a:spcPct val="0"/>
              </a:spcAft>
            </a:pPr>
            <a:r>
              <a:rPr lang="ja-JP" altLang="en-US" sz="2000" dirty="0">
                <a:solidFill>
                  <a:prstClr val="black"/>
                </a:solidFill>
              </a:rPr>
              <a:t>１　運搬する場合には容器に封入すること。</a:t>
            </a:r>
          </a:p>
          <a:p>
            <a:pPr eaLnBrk="1" fontAlgn="base" hangingPunct="1">
              <a:spcBef>
                <a:spcPct val="0"/>
              </a:spcBef>
              <a:spcAft>
                <a:spcPct val="0"/>
              </a:spcAft>
            </a:pPr>
            <a:r>
              <a:rPr lang="ja-JP" altLang="en-US" sz="2000" dirty="0">
                <a:solidFill>
                  <a:prstClr val="black"/>
                </a:solidFill>
              </a:rPr>
              <a:t>２　容器は、次の基準に適合するものであること。</a:t>
            </a:r>
          </a:p>
          <a:p>
            <a:pPr eaLnBrk="1" fontAlgn="base" hangingPunct="1">
              <a:spcBef>
                <a:spcPct val="0"/>
              </a:spcBef>
              <a:spcAft>
                <a:spcPct val="0"/>
              </a:spcAft>
            </a:pPr>
            <a:r>
              <a:rPr lang="ja-JP" altLang="en-US" sz="2000" dirty="0">
                <a:solidFill>
                  <a:prstClr val="black"/>
                </a:solidFill>
              </a:rPr>
              <a:t>　○容易、かつ安全に取り扱えること。</a:t>
            </a:r>
          </a:p>
          <a:p>
            <a:pPr eaLnBrk="1" fontAlgn="base" hangingPunct="1">
              <a:spcBef>
                <a:spcPct val="0"/>
              </a:spcBef>
              <a:spcAft>
                <a:spcPct val="0"/>
              </a:spcAft>
            </a:pPr>
            <a:r>
              <a:rPr lang="ja-JP" altLang="en-US" sz="2000" dirty="0">
                <a:solidFill>
                  <a:prstClr val="black"/>
                </a:solidFill>
              </a:rPr>
              <a:t>　○運搬中の温度・内圧の変化、振動等により、破損等が生じる恐れがないこと。</a:t>
            </a:r>
          </a:p>
          <a:p>
            <a:pPr eaLnBrk="1" fontAlgn="base" hangingPunct="1">
              <a:spcBef>
                <a:spcPct val="0"/>
              </a:spcBef>
              <a:spcAft>
                <a:spcPct val="0"/>
              </a:spcAft>
            </a:pPr>
            <a:r>
              <a:rPr lang="ja-JP" altLang="en-US" sz="2000" dirty="0">
                <a:solidFill>
                  <a:prstClr val="black"/>
                </a:solidFill>
              </a:rPr>
              <a:t>　○みだりに開封されないように容易に破れないシール等が貼り付けられて　</a:t>
            </a:r>
          </a:p>
          <a:p>
            <a:pPr eaLnBrk="1" fontAlgn="base" hangingPunct="1">
              <a:spcBef>
                <a:spcPct val="0"/>
              </a:spcBef>
              <a:spcAft>
                <a:spcPct val="0"/>
              </a:spcAft>
            </a:pPr>
            <a:r>
              <a:rPr lang="ja-JP" altLang="en-US" sz="2000" dirty="0">
                <a:solidFill>
                  <a:prstClr val="black"/>
                </a:solidFill>
              </a:rPr>
              <a:t>　　いること。（</a:t>
            </a:r>
            <a:r>
              <a:rPr lang="ja-JP" altLang="en-US" sz="2000" dirty="0">
                <a:solidFill>
                  <a:srgbClr val="FF0000"/>
                </a:solidFill>
              </a:rPr>
              <a:t>事業所内の運搬には適用しない。</a:t>
            </a:r>
            <a:r>
              <a:rPr lang="ja-JP" altLang="en-US" sz="2000" dirty="0">
                <a:solidFill>
                  <a:prstClr val="black"/>
                </a:solidFill>
              </a:rPr>
              <a:t>）</a:t>
            </a:r>
          </a:p>
          <a:p>
            <a:pPr eaLnBrk="1" fontAlgn="base" hangingPunct="1">
              <a:spcBef>
                <a:spcPct val="0"/>
              </a:spcBef>
              <a:spcAft>
                <a:spcPct val="0"/>
              </a:spcAft>
            </a:pPr>
            <a:r>
              <a:rPr lang="ja-JP" altLang="en-US" sz="2000" dirty="0">
                <a:solidFill>
                  <a:prstClr val="black"/>
                </a:solidFill>
              </a:rPr>
              <a:t>　○内容物の漏洩のおそれのない十分な強度・耐水性があること。</a:t>
            </a:r>
          </a:p>
          <a:p>
            <a:pPr eaLnBrk="1" fontAlgn="base" hangingPunct="1">
              <a:spcBef>
                <a:spcPct val="0"/>
              </a:spcBef>
              <a:spcAft>
                <a:spcPct val="0"/>
              </a:spcAft>
            </a:pPr>
            <a:r>
              <a:rPr lang="ja-JP" altLang="en-US" sz="2000" dirty="0">
                <a:solidFill>
                  <a:prstClr val="black"/>
                </a:solidFill>
              </a:rPr>
              <a:t>　○感染性物質危険物表示（バイオハザードマーク）が付されていること。　</a:t>
            </a:r>
          </a:p>
          <a:p>
            <a:pPr eaLnBrk="1" fontAlgn="base" hangingPunct="1">
              <a:spcBef>
                <a:spcPct val="0"/>
              </a:spcBef>
              <a:spcAft>
                <a:spcPct val="0"/>
              </a:spcAft>
            </a:pPr>
            <a:r>
              <a:rPr lang="ja-JP" altLang="en-US" sz="2000" dirty="0">
                <a:solidFill>
                  <a:prstClr val="black"/>
                </a:solidFill>
              </a:rPr>
              <a:t>　　（</a:t>
            </a:r>
            <a:r>
              <a:rPr lang="ja-JP" altLang="en-US" sz="2000" dirty="0">
                <a:solidFill>
                  <a:srgbClr val="FF0000"/>
                </a:solidFill>
              </a:rPr>
              <a:t>事業所内の運搬には適用しない。</a:t>
            </a:r>
            <a:r>
              <a:rPr lang="ja-JP" altLang="en-US" sz="2000" dirty="0">
                <a:solidFill>
                  <a:prstClr val="black"/>
                </a:solidFill>
              </a:rPr>
              <a:t>）</a:t>
            </a:r>
          </a:p>
          <a:p>
            <a:pPr eaLnBrk="1" fontAlgn="base" hangingPunct="1">
              <a:spcBef>
                <a:spcPct val="0"/>
              </a:spcBef>
              <a:spcAft>
                <a:spcPct val="0"/>
              </a:spcAft>
            </a:pPr>
            <a:r>
              <a:rPr lang="ja-JP" altLang="en-US" sz="2000" dirty="0">
                <a:solidFill>
                  <a:prstClr val="black"/>
                </a:solidFill>
              </a:rPr>
              <a:t>３　容器の車両等への積付けは、運搬中の移動、転倒、転落等により安全　</a:t>
            </a:r>
          </a:p>
          <a:p>
            <a:pPr eaLnBrk="1" fontAlgn="base" hangingPunct="1">
              <a:spcBef>
                <a:spcPct val="0"/>
              </a:spcBef>
              <a:spcAft>
                <a:spcPct val="0"/>
              </a:spcAft>
            </a:pPr>
            <a:r>
              <a:rPr lang="ja-JP" altLang="en-US" sz="2000" dirty="0">
                <a:solidFill>
                  <a:prstClr val="black"/>
                </a:solidFill>
              </a:rPr>
              <a:t>　　性が損なわれないように行うこと。</a:t>
            </a:r>
          </a:p>
          <a:p>
            <a:pPr eaLnBrk="1" fontAlgn="base" hangingPunct="1">
              <a:spcBef>
                <a:spcPct val="0"/>
              </a:spcBef>
              <a:spcAft>
                <a:spcPct val="0"/>
              </a:spcAft>
            </a:pPr>
            <a:r>
              <a:rPr lang="ja-JP" altLang="en-US" sz="2000" dirty="0">
                <a:solidFill>
                  <a:prstClr val="black"/>
                </a:solidFill>
              </a:rPr>
              <a:t>４　この他</a:t>
            </a:r>
            <a:r>
              <a:rPr lang="ja-JP" altLang="en-US" sz="2000" u="sng" dirty="0">
                <a:solidFill>
                  <a:prstClr val="black"/>
                </a:solidFill>
              </a:rPr>
              <a:t>厚生労働大臣が定める基準</a:t>
            </a:r>
            <a:r>
              <a:rPr lang="ja-JP" altLang="en-US" sz="2000" dirty="0">
                <a:solidFill>
                  <a:prstClr val="black"/>
                </a:solidFill>
              </a:rPr>
              <a:t>に適合すること。</a:t>
            </a:r>
          </a:p>
        </p:txBody>
      </p:sp>
      <p:sp>
        <p:nvSpPr>
          <p:cNvPr id="25604" name="Text Box 5"/>
          <p:cNvSpPr txBox="1">
            <a:spLocks noChangeArrowheads="1"/>
          </p:cNvSpPr>
          <p:nvPr/>
        </p:nvSpPr>
        <p:spPr bwMode="auto">
          <a:xfrm>
            <a:off x="1129902" y="5949951"/>
            <a:ext cx="7946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Tx/>
              <a:buNone/>
            </a:pPr>
            <a:r>
              <a:rPr lang="en-US" altLang="ja-JP" sz="2000" dirty="0">
                <a:solidFill>
                  <a:prstClr val="black"/>
                </a:solidFill>
                <a:latin typeface="Tahoma" pitchFamily="34" charset="0"/>
              </a:rPr>
              <a:t>※ WHO</a:t>
            </a:r>
            <a:r>
              <a:rPr lang="ja-JP" altLang="en-US" sz="2000" dirty="0">
                <a:solidFill>
                  <a:prstClr val="black"/>
                </a:solidFill>
                <a:latin typeface="Tahoma" pitchFamily="34" charset="0"/>
              </a:rPr>
              <a:t>の感染性物質の輸送規制に関するガイダンス等を参考に作成</a:t>
            </a:r>
          </a:p>
        </p:txBody>
      </p:sp>
    </p:spTree>
    <p:extLst>
      <p:ext uri="{BB962C8B-B14F-4D97-AF65-F5344CB8AC3E}">
        <p14:creationId xmlns:p14="http://schemas.microsoft.com/office/powerpoint/2010/main" val="172906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88504" y="1916832"/>
            <a:ext cx="9001000" cy="1728192"/>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88504" y="1916832"/>
            <a:ext cx="5519460" cy="1569660"/>
          </a:xfrm>
          <a:prstGeom prst="rect">
            <a:avLst/>
          </a:prstGeom>
          <a:noFill/>
        </p:spPr>
        <p:txBody>
          <a:bodyPr wrap="none" rtlCol="0">
            <a:spAutoFit/>
          </a:bodyPr>
          <a:lstStyle/>
          <a:p>
            <a:r>
              <a:rPr lang="ja-JP" altLang="en-US" sz="3200" dirty="0">
                <a:latin typeface="HG丸ｺﾞｼｯｸM-PRO" panose="020F0600000000000000" pitchFamily="50" charset="-128"/>
                <a:ea typeface="HG丸ｺﾞｼｯｸM-PRO" panose="020F0600000000000000" pitchFamily="50" charset="-128"/>
              </a:rPr>
              <a:t>・国</a:t>
            </a:r>
            <a:endParaRPr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・独立行政法人</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・その他の政令で定める法人</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249144" y="2303874"/>
            <a:ext cx="2698175" cy="954107"/>
          </a:xfrm>
          <a:prstGeom prst="rect">
            <a:avLst/>
          </a:prstGeom>
          <a:blipFill>
            <a:blip r:embed="rId3"/>
            <a:tile tx="0" ty="0" sx="100000" sy="100000" flip="none" algn="tl"/>
          </a:blipFill>
          <a:ln>
            <a:solidFill>
              <a:schemeClr val="tx1"/>
            </a:solidFill>
          </a:ln>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厚生労働大臣が</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指定した施設</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88504" y="4221088"/>
            <a:ext cx="9001000" cy="1728192"/>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88504" y="4221088"/>
            <a:ext cx="5519460" cy="1569660"/>
          </a:xfrm>
          <a:prstGeom prst="rect">
            <a:avLst/>
          </a:prstGeom>
          <a:noFill/>
        </p:spPr>
        <p:txBody>
          <a:bodyPr wrap="none" rtlCol="0">
            <a:spAutoFit/>
          </a:bodyPr>
          <a:lstStyle/>
          <a:p>
            <a:r>
              <a:rPr lang="ja-JP" altLang="en-US" sz="3200" dirty="0">
                <a:latin typeface="HG丸ｺﾞｼｯｸM-PRO" panose="020F0600000000000000" pitchFamily="50" charset="-128"/>
                <a:ea typeface="HG丸ｺﾞｼｯｸM-PRO" panose="020F0600000000000000" pitchFamily="50" charset="-128"/>
              </a:rPr>
              <a:t>・国</a:t>
            </a:r>
            <a:endParaRPr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・独立行政法人</a:t>
            </a:r>
            <a:endParaRPr kumimoji="1"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・その他の政令で定める法人</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6249144" y="4608130"/>
            <a:ext cx="2698175" cy="954107"/>
          </a:xfrm>
          <a:prstGeom prst="rect">
            <a:avLst/>
          </a:prstGeom>
          <a:blipFill>
            <a:blip r:embed="rId3"/>
            <a:tile tx="0" ty="0" sx="100000" sy="100000" flip="none" algn="tl"/>
          </a:blipFill>
          <a:ln>
            <a:solidFill>
              <a:schemeClr val="tx1"/>
            </a:solidFill>
          </a:ln>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厚生労働大臣が</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指定した施設</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a:off x="7257256" y="3296618"/>
            <a:ext cx="708764" cy="1251139"/>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13040" y="6185400"/>
            <a:ext cx="4288353"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 通常輸送されることはない</a:t>
            </a:r>
          </a:p>
        </p:txBody>
      </p:sp>
      <p:sp>
        <p:nvSpPr>
          <p:cNvPr id="13" name="タイトル 1"/>
          <p:cNvSpPr txBox="1">
            <a:spLocks/>
          </p:cNvSpPr>
          <p:nvPr/>
        </p:nvSpPr>
        <p:spPr>
          <a:xfrm>
            <a:off x="-10206" y="260648"/>
            <a:ext cx="9906000" cy="72008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latin typeface="HG丸ｺﾞｼｯｸM-PRO" panose="020F0600000000000000" pitchFamily="50" charset="-128"/>
                <a:ea typeface="HG丸ｺﾞｼｯｸM-PRO" panose="020F0600000000000000" pitchFamily="50" charset="-128"/>
              </a:rPr>
              <a:t>＜一種病原体等の輸送＞</a:t>
            </a:r>
          </a:p>
        </p:txBody>
      </p:sp>
    </p:spTree>
    <p:extLst>
      <p:ext uri="{BB962C8B-B14F-4D97-AF65-F5344CB8AC3E}">
        <p14:creationId xmlns:p14="http://schemas.microsoft.com/office/powerpoint/2010/main" val="15737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992560" y="4560636"/>
            <a:ext cx="8136904" cy="2252740"/>
          </a:xfrm>
          <a:prstGeom prst="roundRect">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04528" y="1263494"/>
            <a:ext cx="3602268" cy="707886"/>
          </a:xfrm>
          <a:prstGeom prst="rect">
            <a:avLst/>
          </a:prstGeom>
          <a:noFill/>
          <a:ln>
            <a:solidFill>
              <a:schemeClr val="tx1"/>
            </a:solidFill>
          </a:ln>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 所持許可施設 </a:t>
            </a:r>
          </a:p>
        </p:txBody>
      </p:sp>
      <p:sp>
        <p:nvSpPr>
          <p:cNvPr id="4" name="テキスト ボックス 3"/>
          <p:cNvSpPr txBox="1"/>
          <p:nvPr/>
        </p:nvSpPr>
        <p:spPr>
          <a:xfrm>
            <a:off x="2379439" y="3318106"/>
            <a:ext cx="4288353" cy="707886"/>
          </a:xfrm>
          <a:prstGeom prst="rect">
            <a:avLst/>
          </a:prstGeom>
          <a:noFill/>
          <a:ln>
            <a:solidFill>
              <a:schemeClr val="tx1"/>
            </a:solidFill>
          </a:ln>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　所持許可施設　</a:t>
            </a:r>
          </a:p>
        </p:txBody>
      </p:sp>
      <p:sp>
        <p:nvSpPr>
          <p:cNvPr id="5" name="テキスト ボックス 4"/>
          <p:cNvSpPr txBox="1"/>
          <p:nvPr/>
        </p:nvSpPr>
        <p:spPr>
          <a:xfrm>
            <a:off x="5169024" y="1263494"/>
            <a:ext cx="4288353" cy="707886"/>
          </a:xfrm>
          <a:prstGeom prst="rect">
            <a:avLst/>
          </a:prstGeom>
          <a:noFill/>
          <a:ln>
            <a:solidFill>
              <a:schemeClr val="tx1"/>
            </a:solidFill>
          </a:ln>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所持許可施設以外</a:t>
            </a:r>
          </a:p>
        </p:txBody>
      </p:sp>
      <p:sp>
        <p:nvSpPr>
          <p:cNvPr id="6" name="下矢印 5"/>
          <p:cNvSpPr/>
          <p:nvPr/>
        </p:nvSpPr>
        <p:spPr>
          <a:xfrm>
            <a:off x="3656856" y="2022896"/>
            <a:ext cx="288032" cy="1057803"/>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992560" y="2066114"/>
            <a:ext cx="2376264"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9286" y="2096685"/>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譲渡</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753200" y="2060848"/>
            <a:ext cx="2376264"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159097" y="2101951"/>
            <a:ext cx="1800493"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滅菌譲渡*</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1643804" y="4560636"/>
            <a:ext cx="6647974" cy="523220"/>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出発地の公安委員会へ運搬届出書の提出</a:t>
            </a:r>
          </a:p>
        </p:txBody>
      </p:sp>
      <p:sp>
        <p:nvSpPr>
          <p:cNvPr id="13" name="テキスト ボックス 12"/>
          <p:cNvSpPr txBox="1"/>
          <p:nvPr/>
        </p:nvSpPr>
        <p:spPr>
          <a:xfrm>
            <a:off x="2093030" y="5405568"/>
            <a:ext cx="5929828" cy="523220"/>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公安委員会からの運搬証明書の交付</a:t>
            </a:r>
          </a:p>
        </p:txBody>
      </p:sp>
      <p:sp>
        <p:nvSpPr>
          <p:cNvPr id="14" name="テキスト ボックス 13"/>
          <p:cNvSpPr txBox="1"/>
          <p:nvPr/>
        </p:nvSpPr>
        <p:spPr>
          <a:xfrm>
            <a:off x="4653223" y="6234965"/>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輸送</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5" name="下矢印 14"/>
          <p:cNvSpPr/>
          <p:nvPr/>
        </p:nvSpPr>
        <p:spPr>
          <a:xfrm>
            <a:off x="4719282" y="5083856"/>
            <a:ext cx="677323" cy="36004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724097" y="5903030"/>
            <a:ext cx="677323" cy="36004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txBox="1">
            <a:spLocks/>
          </p:cNvSpPr>
          <p:nvPr/>
        </p:nvSpPr>
        <p:spPr>
          <a:xfrm>
            <a:off x="-10206" y="260648"/>
            <a:ext cx="9906000" cy="72008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latin typeface="HG丸ｺﾞｼｯｸM-PRO" panose="020F0600000000000000" pitchFamily="50" charset="-128"/>
                <a:ea typeface="HG丸ｺﾞｼｯｸM-PRO" panose="020F0600000000000000" pitchFamily="50" charset="-128"/>
              </a:rPr>
              <a:t>＜二種病原体等の輸送＞</a:t>
            </a:r>
          </a:p>
        </p:txBody>
      </p:sp>
      <p:sp>
        <p:nvSpPr>
          <p:cNvPr id="2" name="テキスト ボックス 1">
            <a:extLst>
              <a:ext uri="{FF2B5EF4-FFF2-40B4-BE49-F238E27FC236}">
                <a16:creationId xmlns:a16="http://schemas.microsoft.com/office/drawing/2014/main" id="{2C11A430-A79C-0DA5-18A6-8C023A1A96CC}"/>
              </a:ext>
            </a:extLst>
          </p:cNvPr>
          <p:cNvSpPr txBox="1"/>
          <p:nvPr/>
        </p:nvSpPr>
        <p:spPr>
          <a:xfrm>
            <a:off x="6702432" y="2764108"/>
            <a:ext cx="3308919" cy="1815882"/>
          </a:xfrm>
          <a:prstGeom prst="rect">
            <a:avLst/>
          </a:prstGeom>
          <a:noFill/>
        </p:spPr>
        <p:txBody>
          <a:bodyPr wrap="none" rtlCol="0">
            <a:spAutoFit/>
          </a:bodyPr>
          <a:lstStyle/>
          <a:p>
            <a:r>
              <a:rPr kumimoji="1" lang="ja-JP" altLang="en-US" sz="1600" dirty="0">
                <a:latin typeface="+mn-ea"/>
              </a:rPr>
              <a:t>＊感染症法に基づき、病院や</a:t>
            </a:r>
            <a:endParaRPr kumimoji="1" lang="en-US" altLang="ja-JP" sz="1600" dirty="0">
              <a:latin typeface="+mn-ea"/>
            </a:endParaRPr>
          </a:p>
          <a:p>
            <a:r>
              <a:rPr kumimoji="1" lang="ja-JP" altLang="en-US" sz="1600" dirty="0">
                <a:latin typeface="+mn-ea"/>
              </a:rPr>
              <a:t>検査機関が臨床検体から</a:t>
            </a:r>
            <a:endParaRPr kumimoji="1" lang="en-US" altLang="ja-JP" sz="1600" dirty="0">
              <a:latin typeface="+mn-ea"/>
            </a:endParaRPr>
          </a:p>
          <a:p>
            <a:r>
              <a:rPr lang="ja-JP" altLang="en-US" sz="1600" dirty="0">
                <a:latin typeface="+mn-ea"/>
              </a:rPr>
              <a:t>検出した病原体を、保存や</a:t>
            </a:r>
            <a:endParaRPr lang="en-US" altLang="ja-JP" sz="1600" dirty="0">
              <a:latin typeface="+mn-ea"/>
            </a:endParaRPr>
          </a:p>
          <a:p>
            <a:r>
              <a:rPr lang="ja-JP" altLang="en-US" sz="1600" dirty="0">
                <a:latin typeface="+mn-ea"/>
              </a:rPr>
              <a:t>使用予定がない場合に滅菌処理し、</a:t>
            </a:r>
            <a:endParaRPr lang="en-US" altLang="ja-JP" sz="1600" dirty="0">
              <a:latin typeface="+mn-ea"/>
            </a:endParaRPr>
          </a:p>
          <a:p>
            <a:r>
              <a:rPr kumimoji="1" lang="ja-JP" altLang="en-US" sz="1600" dirty="0">
                <a:latin typeface="+mn-ea"/>
              </a:rPr>
              <a:t>その</a:t>
            </a:r>
            <a:r>
              <a:rPr lang="ja-JP" altLang="en-US" sz="1600" dirty="0">
                <a:latin typeface="+mn-ea"/>
              </a:rPr>
              <a:t>旨</a:t>
            </a:r>
            <a:r>
              <a:rPr kumimoji="1" lang="ja-JP" altLang="en-US" sz="1600" dirty="0">
                <a:latin typeface="+mn-ea"/>
              </a:rPr>
              <a:t>を届け出ること</a:t>
            </a:r>
            <a:r>
              <a:rPr lang="ja-JP" altLang="en-US" sz="1600" dirty="0">
                <a:latin typeface="+mn-ea"/>
              </a:rPr>
              <a:t>。</a:t>
            </a:r>
            <a:endParaRPr lang="en-US" altLang="ja-JP" sz="1600" dirty="0">
              <a:latin typeface="+mn-ea"/>
            </a:endParaRPr>
          </a:p>
          <a:p>
            <a:r>
              <a:rPr lang="ja-JP" altLang="en-US" sz="1600" dirty="0">
                <a:latin typeface="+mn-ea"/>
              </a:rPr>
              <a:t>病原体を他施設に譲渡する場合も</a:t>
            </a:r>
            <a:endParaRPr lang="en-US" altLang="ja-JP" sz="1600" dirty="0">
              <a:latin typeface="+mn-ea"/>
            </a:endParaRPr>
          </a:p>
          <a:p>
            <a:r>
              <a:rPr lang="ja-JP" altLang="en-US" sz="1600" dirty="0">
                <a:latin typeface="+mn-ea"/>
              </a:rPr>
              <a:t>含まれる。</a:t>
            </a:r>
            <a:endParaRPr kumimoji="1" lang="ja-JP" altLang="en-US" sz="1600" dirty="0">
              <a:latin typeface="+mn-ea"/>
            </a:endParaRPr>
          </a:p>
        </p:txBody>
      </p:sp>
      <p:sp>
        <p:nvSpPr>
          <p:cNvPr id="19" name="下矢印 5">
            <a:extLst>
              <a:ext uri="{FF2B5EF4-FFF2-40B4-BE49-F238E27FC236}">
                <a16:creationId xmlns:a16="http://schemas.microsoft.com/office/drawing/2014/main" id="{758A2EEA-0B5F-E3BB-8E36-C5949EF5F1EF}"/>
              </a:ext>
            </a:extLst>
          </p:cNvPr>
          <p:cNvSpPr/>
          <p:nvPr/>
        </p:nvSpPr>
        <p:spPr>
          <a:xfrm>
            <a:off x="5673082" y="2022895"/>
            <a:ext cx="288032" cy="1057803"/>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725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吹き出し 22"/>
          <p:cNvSpPr/>
          <p:nvPr/>
        </p:nvSpPr>
        <p:spPr>
          <a:xfrm>
            <a:off x="7767195" y="4309913"/>
            <a:ext cx="1866323" cy="2252740"/>
          </a:xfrm>
          <a:prstGeom prst="wedgeRoundRectCallout">
            <a:avLst>
              <a:gd name="adj1" fmla="val -35378"/>
              <a:gd name="adj2" fmla="val -60986"/>
              <a:gd name="adj3" fmla="val 16667"/>
            </a:avLst>
          </a:pr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32520" y="4313588"/>
            <a:ext cx="6984776" cy="2304256"/>
          </a:xfrm>
          <a:prstGeom prst="roundRect">
            <a:avLst/>
          </a:prstGeom>
          <a:blipFill>
            <a:blip r:embed="rId2"/>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04528" y="1263494"/>
            <a:ext cx="3602268" cy="707886"/>
          </a:xfrm>
          <a:prstGeom prst="rect">
            <a:avLst/>
          </a:prstGeom>
          <a:noFill/>
          <a:ln>
            <a:solidFill>
              <a:schemeClr val="tx1"/>
            </a:solidFill>
          </a:ln>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 所持許可施設 </a:t>
            </a:r>
          </a:p>
        </p:txBody>
      </p:sp>
      <p:sp>
        <p:nvSpPr>
          <p:cNvPr id="4" name="テキスト ボックス 3"/>
          <p:cNvSpPr txBox="1"/>
          <p:nvPr/>
        </p:nvSpPr>
        <p:spPr>
          <a:xfrm>
            <a:off x="632520" y="3292900"/>
            <a:ext cx="3602268" cy="707886"/>
          </a:xfrm>
          <a:prstGeom prst="rect">
            <a:avLst/>
          </a:prstGeom>
          <a:noFill/>
          <a:ln>
            <a:solidFill>
              <a:schemeClr val="tx1"/>
            </a:solidFill>
          </a:ln>
        </p:spPr>
        <p:txBody>
          <a:bodyPr wrap="none" rtlCol="0">
            <a:spAutoFit/>
          </a:bodyPr>
          <a:lstStyle/>
          <a:p>
            <a:r>
              <a:rPr lang="ja-JP" altLang="en-US" sz="4000" dirty="0">
                <a:latin typeface="HG丸ｺﾞｼｯｸM-PRO" panose="020F0600000000000000" pitchFamily="50" charset="-128"/>
                <a:ea typeface="HG丸ｺﾞｼｯｸM-PRO" panose="020F0600000000000000" pitchFamily="50" charset="-128"/>
              </a:rPr>
              <a:t> </a:t>
            </a:r>
            <a:r>
              <a:rPr kumimoji="1" lang="ja-JP" altLang="en-US" sz="4000" dirty="0">
                <a:latin typeface="HG丸ｺﾞｼｯｸM-PRO" panose="020F0600000000000000" pitchFamily="50" charset="-128"/>
                <a:ea typeface="HG丸ｺﾞｼｯｸM-PRO" panose="020F0600000000000000" pitchFamily="50" charset="-128"/>
              </a:rPr>
              <a:t>所持許可施設 </a:t>
            </a:r>
          </a:p>
        </p:txBody>
      </p:sp>
      <p:sp>
        <p:nvSpPr>
          <p:cNvPr id="5" name="テキスト ボックス 4"/>
          <p:cNvSpPr txBox="1"/>
          <p:nvPr/>
        </p:nvSpPr>
        <p:spPr>
          <a:xfrm>
            <a:off x="5097016" y="1263494"/>
            <a:ext cx="4288353" cy="707886"/>
          </a:xfrm>
          <a:prstGeom prst="rect">
            <a:avLst/>
          </a:prstGeom>
          <a:noFill/>
          <a:ln>
            <a:solidFill>
              <a:schemeClr val="tx1"/>
            </a:solidFill>
          </a:ln>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所持許可施設以外</a:t>
            </a:r>
          </a:p>
        </p:txBody>
      </p:sp>
      <p:sp>
        <p:nvSpPr>
          <p:cNvPr id="6" name="下矢印 5"/>
          <p:cNvSpPr/>
          <p:nvPr/>
        </p:nvSpPr>
        <p:spPr>
          <a:xfrm>
            <a:off x="3728864" y="2022896"/>
            <a:ext cx="360040" cy="123633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5889104" y="2029824"/>
            <a:ext cx="360040" cy="123633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992560" y="2271606"/>
            <a:ext cx="2376264"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9286" y="2307443"/>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譲渡</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537176" y="2271606"/>
            <a:ext cx="2376264"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943073" y="2307443"/>
            <a:ext cx="1620957"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滅菌譲渡</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851716" y="4365104"/>
            <a:ext cx="6647974" cy="523220"/>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出発地の公安委員会へ運搬届出書の提出</a:t>
            </a:r>
          </a:p>
        </p:txBody>
      </p:sp>
      <p:sp>
        <p:nvSpPr>
          <p:cNvPr id="13" name="テキスト ボックス 12"/>
          <p:cNvSpPr txBox="1"/>
          <p:nvPr/>
        </p:nvSpPr>
        <p:spPr>
          <a:xfrm>
            <a:off x="1300942" y="5210036"/>
            <a:ext cx="5929828" cy="523220"/>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公安委員会からの運搬証明書の交付</a:t>
            </a:r>
          </a:p>
        </p:txBody>
      </p:sp>
      <p:sp>
        <p:nvSpPr>
          <p:cNvPr id="14" name="テキスト ボックス 13"/>
          <p:cNvSpPr txBox="1"/>
          <p:nvPr/>
        </p:nvSpPr>
        <p:spPr>
          <a:xfrm>
            <a:off x="3861135" y="6039433"/>
            <a:ext cx="902811" cy="523220"/>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輸送</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5" name="下矢印 14"/>
          <p:cNvSpPr/>
          <p:nvPr/>
        </p:nvSpPr>
        <p:spPr>
          <a:xfrm>
            <a:off x="3927194" y="4888324"/>
            <a:ext cx="677323" cy="36004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3932009" y="5707498"/>
            <a:ext cx="677323" cy="36004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097016" y="3284984"/>
            <a:ext cx="4288353" cy="707886"/>
          </a:xfrm>
          <a:prstGeom prst="rect">
            <a:avLst/>
          </a:prstGeom>
          <a:noFill/>
          <a:ln>
            <a:solidFill>
              <a:schemeClr val="tx1"/>
            </a:solidFill>
          </a:ln>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所持許可施設以外</a:t>
            </a:r>
          </a:p>
        </p:txBody>
      </p:sp>
      <p:sp>
        <p:nvSpPr>
          <p:cNvPr id="20" name="下矢印 19"/>
          <p:cNvSpPr/>
          <p:nvPr/>
        </p:nvSpPr>
        <p:spPr>
          <a:xfrm rot="18694347" flipH="1">
            <a:off x="4685103" y="1841029"/>
            <a:ext cx="360040" cy="163930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2905653">
            <a:off x="4661493" y="1881814"/>
            <a:ext cx="360040" cy="163930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720816" y="4839104"/>
            <a:ext cx="1912703" cy="1200329"/>
          </a:xfrm>
          <a:prstGeom prst="rect">
            <a:avLst/>
          </a:prstGeom>
          <a:noFill/>
        </p:spPr>
        <p:txBody>
          <a:bodyPr wrap="none" rtlCol="0">
            <a:spAutoFit/>
          </a:bodyPr>
          <a:lstStyle/>
          <a:p>
            <a:r>
              <a:rPr kumimoji="1" lang="en-US" altLang="ja-JP" sz="3600" b="1" dirty="0">
                <a:latin typeface="HG丸ｺﾞｼｯｸM-PRO" panose="020F0600000000000000" pitchFamily="50" charset="-128"/>
                <a:ea typeface="HG丸ｺﾞｼｯｸM-PRO" panose="020F0600000000000000" pitchFamily="50" charset="-128"/>
              </a:rPr>
              <a:t>7</a:t>
            </a:r>
            <a:r>
              <a:rPr kumimoji="1" lang="ja-JP" altLang="en-US" sz="3600" b="1" dirty="0">
                <a:latin typeface="HG丸ｺﾞｼｯｸM-PRO" panose="020F0600000000000000" pitchFamily="50" charset="-128"/>
                <a:ea typeface="HG丸ｺﾞｼｯｸM-PRO" panose="020F0600000000000000" pitchFamily="50" charset="-128"/>
              </a:rPr>
              <a:t>日以内</a:t>
            </a:r>
            <a:endParaRPr kumimoji="1" lang="en-US" altLang="ja-JP" sz="3600" b="1" dirty="0">
              <a:latin typeface="HG丸ｺﾞｼｯｸM-PRO" panose="020F0600000000000000" pitchFamily="50" charset="-128"/>
              <a:ea typeface="HG丸ｺﾞｼｯｸM-PRO" panose="020F0600000000000000"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rPr>
              <a:t>に届出</a:t>
            </a:r>
          </a:p>
        </p:txBody>
      </p:sp>
      <p:sp>
        <p:nvSpPr>
          <p:cNvPr id="24" name="タイトル 1"/>
          <p:cNvSpPr txBox="1">
            <a:spLocks/>
          </p:cNvSpPr>
          <p:nvPr/>
        </p:nvSpPr>
        <p:spPr>
          <a:xfrm>
            <a:off x="-10206" y="260648"/>
            <a:ext cx="9906000" cy="72008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4000" dirty="0">
                <a:latin typeface="HG丸ｺﾞｼｯｸM-PRO" panose="020F0600000000000000" pitchFamily="50" charset="-128"/>
                <a:ea typeface="HG丸ｺﾞｼｯｸM-PRO" panose="020F0600000000000000" pitchFamily="50" charset="-128"/>
              </a:rPr>
              <a:t>＜三種病原体等の輸送＞</a:t>
            </a:r>
          </a:p>
        </p:txBody>
      </p:sp>
    </p:spTree>
    <p:extLst>
      <p:ext uri="{BB962C8B-B14F-4D97-AF65-F5344CB8AC3E}">
        <p14:creationId xmlns:p14="http://schemas.microsoft.com/office/powerpoint/2010/main" val="312184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0" y="-26988"/>
            <a:ext cx="9906000" cy="1143001"/>
          </a:xfrm>
        </p:spPr>
        <p:txBody>
          <a:bodyPr>
            <a:normAutofit fontScale="90000"/>
          </a:bodyPr>
          <a:lstStyle/>
          <a:p>
            <a:r>
              <a:rPr lang="ja-JP" altLang="en-US" sz="3600" dirty="0">
                <a:solidFill>
                  <a:srgbClr val="0000CC"/>
                </a:solidFill>
                <a:latin typeface="Tahoma" pitchFamily="34" charset="0"/>
              </a:rPr>
              <a:t>世界保健機構（</a:t>
            </a:r>
            <a:r>
              <a:rPr lang="en-US" altLang="ja-JP" sz="3600" dirty="0">
                <a:solidFill>
                  <a:srgbClr val="0000CC"/>
                </a:solidFill>
                <a:latin typeface="Tahoma" pitchFamily="34" charset="0"/>
              </a:rPr>
              <a:t>WHO</a:t>
            </a:r>
            <a:r>
              <a:rPr lang="ja-JP" altLang="en-US" sz="3600" dirty="0">
                <a:solidFill>
                  <a:srgbClr val="0000CC"/>
                </a:solidFill>
                <a:latin typeface="Tahoma" pitchFamily="34" charset="0"/>
              </a:rPr>
              <a:t>）の</a:t>
            </a:r>
            <a:br>
              <a:rPr lang="en-US" altLang="ja-JP" sz="3600" dirty="0">
                <a:solidFill>
                  <a:srgbClr val="0000CC"/>
                </a:solidFill>
                <a:latin typeface="Tahoma" pitchFamily="34" charset="0"/>
              </a:rPr>
            </a:br>
            <a:r>
              <a:rPr lang="ja-JP" altLang="en-US" sz="3600" dirty="0">
                <a:solidFill>
                  <a:srgbClr val="0000CC"/>
                </a:solidFill>
                <a:latin typeface="Tahoma" pitchFamily="34" charset="0"/>
              </a:rPr>
              <a:t>「感染性物質の輸送規制に関するガイダンス」</a:t>
            </a:r>
            <a:endParaRPr lang="ja-JP" altLang="en-US" sz="3600" dirty="0">
              <a:solidFill>
                <a:srgbClr val="0000CC"/>
              </a:solidFill>
            </a:endParaRPr>
          </a:p>
        </p:txBody>
      </p:sp>
      <p:sp>
        <p:nvSpPr>
          <p:cNvPr id="5" name="角丸四角形 4"/>
          <p:cNvSpPr/>
          <p:nvPr/>
        </p:nvSpPr>
        <p:spPr>
          <a:xfrm>
            <a:off x="272480" y="1438275"/>
            <a:ext cx="9453695" cy="2865438"/>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base">
              <a:spcBef>
                <a:spcPct val="0"/>
              </a:spcBef>
              <a:spcAft>
                <a:spcPct val="0"/>
              </a:spcAft>
              <a:defRPr/>
            </a:pPr>
            <a:r>
              <a:rPr lang="ja-JP" altLang="en-US" sz="2800" dirty="0">
                <a:solidFill>
                  <a:prstClr val="black"/>
                </a:solidFill>
              </a:rPr>
              <a:t>　</a:t>
            </a:r>
            <a:endParaRPr lang="en-US" altLang="ja-JP" sz="2800" dirty="0">
              <a:solidFill>
                <a:prstClr val="black"/>
              </a:solidFill>
            </a:endParaRPr>
          </a:p>
          <a:p>
            <a:pPr fontAlgn="base">
              <a:spcBef>
                <a:spcPct val="0"/>
              </a:spcBef>
              <a:spcAft>
                <a:spcPct val="0"/>
              </a:spcAft>
              <a:defRPr/>
            </a:pPr>
            <a:r>
              <a:rPr lang="ja-JP" altLang="en-US" sz="2800" dirty="0">
                <a:solidFill>
                  <a:prstClr val="black"/>
                </a:solidFill>
              </a:rPr>
              <a:t>　その物質への曝露によって、健康なヒトに恒久的な障害や、生命を脅かす様な、あるいは致死的な疾病を引き起こす可能性のある状態で輸送される感染性物質</a:t>
            </a:r>
            <a:r>
              <a:rPr lang="ja-JP" altLang="en-US" sz="2000" dirty="0">
                <a:solidFill>
                  <a:prstClr val="black"/>
                </a:solidFill>
              </a:rPr>
              <a:t>（ガイダンスの別添に示された感染性物質が含まれる臨床検体を含む）</a:t>
            </a:r>
            <a:r>
              <a:rPr lang="ja-JP" altLang="en-US" sz="2800" dirty="0">
                <a:solidFill>
                  <a:prstClr val="black"/>
                </a:solidFill>
              </a:rPr>
              <a:t>。特定病原体等は、全て本カテゴリーに含まれる（</a:t>
            </a:r>
            <a:r>
              <a:rPr lang="en-US" altLang="ja-JP" sz="2800" dirty="0">
                <a:solidFill>
                  <a:prstClr val="black"/>
                </a:solidFill>
              </a:rPr>
              <a:t>UN2814</a:t>
            </a:r>
            <a:r>
              <a:rPr lang="ja-JP" altLang="en-US" sz="2800" dirty="0">
                <a:solidFill>
                  <a:prstClr val="black"/>
                </a:solidFill>
              </a:rPr>
              <a:t>）。</a:t>
            </a:r>
          </a:p>
        </p:txBody>
      </p:sp>
      <p:sp>
        <p:nvSpPr>
          <p:cNvPr id="6" name="角丸四角形 5"/>
          <p:cNvSpPr/>
          <p:nvPr/>
        </p:nvSpPr>
        <p:spPr>
          <a:xfrm>
            <a:off x="272480" y="4724400"/>
            <a:ext cx="9453695" cy="1079500"/>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lang="ja-JP" altLang="en-US" sz="2800" dirty="0">
                <a:solidFill>
                  <a:prstClr val="black"/>
                </a:solidFill>
              </a:rPr>
              <a:t>　</a:t>
            </a:r>
            <a:endParaRPr lang="en-US" altLang="ja-JP" sz="2800" dirty="0">
              <a:solidFill>
                <a:prstClr val="black"/>
              </a:solidFill>
            </a:endParaRPr>
          </a:p>
          <a:p>
            <a:pPr fontAlgn="base">
              <a:spcBef>
                <a:spcPct val="0"/>
              </a:spcBef>
              <a:spcAft>
                <a:spcPct val="0"/>
              </a:spcAft>
              <a:defRPr/>
            </a:pPr>
            <a:r>
              <a:rPr lang="ja-JP" altLang="en-US" sz="2800" dirty="0">
                <a:solidFill>
                  <a:prstClr val="black"/>
                </a:solidFill>
              </a:rPr>
              <a:t>　カテゴリー</a:t>
            </a:r>
            <a:r>
              <a:rPr lang="en-US" altLang="ja-JP" sz="2800" dirty="0">
                <a:solidFill>
                  <a:prstClr val="black"/>
                </a:solidFill>
              </a:rPr>
              <a:t>A</a:t>
            </a:r>
            <a:r>
              <a:rPr lang="ja-JP" altLang="en-US" sz="2800" dirty="0">
                <a:solidFill>
                  <a:prstClr val="black"/>
                </a:solidFill>
              </a:rPr>
              <a:t>の基準に該当しない感染性物質（</a:t>
            </a:r>
            <a:r>
              <a:rPr lang="en-US" altLang="ja-JP" sz="2800" dirty="0">
                <a:solidFill>
                  <a:prstClr val="black"/>
                </a:solidFill>
                <a:latin typeface="Tahoma" pitchFamily="34" charset="0"/>
              </a:rPr>
              <a:t>UN3373</a:t>
            </a:r>
            <a:r>
              <a:rPr lang="ja-JP" altLang="en-US" sz="2800" dirty="0">
                <a:solidFill>
                  <a:prstClr val="black"/>
                </a:solidFill>
                <a:latin typeface="Tahoma" pitchFamily="34" charset="0"/>
              </a:rPr>
              <a:t>）</a:t>
            </a:r>
            <a:r>
              <a:rPr lang="en-US" altLang="ja-JP" sz="2800" dirty="0">
                <a:solidFill>
                  <a:prstClr val="black"/>
                </a:solidFill>
                <a:latin typeface="Tahoma" pitchFamily="34" charset="0"/>
              </a:rPr>
              <a:t> </a:t>
            </a:r>
            <a:endParaRPr lang="en-US" altLang="ja-JP" sz="2800" dirty="0">
              <a:solidFill>
                <a:prstClr val="black"/>
              </a:solidFill>
            </a:endParaRPr>
          </a:p>
        </p:txBody>
      </p:sp>
      <p:sp>
        <p:nvSpPr>
          <p:cNvPr id="7" name="フローチャート : 端子 6"/>
          <p:cNvSpPr/>
          <p:nvPr/>
        </p:nvSpPr>
        <p:spPr>
          <a:xfrm>
            <a:off x="532169" y="1208088"/>
            <a:ext cx="2651919" cy="576262"/>
          </a:xfrm>
          <a:prstGeom prst="flowChartTerminator">
            <a:avLst/>
          </a:prstGeom>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r>
              <a:rPr lang="ja-JP" altLang="en-US" sz="2800" dirty="0">
                <a:solidFill>
                  <a:prstClr val="black"/>
                </a:solidFill>
                <a:latin typeface="HGP創英角ｺﾞｼｯｸUB" pitchFamily="50" charset="-128"/>
                <a:ea typeface="HGP創英角ｺﾞｼｯｸUB" pitchFamily="50" charset="-128"/>
              </a:rPr>
              <a:t>カテゴリー</a:t>
            </a:r>
            <a:r>
              <a:rPr lang="en-US" altLang="ja-JP" sz="2800" dirty="0">
                <a:solidFill>
                  <a:prstClr val="black"/>
                </a:solidFill>
                <a:latin typeface="HGP創英角ｺﾞｼｯｸUB" pitchFamily="50" charset="-128"/>
                <a:ea typeface="HGP創英角ｺﾞｼｯｸUB" pitchFamily="50" charset="-128"/>
              </a:rPr>
              <a:t>A</a:t>
            </a:r>
            <a:endParaRPr lang="ja-JP" altLang="en-US" sz="2800" dirty="0">
              <a:solidFill>
                <a:prstClr val="black"/>
              </a:solidFill>
            </a:endParaRPr>
          </a:p>
        </p:txBody>
      </p:sp>
      <p:sp>
        <p:nvSpPr>
          <p:cNvPr id="8" name="フローチャート : 端子 7"/>
          <p:cNvSpPr/>
          <p:nvPr/>
        </p:nvSpPr>
        <p:spPr>
          <a:xfrm>
            <a:off x="502932" y="4473575"/>
            <a:ext cx="2651919" cy="503238"/>
          </a:xfrm>
          <a:prstGeom prst="flowChartTerminator">
            <a:avLst/>
          </a:prstGeom>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r>
              <a:rPr lang="ja-JP" altLang="en-US" sz="2800" dirty="0">
                <a:solidFill>
                  <a:prstClr val="black"/>
                </a:solidFill>
                <a:latin typeface="HGP創英角ｺﾞｼｯｸUB" pitchFamily="50" charset="-128"/>
                <a:ea typeface="HGP創英角ｺﾞｼｯｸUB" pitchFamily="50" charset="-128"/>
              </a:rPr>
              <a:t>カテゴリー</a:t>
            </a:r>
            <a:r>
              <a:rPr lang="en-US" altLang="ja-JP" sz="2800" dirty="0">
                <a:solidFill>
                  <a:prstClr val="black"/>
                </a:solidFill>
                <a:latin typeface="HGP創英角ｺﾞｼｯｸUB" pitchFamily="50" charset="-128"/>
                <a:ea typeface="HGP創英角ｺﾞｼｯｸUB" pitchFamily="50" charset="-128"/>
              </a:rPr>
              <a:t>B</a:t>
            </a:r>
            <a:endParaRPr lang="ja-JP" altLang="en-US" sz="2800" dirty="0">
              <a:solidFill>
                <a:prstClr val="black"/>
              </a:solidFill>
            </a:endParaRPr>
          </a:p>
        </p:txBody>
      </p:sp>
      <p:sp>
        <p:nvSpPr>
          <p:cNvPr id="28680" name="テキスト ボックス 2"/>
          <p:cNvSpPr txBox="1">
            <a:spLocks noChangeArrowheads="1"/>
          </p:cNvSpPr>
          <p:nvPr/>
        </p:nvSpPr>
        <p:spPr bwMode="auto">
          <a:xfrm>
            <a:off x="502932" y="6092829"/>
            <a:ext cx="90585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Tx/>
              <a:buNone/>
            </a:pPr>
            <a:r>
              <a:rPr lang="ja-JP" altLang="en-US" sz="1600" dirty="0">
                <a:solidFill>
                  <a:prstClr val="black"/>
                </a:solidFill>
                <a:latin typeface="Arial" charset="0"/>
              </a:rPr>
              <a:t>「感染性物質の輸送規制に関するガイダンス</a:t>
            </a:r>
            <a:r>
              <a:rPr lang="en-US" altLang="ja-JP" sz="1600" dirty="0">
                <a:solidFill>
                  <a:prstClr val="black"/>
                </a:solidFill>
                <a:latin typeface="Arial" charset="0"/>
              </a:rPr>
              <a:t>2013-2014</a:t>
            </a:r>
            <a:r>
              <a:rPr lang="ja-JP" altLang="en-US" sz="1600" dirty="0">
                <a:solidFill>
                  <a:prstClr val="black"/>
                </a:solidFill>
                <a:latin typeface="Arial" charset="0"/>
              </a:rPr>
              <a:t>（</a:t>
            </a:r>
            <a:r>
              <a:rPr lang="en-US" altLang="ja-JP" sz="1600" dirty="0">
                <a:solidFill>
                  <a:prstClr val="black"/>
                </a:solidFill>
                <a:latin typeface="Arial" charset="0"/>
              </a:rPr>
              <a:t>WHO)</a:t>
            </a:r>
            <a:r>
              <a:rPr lang="ja-JP" altLang="en-US" sz="1600" dirty="0">
                <a:solidFill>
                  <a:prstClr val="black"/>
                </a:solidFill>
                <a:latin typeface="Arial" charset="0"/>
              </a:rPr>
              <a:t>」（国立感染症研究所日本語訳）</a:t>
            </a:r>
            <a:endParaRPr lang="en-US" altLang="ja-JP" sz="1600" dirty="0">
              <a:solidFill>
                <a:prstClr val="black"/>
              </a:solidFill>
              <a:latin typeface="Arial" charset="0"/>
            </a:endParaRPr>
          </a:p>
          <a:p>
            <a:pPr eaLnBrk="1" fontAlgn="base" hangingPunct="1">
              <a:spcBef>
                <a:spcPct val="0"/>
              </a:spcBef>
              <a:spcAft>
                <a:spcPct val="0"/>
              </a:spcAft>
              <a:buNone/>
            </a:pPr>
            <a:r>
              <a:rPr lang="en-US" altLang="ja-JP" sz="1600" dirty="0">
                <a:hlinkClick r:id="rId3"/>
              </a:rPr>
              <a:t>https://www.niid.jihs.go.jp/publications/byougen-kanri/WHOguidance_transport13-14.pdf</a:t>
            </a:r>
            <a:endParaRPr lang="en-US" altLang="ja-JP" sz="1600" dirty="0"/>
          </a:p>
          <a:p>
            <a:pPr eaLnBrk="1" fontAlgn="base" hangingPunct="1">
              <a:spcBef>
                <a:spcPct val="0"/>
              </a:spcBef>
              <a:spcAft>
                <a:spcPct val="0"/>
              </a:spcAft>
              <a:buNone/>
            </a:pPr>
            <a:endParaRPr lang="en-US" altLang="ja-JP" sz="1600" dirty="0"/>
          </a:p>
        </p:txBody>
      </p:sp>
    </p:spTree>
    <p:extLst>
      <p:ext uri="{BB962C8B-B14F-4D97-AF65-F5344CB8AC3E}">
        <p14:creationId xmlns:p14="http://schemas.microsoft.com/office/powerpoint/2010/main" val="4239137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244213" y="115891"/>
            <a:ext cx="9500129" cy="809625"/>
          </a:xfrm>
        </p:spPr>
        <p:txBody>
          <a:bodyPr/>
          <a:lstStyle/>
          <a:p>
            <a:r>
              <a:rPr lang="ja-JP" altLang="en-US" dirty="0">
                <a:solidFill>
                  <a:srgbClr val="0000CC"/>
                </a:solidFill>
              </a:rPr>
              <a:t>カテゴリー</a:t>
            </a:r>
            <a:r>
              <a:rPr lang="en-US" altLang="ja-JP" dirty="0">
                <a:solidFill>
                  <a:srgbClr val="0000CC"/>
                </a:solidFill>
              </a:rPr>
              <a:t>A</a:t>
            </a:r>
            <a:r>
              <a:rPr lang="ja-JP" altLang="en-US" dirty="0">
                <a:solidFill>
                  <a:srgbClr val="0000CC"/>
                </a:solidFill>
              </a:rPr>
              <a:t>の表示</a:t>
            </a:r>
            <a:endParaRPr lang="ja-JP" altLang="en-US" sz="1600" dirty="0">
              <a:solidFill>
                <a:srgbClr val="0000CC"/>
              </a:solidFill>
            </a:endParaRPr>
          </a:p>
        </p:txBody>
      </p:sp>
      <p:sp>
        <p:nvSpPr>
          <p:cNvPr id="3" name="コンテンツ プレースホルダー 2"/>
          <p:cNvSpPr>
            <a:spLocks noGrp="1"/>
          </p:cNvSpPr>
          <p:nvPr>
            <p:ph idx="1"/>
          </p:nvPr>
        </p:nvSpPr>
        <p:spPr>
          <a:xfrm>
            <a:off x="178858" y="1049338"/>
            <a:ext cx="3838575" cy="476250"/>
          </a:xfrm>
        </p:spPr>
        <p:txBody>
          <a:bodyPr/>
          <a:lstStyle/>
          <a:p>
            <a:pPr>
              <a:buFont typeface="Wingdings" pitchFamily="2" charset="2"/>
              <a:buChar char="l"/>
              <a:defRPr/>
            </a:pPr>
            <a:r>
              <a:rPr lang="ja-JP" altLang="en-US" sz="2000" dirty="0"/>
              <a:t>国連規格容器のシンボル</a:t>
            </a:r>
            <a:endParaRPr lang="en-US" altLang="ja-JP" sz="2000" dirty="0"/>
          </a:p>
          <a:p>
            <a:pPr marL="0" indent="0">
              <a:buFontTx/>
              <a:buNone/>
              <a:defRPr/>
            </a:pPr>
            <a:endParaRPr lang="en-US" altLang="ja-JP" sz="2000" dirty="0"/>
          </a:p>
          <a:p>
            <a:pPr marL="0" indent="0">
              <a:buFontTx/>
              <a:buNone/>
              <a:defRPr/>
            </a:pPr>
            <a:endParaRPr lang="en-US" altLang="ja-JP" sz="2000" dirty="0"/>
          </a:p>
        </p:txBody>
      </p:sp>
      <p:pic>
        <p:nvPicPr>
          <p:cNvPr id="3277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125" y="1458913"/>
            <a:ext cx="3616721"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3" name="横巻き 1"/>
          <p:cNvSpPr>
            <a:spLocks noChangeArrowheads="1"/>
          </p:cNvSpPr>
          <p:nvPr/>
        </p:nvSpPr>
        <p:spPr bwMode="auto">
          <a:xfrm>
            <a:off x="3549651" y="4914900"/>
            <a:ext cx="5677033" cy="1854200"/>
          </a:xfrm>
          <a:prstGeom prst="horizontalScroll">
            <a:avLst>
              <a:gd name="adj" fmla="val 12500"/>
            </a:avLst>
          </a:prstGeom>
          <a:solidFill>
            <a:srgbClr val="CCFFCC"/>
          </a:solidFill>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fontAlgn="base">
              <a:spcBef>
                <a:spcPct val="0"/>
              </a:spcBef>
              <a:spcAft>
                <a:spcPct val="0"/>
              </a:spcAft>
              <a:defRPr/>
            </a:pPr>
            <a:r>
              <a:rPr lang="ja-JP" altLang="en-US" b="1" dirty="0">
                <a:solidFill>
                  <a:srgbClr val="000000"/>
                </a:solidFill>
              </a:rPr>
              <a:t>その他</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（１）荷送人の氏名又は名称及び住所</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（２）荷受人の氏名又は名称及び住所</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（３）その輸送貨物について熟知している責任者の</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　　氏名及び電話番号を記載</a:t>
            </a:r>
            <a:endParaRPr lang="en-US" altLang="ja-JP" b="1" dirty="0">
              <a:solidFill>
                <a:srgbClr val="000000"/>
              </a:solidFill>
            </a:endParaRPr>
          </a:p>
        </p:txBody>
      </p:sp>
      <p:pic>
        <p:nvPicPr>
          <p:cNvPr id="327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7309" y="2554288"/>
            <a:ext cx="2576248"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コンテンツ プレースホルダー 2"/>
          <p:cNvSpPr txBox="1">
            <a:spLocks/>
          </p:cNvSpPr>
          <p:nvPr/>
        </p:nvSpPr>
        <p:spPr bwMode="auto">
          <a:xfrm>
            <a:off x="5013196" y="2543175"/>
            <a:ext cx="314721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Char char="l"/>
              <a:defRPr/>
            </a:pPr>
            <a:r>
              <a:rPr lang="ja-JP" altLang="en-US" sz="2000" dirty="0">
                <a:solidFill>
                  <a:srgbClr val="000000"/>
                </a:solidFill>
              </a:rPr>
              <a:t>危険性ラベル</a:t>
            </a:r>
            <a:endParaRPr lang="en-US" altLang="ja-JP" sz="2000" dirty="0">
              <a:solidFill>
                <a:srgbClr val="000000"/>
              </a:solidFill>
            </a:endParaRPr>
          </a:p>
          <a:p>
            <a:pPr marL="0" indent="0">
              <a:buFontTx/>
              <a:buNone/>
              <a:defRPr/>
            </a:pPr>
            <a:endParaRPr lang="en-US" altLang="ja-JP" sz="2000" dirty="0">
              <a:solidFill>
                <a:srgbClr val="000000"/>
              </a:solidFill>
            </a:endParaRPr>
          </a:p>
          <a:p>
            <a:pPr marL="0" indent="0">
              <a:buFontTx/>
              <a:buNone/>
              <a:defRPr/>
            </a:pPr>
            <a:endParaRPr lang="en-US" altLang="ja-JP" sz="2000" dirty="0">
              <a:solidFill>
                <a:srgbClr val="000000"/>
              </a:solidFill>
            </a:endParaRPr>
          </a:p>
        </p:txBody>
      </p:sp>
      <p:sp>
        <p:nvSpPr>
          <p:cNvPr id="13" name="コンテンツ プレースホルダー 2"/>
          <p:cNvSpPr txBox="1">
            <a:spLocks/>
          </p:cNvSpPr>
          <p:nvPr/>
        </p:nvSpPr>
        <p:spPr bwMode="auto">
          <a:xfrm>
            <a:off x="5013196" y="1052518"/>
            <a:ext cx="329684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Char char="l"/>
              <a:defRPr/>
            </a:pPr>
            <a:r>
              <a:rPr lang="ja-JP" altLang="en-US" sz="2000" dirty="0">
                <a:solidFill>
                  <a:srgbClr val="000000"/>
                </a:solidFill>
              </a:rPr>
              <a:t>「ＵＮ２８１４」</a:t>
            </a:r>
            <a:endParaRPr lang="en-US" altLang="ja-JP" sz="2000" dirty="0">
              <a:solidFill>
                <a:srgbClr val="000000"/>
              </a:solidFill>
            </a:endParaRPr>
          </a:p>
          <a:p>
            <a:pPr marL="0" indent="0">
              <a:buFontTx/>
              <a:buNone/>
              <a:defRPr/>
            </a:pPr>
            <a:r>
              <a:rPr lang="ja-JP" altLang="en-US" sz="2000" dirty="0">
                <a:solidFill>
                  <a:srgbClr val="000000"/>
                </a:solidFill>
              </a:rPr>
              <a:t>　（</a:t>
            </a:r>
            <a:r>
              <a:rPr lang="en-US" altLang="ja-JP" sz="2000" dirty="0">
                <a:solidFill>
                  <a:srgbClr val="000000"/>
                </a:solidFill>
              </a:rPr>
              <a:t>Infectious  Substance</a:t>
            </a:r>
          </a:p>
          <a:p>
            <a:pPr marL="0" indent="0">
              <a:buFontTx/>
              <a:buNone/>
              <a:defRPr/>
            </a:pPr>
            <a:r>
              <a:rPr lang="ja-JP" altLang="en-US" sz="2000" dirty="0">
                <a:solidFill>
                  <a:srgbClr val="000000"/>
                </a:solidFill>
              </a:rPr>
              <a:t>　　</a:t>
            </a:r>
            <a:r>
              <a:rPr lang="en-US" altLang="ja-JP" sz="2000" dirty="0">
                <a:solidFill>
                  <a:srgbClr val="000000"/>
                </a:solidFill>
              </a:rPr>
              <a:t>Affecting  Humans</a:t>
            </a:r>
            <a:r>
              <a:rPr lang="ja-JP" altLang="en-US" sz="2000" dirty="0">
                <a:solidFill>
                  <a:srgbClr val="000000"/>
                </a:solidFill>
              </a:rPr>
              <a:t>）</a:t>
            </a:r>
            <a:endParaRPr lang="en-US" altLang="ja-JP" sz="2000" dirty="0">
              <a:solidFill>
                <a:srgbClr val="000000"/>
              </a:solidFill>
            </a:endParaRPr>
          </a:p>
          <a:p>
            <a:pPr marL="0" indent="0">
              <a:buFontTx/>
              <a:buNone/>
              <a:defRPr/>
            </a:pPr>
            <a:endParaRPr lang="en-US" altLang="ja-JP" sz="2000" dirty="0">
              <a:solidFill>
                <a:srgbClr val="000000"/>
              </a:solidFill>
            </a:endParaRPr>
          </a:p>
        </p:txBody>
      </p:sp>
      <p:sp>
        <p:nvSpPr>
          <p:cNvPr id="32777" name="コンテンツ プレースホルダー 2"/>
          <p:cNvSpPr txBox="1">
            <a:spLocks/>
          </p:cNvSpPr>
          <p:nvPr/>
        </p:nvSpPr>
        <p:spPr bwMode="auto">
          <a:xfrm>
            <a:off x="5013196" y="2543175"/>
            <a:ext cx="314721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Aft>
                <a:spcPct val="0"/>
              </a:spcAft>
              <a:buFontTx/>
              <a:buNone/>
            </a:pPr>
            <a:endParaRPr lang="en-US" altLang="ja-JP" sz="2000">
              <a:solidFill>
                <a:srgbClr val="000000"/>
              </a:solidFill>
            </a:endParaRPr>
          </a:p>
          <a:p>
            <a:pPr fontAlgn="base">
              <a:spcAft>
                <a:spcPct val="0"/>
              </a:spcAft>
              <a:buFontTx/>
              <a:buNone/>
            </a:pPr>
            <a:endParaRPr lang="en-US" altLang="ja-JP" sz="2000">
              <a:solidFill>
                <a:srgbClr val="000000"/>
              </a:solidFill>
            </a:endParaRPr>
          </a:p>
        </p:txBody>
      </p:sp>
      <p:sp>
        <p:nvSpPr>
          <p:cNvPr id="15" name="コンテンツ プレースホルダー 2"/>
          <p:cNvSpPr txBox="1">
            <a:spLocks/>
          </p:cNvSpPr>
          <p:nvPr/>
        </p:nvSpPr>
        <p:spPr bwMode="auto">
          <a:xfrm>
            <a:off x="252810" y="3735388"/>
            <a:ext cx="31489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Char char="l"/>
              <a:defRPr/>
            </a:pPr>
            <a:r>
              <a:rPr lang="ja-JP" altLang="en-US" sz="2000" dirty="0">
                <a:solidFill>
                  <a:srgbClr val="000000"/>
                </a:solidFill>
              </a:rPr>
              <a:t>天地無用ラベル</a:t>
            </a:r>
            <a:endParaRPr lang="en-US" altLang="ja-JP" sz="2000" dirty="0">
              <a:solidFill>
                <a:srgbClr val="000000"/>
              </a:solidFill>
            </a:endParaRPr>
          </a:p>
          <a:p>
            <a:pPr marL="0" indent="0">
              <a:buFontTx/>
              <a:buNone/>
              <a:defRPr/>
            </a:pPr>
            <a:endParaRPr lang="en-US" altLang="ja-JP" sz="2000" dirty="0">
              <a:solidFill>
                <a:srgbClr val="000000"/>
              </a:solidFill>
            </a:endParaRPr>
          </a:p>
          <a:p>
            <a:pPr marL="0" indent="0">
              <a:buFontTx/>
              <a:buNone/>
              <a:defRPr/>
            </a:pPr>
            <a:endParaRPr lang="en-US" altLang="ja-JP" sz="2000" dirty="0">
              <a:solidFill>
                <a:srgbClr val="000000"/>
              </a:solidFill>
            </a:endParaRPr>
          </a:p>
        </p:txBody>
      </p:sp>
      <p:pic>
        <p:nvPicPr>
          <p:cNvPr id="3277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6531" y="4314830"/>
            <a:ext cx="1776544"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780" name="曲線コネクタ 4"/>
          <p:cNvCxnSpPr>
            <a:cxnSpLocks noChangeShapeType="1"/>
          </p:cNvCxnSpPr>
          <p:nvPr/>
        </p:nvCxnSpPr>
        <p:spPr bwMode="auto">
          <a:xfrm rot="5400000">
            <a:off x="3183006" y="2761922"/>
            <a:ext cx="631825" cy="524537"/>
          </a:xfrm>
          <a:prstGeom prst="curvedConnector3">
            <a:avLst>
              <a:gd name="adj1" fmla="val 50000"/>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81" name="コンテンツ プレースホルダー 2"/>
          <p:cNvSpPr txBox="1">
            <a:spLocks/>
          </p:cNvSpPr>
          <p:nvPr/>
        </p:nvSpPr>
        <p:spPr bwMode="auto">
          <a:xfrm>
            <a:off x="2997597" y="2276480"/>
            <a:ext cx="1527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Aft>
                <a:spcPct val="0"/>
              </a:spcAft>
              <a:buFontTx/>
              <a:buNone/>
            </a:pPr>
            <a:r>
              <a:rPr lang="ja-JP" altLang="en-US" sz="1200">
                <a:solidFill>
                  <a:srgbClr val="000000"/>
                </a:solidFill>
              </a:rPr>
              <a:t>包装容器の種別</a:t>
            </a:r>
            <a:endParaRPr lang="en-US" altLang="ja-JP" sz="1200">
              <a:solidFill>
                <a:srgbClr val="000000"/>
              </a:solidFill>
            </a:endParaRPr>
          </a:p>
          <a:p>
            <a:pPr algn="ctr" fontAlgn="base">
              <a:spcAft>
                <a:spcPct val="0"/>
              </a:spcAft>
              <a:buFontTx/>
              <a:buNone/>
            </a:pPr>
            <a:r>
              <a:rPr lang="ja-JP" altLang="en-US" sz="1200">
                <a:solidFill>
                  <a:srgbClr val="000000"/>
                </a:solidFill>
              </a:rPr>
              <a:t>を示す記号等</a:t>
            </a:r>
            <a:endParaRPr lang="en-US" altLang="ja-JP" sz="1200">
              <a:solidFill>
                <a:srgbClr val="000000"/>
              </a:solidFill>
            </a:endParaRPr>
          </a:p>
          <a:p>
            <a:pPr algn="ctr" fontAlgn="base">
              <a:spcAft>
                <a:spcPct val="0"/>
              </a:spcAft>
              <a:buFontTx/>
              <a:buNone/>
            </a:pPr>
            <a:endParaRPr lang="en-US" altLang="ja-JP" sz="2000">
              <a:solidFill>
                <a:srgbClr val="000000"/>
              </a:solidFill>
            </a:endParaRPr>
          </a:p>
        </p:txBody>
      </p:sp>
    </p:spTree>
    <p:extLst>
      <p:ext uri="{BB962C8B-B14F-4D97-AF65-F5344CB8AC3E}">
        <p14:creationId xmlns:p14="http://schemas.microsoft.com/office/powerpoint/2010/main" val="2976976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95300" y="115888"/>
            <a:ext cx="8915400" cy="900112"/>
          </a:xfrm>
        </p:spPr>
        <p:txBody>
          <a:bodyPr/>
          <a:lstStyle/>
          <a:p>
            <a:r>
              <a:rPr lang="ja-JP" altLang="en-US">
                <a:solidFill>
                  <a:srgbClr val="0000CC"/>
                </a:solidFill>
              </a:rPr>
              <a:t>カテゴリー</a:t>
            </a:r>
            <a:r>
              <a:rPr lang="en-US" altLang="ja-JP">
                <a:solidFill>
                  <a:srgbClr val="0000CC"/>
                </a:solidFill>
              </a:rPr>
              <a:t>B</a:t>
            </a:r>
            <a:r>
              <a:rPr lang="ja-JP" altLang="en-US">
                <a:solidFill>
                  <a:srgbClr val="0000CC"/>
                </a:solidFill>
              </a:rPr>
              <a:t>の表示</a:t>
            </a:r>
          </a:p>
        </p:txBody>
      </p:sp>
      <p:sp>
        <p:nvSpPr>
          <p:cNvPr id="36867" name="ひし形 4"/>
          <p:cNvSpPr>
            <a:spLocks noChangeArrowheads="1"/>
          </p:cNvSpPr>
          <p:nvPr/>
        </p:nvSpPr>
        <p:spPr bwMode="auto">
          <a:xfrm>
            <a:off x="1363795" y="1787530"/>
            <a:ext cx="2185855" cy="1800225"/>
          </a:xfrm>
          <a:prstGeom prst="diamond">
            <a:avLst/>
          </a:prstGeom>
          <a:noFill/>
          <a:ln w="7620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2400" b="1">
                <a:solidFill>
                  <a:srgbClr val="000000"/>
                </a:solidFill>
              </a:rPr>
              <a:t>UN3373</a:t>
            </a:r>
            <a:endParaRPr lang="ja-JP" altLang="en-US" sz="2400" b="1">
              <a:solidFill>
                <a:srgbClr val="000000"/>
              </a:solidFill>
            </a:endParaRPr>
          </a:p>
        </p:txBody>
      </p:sp>
      <p:sp>
        <p:nvSpPr>
          <p:cNvPr id="36868" name="正方形/長方形 1"/>
          <p:cNvSpPr>
            <a:spLocks noChangeArrowheads="1"/>
          </p:cNvSpPr>
          <p:nvPr/>
        </p:nvSpPr>
        <p:spPr bwMode="auto">
          <a:xfrm>
            <a:off x="194340" y="5661030"/>
            <a:ext cx="951732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en-US" altLang="ja-JP">
                <a:solidFill>
                  <a:srgbClr val="000000"/>
                </a:solidFill>
              </a:rPr>
              <a:t>※</a:t>
            </a:r>
            <a:r>
              <a:rPr lang="ja-JP" altLang="en-US">
                <a:solidFill>
                  <a:srgbClr val="000000"/>
                </a:solidFill>
              </a:rPr>
              <a:t>「感染性物質の輸送規制に関するガイダンス</a:t>
            </a:r>
            <a:r>
              <a:rPr lang="en-US" altLang="ja-JP">
                <a:solidFill>
                  <a:srgbClr val="000000"/>
                </a:solidFill>
              </a:rPr>
              <a:t>2013-2014</a:t>
            </a:r>
            <a:r>
              <a:rPr lang="ja-JP" altLang="en-US">
                <a:solidFill>
                  <a:srgbClr val="000000"/>
                </a:solidFill>
              </a:rPr>
              <a:t>（</a:t>
            </a:r>
            <a:r>
              <a:rPr lang="en-US" altLang="ja-JP">
                <a:solidFill>
                  <a:srgbClr val="000000"/>
                </a:solidFill>
              </a:rPr>
              <a:t>WHO)</a:t>
            </a:r>
            <a:r>
              <a:rPr lang="ja-JP" altLang="en-US">
                <a:solidFill>
                  <a:srgbClr val="000000"/>
                </a:solidFill>
              </a:rPr>
              <a:t>」</a:t>
            </a:r>
            <a:endParaRPr lang="en-US" altLang="ja-JP">
              <a:solidFill>
                <a:srgbClr val="000000"/>
              </a:solidFill>
            </a:endParaRPr>
          </a:p>
          <a:p>
            <a:pPr eaLnBrk="1" fontAlgn="base" hangingPunct="1">
              <a:spcBef>
                <a:spcPct val="0"/>
              </a:spcBef>
              <a:spcAft>
                <a:spcPct val="0"/>
              </a:spcAft>
            </a:pPr>
            <a:r>
              <a:rPr lang="ja-JP" altLang="en-US">
                <a:solidFill>
                  <a:srgbClr val="000000"/>
                </a:solidFill>
              </a:rPr>
              <a:t>　　（国立感染症研究所日本語訳）を参照すること</a:t>
            </a:r>
            <a:endParaRPr lang="en-US" altLang="ja-JP">
              <a:solidFill>
                <a:srgbClr val="000000"/>
              </a:solidFill>
              <a:hlinkClick r:id="rId3"/>
            </a:endParaRPr>
          </a:p>
          <a:p>
            <a:pPr eaLnBrk="1" fontAlgn="base" hangingPunct="1">
              <a:spcBef>
                <a:spcPct val="0"/>
              </a:spcBef>
              <a:spcAft>
                <a:spcPct val="0"/>
              </a:spcAft>
            </a:pPr>
            <a:r>
              <a:rPr lang="en-US" altLang="ja-JP">
                <a:solidFill>
                  <a:srgbClr val="000000"/>
                </a:solidFill>
                <a:hlinkClick r:id="rId3"/>
              </a:rPr>
              <a:t>http://www.nih.go.jp/niid/images/biosafe/who/WHOguidance_transport13-14.pdf</a:t>
            </a:r>
            <a:endParaRPr lang="en-US" altLang="ja-JP">
              <a:solidFill>
                <a:srgbClr val="000000"/>
              </a:solidFill>
            </a:endParaRPr>
          </a:p>
        </p:txBody>
      </p:sp>
      <p:sp>
        <p:nvSpPr>
          <p:cNvPr id="10" name="コンテンツ プレースホルダー 2"/>
          <p:cNvSpPr txBox="1">
            <a:spLocks/>
          </p:cNvSpPr>
          <p:nvPr/>
        </p:nvSpPr>
        <p:spPr bwMode="auto">
          <a:xfrm>
            <a:off x="507342" y="1204913"/>
            <a:ext cx="382137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Char char="l"/>
              <a:defRPr/>
            </a:pPr>
            <a:r>
              <a:rPr lang="ja-JP" altLang="en-US" sz="2000" dirty="0">
                <a:solidFill>
                  <a:srgbClr val="000000"/>
                </a:solidFill>
              </a:rPr>
              <a:t>「ＵＮ３３７３」の菱形ラベル</a:t>
            </a:r>
            <a:endParaRPr lang="en-US" altLang="ja-JP" sz="2000" dirty="0">
              <a:solidFill>
                <a:srgbClr val="000000"/>
              </a:solidFill>
            </a:endParaRPr>
          </a:p>
          <a:p>
            <a:pPr marL="0" indent="0">
              <a:buFontTx/>
              <a:buNone/>
              <a:defRPr/>
            </a:pPr>
            <a:r>
              <a:rPr lang="ja-JP" altLang="en-US" sz="2000" dirty="0">
                <a:solidFill>
                  <a:srgbClr val="000000"/>
                </a:solidFill>
              </a:rPr>
              <a:t>　</a:t>
            </a:r>
            <a:endParaRPr lang="en-US" altLang="ja-JP" sz="2000" dirty="0">
              <a:solidFill>
                <a:srgbClr val="000000"/>
              </a:solidFill>
            </a:endParaRPr>
          </a:p>
        </p:txBody>
      </p:sp>
      <p:sp>
        <p:nvSpPr>
          <p:cNvPr id="11" name="コンテンツ プレースホルダー 2"/>
          <p:cNvSpPr txBox="1">
            <a:spLocks/>
          </p:cNvSpPr>
          <p:nvPr/>
        </p:nvSpPr>
        <p:spPr bwMode="auto">
          <a:xfrm>
            <a:off x="4953003" y="1203325"/>
            <a:ext cx="4758664"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itchFamily="2" charset="2"/>
              <a:buChar char="l"/>
              <a:defRPr/>
            </a:pPr>
            <a:r>
              <a:rPr lang="ja-JP" altLang="en-US" sz="2000" dirty="0">
                <a:solidFill>
                  <a:srgbClr val="000000"/>
                </a:solidFill>
              </a:rPr>
              <a:t>左記の表示に隣接して</a:t>
            </a:r>
            <a:endParaRPr lang="en-US" altLang="ja-JP" sz="2000" dirty="0">
              <a:solidFill>
                <a:srgbClr val="000000"/>
              </a:solidFill>
            </a:endParaRPr>
          </a:p>
          <a:p>
            <a:pPr marL="0" indent="0">
              <a:buFontTx/>
              <a:buNone/>
              <a:defRPr/>
            </a:pPr>
            <a:r>
              <a:rPr lang="ja-JP" altLang="en-US" sz="2000" dirty="0">
                <a:solidFill>
                  <a:srgbClr val="000000"/>
                </a:solidFill>
              </a:rPr>
              <a:t>　「カテゴリーＢの生物学的物質</a:t>
            </a:r>
            <a:endParaRPr lang="en-US" altLang="ja-JP" sz="2000" dirty="0">
              <a:solidFill>
                <a:srgbClr val="000000"/>
              </a:solidFill>
            </a:endParaRPr>
          </a:p>
          <a:p>
            <a:pPr marL="0" indent="0">
              <a:buFontTx/>
              <a:buNone/>
              <a:defRPr/>
            </a:pPr>
            <a:r>
              <a:rPr lang="ja-JP" altLang="en-US" sz="2000" dirty="0">
                <a:solidFill>
                  <a:srgbClr val="000000"/>
                </a:solidFill>
              </a:rPr>
              <a:t>　（</a:t>
            </a:r>
            <a:r>
              <a:rPr lang="en-US" altLang="ja-JP" sz="2000" dirty="0">
                <a:solidFill>
                  <a:srgbClr val="000000"/>
                </a:solidFill>
              </a:rPr>
              <a:t>BIOLOGICAL SUBSTANCE,</a:t>
            </a:r>
          </a:p>
          <a:p>
            <a:pPr marL="0" indent="0">
              <a:buFontTx/>
              <a:buNone/>
              <a:defRPr/>
            </a:pPr>
            <a:r>
              <a:rPr lang="ja-JP" altLang="en-US" sz="2000" dirty="0">
                <a:solidFill>
                  <a:srgbClr val="000000"/>
                </a:solidFill>
              </a:rPr>
              <a:t>　　</a:t>
            </a:r>
            <a:r>
              <a:rPr lang="en-US" altLang="ja-JP" sz="2000" dirty="0">
                <a:solidFill>
                  <a:srgbClr val="000000"/>
                </a:solidFill>
              </a:rPr>
              <a:t>CATEGORY  B</a:t>
            </a:r>
            <a:r>
              <a:rPr lang="ja-JP" altLang="en-US" sz="2000" dirty="0">
                <a:solidFill>
                  <a:srgbClr val="000000"/>
                </a:solidFill>
              </a:rPr>
              <a:t>）」</a:t>
            </a:r>
            <a:endParaRPr lang="en-US" altLang="ja-JP" sz="2000" dirty="0">
              <a:solidFill>
                <a:srgbClr val="000000"/>
              </a:solidFill>
            </a:endParaRPr>
          </a:p>
          <a:p>
            <a:pPr marL="0" indent="0">
              <a:buFontTx/>
              <a:buNone/>
              <a:defRPr/>
            </a:pPr>
            <a:r>
              <a:rPr lang="ja-JP" altLang="en-US" sz="2000" dirty="0">
                <a:solidFill>
                  <a:srgbClr val="000000"/>
                </a:solidFill>
              </a:rPr>
              <a:t>　と表記する必要がある。</a:t>
            </a:r>
            <a:endParaRPr lang="en-US" altLang="ja-JP" sz="2000" dirty="0">
              <a:solidFill>
                <a:srgbClr val="000000"/>
              </a:solidFill>
            </a:endParaRPr>
          </a:p>
          <a:p>
            <a:pPr marL="0" indent="0">
              <a:buFontTx/>
              <a:buNone/>
              <a:defRPr/>
            </a:pPr>
            <a:endParaRPr lang="en-US" altLang="ja-JP" sz="2000" dirty="0">
              <a:solidFill>
                <a:srgbClr val="000000"/>
              </a:solidFill>
            </a:endParaRPr>
          </a:p>
        </p:txBody>
      </p:sp>
      <p:sp>
        <p:nvSpPr>
          <p:cNvPr id="12" name="横巻き 1"/>
          <p:cNvSpPr>
            <a:spLocks noChangeArrowheads="1"/>
          </p:cNvSpPr>
          <p:nvPr/>
        </p:nvSpPr>
        <p:spPr bwMode="auto">
          <a:xfrm>
            <a:off x="507342" y="3644905"/>
            <a:ext cx="8719344" cy="1755775"/>
          </a:xfrm>
          <a:prstGeom prst="horizontalScroll">
            <a:avLst>
              <a:gd name="adj" fmla="val 12500"/>
            </a:avLst>
          </a:prstGeom>
          <a:solidFill>
            <a:srgbClr val="CCFFCC"/>
          </a:solidFill>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pPr fontAlgn="base">
              <a:spcBef>
                <a:spcPct val="0"/>
              </a:spcBef>
              <a:spcAft>
                <a:spcPct val="0"/>
              </a:spcAft>
              <a:defRPr/>
            </a:pPr>
            <a:r>
              <a:rPr lang="ja-JP" altLang="en-US" b="1" dirty="0">
                <a:solidFill>
                  <a:srgbClr val="000000"/>
                </a:solidFill>
              </a:rPr>
              <a:t>その他</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（１）荷送人の氏名又は名称及び住所</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（２）荷受人の氏名又は名称及び住所</a:t>
            </a:r>
            <a:endParaRPr lang="en-US" altLang="ja-JP" b="1" dirty="0">
              <a:solidFill>
                <a:srgbClr val="000000"/>
              </a:solidFill>
            </a:endParaRPr>
          </a:p>
          <a:p>
            <a:pPr fontAlgn="base">
              <a:spcBef>
                <a:spcPct val="0"/>
              </a:spcBef>
              <a:spcAft>
                <a:spcPct val="0"/>
              </a:spcAft>
              <a:defRPr/>
            </a:pPr>
            <a:r>
              <a:rPr lang="ja-JP" altLang="en-US" b="1" dirty="0">
                <a:solidFill>
                  <a:srgbClr val="000000"/>
                </a:solidFill>
              </a:rPr>
              <a:t>（３）その輸送貨物について熟知している責任者の氏名及び電話番号を記載</a:t>
            </a:r>
            <a:endParaRPr lang="en-US" altLang="ja-JP" b="1" dirty="0">
              <a:solidFill>
                <a:srgbClr val="000000"/>
              </a:solidFill>
            </a:endParaRPr>
          </a:p>
        </p:txBody>
      </p:sp>
    </p:spTree>
    <p:extLst>
      <p:ext uri="{BB962C8B-B14F-4D97-AF65-F5344CB8AC3E}">
        <p14:creationId xmlns:p14="http://schemas.microsoft.com/office/powerpoint/2010/main" val="125528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a:xfrm>
            <a:off x="350840" y="115893"/>
            <a:ext cx="9204325" cy="1368425"/>
          </a:xfrm>
          <a:prstGeom prst="rect">
            <a:avLst/>
          </a:prstGeom>
        </p:spPr>
        <p:txBody>
          <a:bodyPr>
            <a:normAutofit fontScale="97500" lnSpcReduction="10000"/>
          </a:bodyPr>
          <a:lstStyle/>
          <a:p>
            <a:pPr algn="ctr">
              <a:spcBef>
                <a:spcPct val="0"/>
              </a:spcBef>
              <a:defRPr/>
            </a:pPr>
            <a:r>
              <a:rPr lang="ja-JP" altLang="en-US" sz="4400" dirty="0">
                <a:solidFill>
                  <a:srgbClr val="000000"/>
                </a:solidFill>
                <a:cs typeface="+mj-cs"/>
              </a:rPr>
              <a:t>病原体等の輸送時に必要な表示</a:t>
            </a:r>
            <a:endParaRPr lang="en-US" altLang="ja-JP" sz="4400" dirty="0">
              <a:solidFill>
                <a:srgbClr val="000000"/>
              </a:solidFill>
              <a:cs typeface="+mj-cs"/>
            </a:endParaRPr>
          </a:p>
          <a:p>
            <a:pPr algn="ctr">
              <a:spcBef>
                <a:spcPct val="0"/>
              </a:spcBef>
              <a:defRPr/>
            </a:pPr>
            <a:r>
              <a:rPr lang="ja-JP" altLang="en-US" sz="4400" dirty="0">
                <a:solidFill>
                  <a:srgbClr val="000000"/>
                </a:solidFill>
                <a:cs typeface="+mj-cs"/>
              </a:rPr>
              <a:t>（３重包装）</a:t>
            </a:r>
            <a:endParaRPr lang="ja-JP" altLang="en-US" sz="4200" dirty="0">
              <a:solidFill>
                <a:srgbClr val="000000"/>
              </a:solidFill>
              <a:cs typeface="+mj-cs"/>
            </a:endParaRPr>
          </a:p>
        </p:txBody>
      </p:sp>
      <p:pic>
        <p:nvPicPr>
          <p:cNvPr id="33795" name="Picture 4" descr="H:\マイドキュメント\研修\知識を有する者講習\図\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390" y="1484316"/>
            <a:ext cx="903922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487942" y="5805264"/>
            <a:ext cx="2175596" cy="369332"/>
          </a:xfrm>
          <a:prstGeom prst="rect">
            <a:avLst/>
          </a:prstGeom>
          <a:solidFill>
            <a:srgbClr val="FFFF99"/>
          </a:solidFill>
        </p:spPr>
        <p:txBody>
          <a:bodyPr wrap="none" rtlCol="0">
            <a:spAutoFit/>
          </a:bodyPr>
          <a:lstStyle/>
          <a:p>
            <a:r>
              <a:rPr kumimoji="1" lang="ja-JP" altLang="en-US" b="1" dirty="0">
                <a:latin typeface="ＭＳ Ｐゴシック" panose="020B0600070205080204" pitchFamily="50" charset="-128"/>
                <a:ea typeface="ＭＳ Ｐゴシック" panose="020B0600070205080204" pitchFamily="50" charset="-128"/>
              </a:rPr>
              <a:t>４</a:t>
            </a:r>
            <a:r>
              <a:rPr kumimoji="1" lang="en-US" altLang="ja-JP" b="1" dirty="0">
                <a:latin typeface="ＭＳ Ｐゴシック" panose="020B0600070205080204" pitchFamily="50" charset="-128"/>
                <a:ea typeface="ＭＳ Ｐゴシック" panose="020B0600070205080204" pitchFamily="50" charset="-128"/>
              </a:rPr>
              <a:t>GU/CLASS 6.2/13</a:t>
            </a:r>
          </a:p>
        </p:txBody>
      </p:sp>
      <p:grpSp>
        <p:nvGrpSpPr>
          <p:cNvPr id="9" name="グループ化 8"/>
          <p:cNvGrpSpPr/>
          <p:nvPr/>
        </p:nvGrpSpPr>
        <p:grpSpPr>
          <a:xfrm>
            <a:off x="3296816" y="3632827"/>
            <a:ext cx="6258349" cy="2541769"/>
            <a:chOff x="3296816" y="3632827"/>
            <a:chExt cx="6258349" cy="2541769"/>
          </a:xfrm>
        </p:grpSpPr>
        <p:sp>
          <p:nvSpPr>
            <p:cNvPr id="4" name="円/楕円 3"/>
            <p:cNvSpPr/>
            <p:nvPr/>
          </p:nvSpPr>
          <p:spPr>
            <a:xfrm>
              <a:off x="3296816" y="5805264"/>
              <a:ext cx="366722"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V="1">
              <a:off x="3663538" y="3861048"/>
              <a:ext cx="3953758" cy="19442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652080" y="3632827"/>
              <a:ext cx="1903085" cy="2031325"/>
            </a:xfrm>
            <a:prstGeom prst="rect">
              <a:avLst/>
            </a:prstGeom>
            <a:solidFill>
              <a:schemeClr val="bg1"/>
            </a:solidFill>
            <a:ln>
              <a:solidFill>
                <a:schemeClr val="tx1"/>
              </a:solidFill>
            </a:ln>
          </p:spPr>
          <p:txBody>
            <a:bodyPr wrap="none" rtlCol="0">
              <a:spAutoFit/>
            </a:bodyPr>
            <a:lstStyle/>
            <a:p>
              <a:r>
                <a:rPr kumimoji="1" lang="en-US" altLang="ja-JP" dirty="0"/>
                <a:t>2013</a:t>
              </a:r>
              <a:r>
                <a:rPr kumimoji="1" lang="ja-JP" altLang="en-US" dirty="0"/>
                <a:t>年製造</a:t>
              </a:r>
              <a:endParaRPr kumimoji="1" lang="en-US" altLang="ja-JP" dirty="0"/>
            </a:p>
            <a:p>
              <a:r>
                <a:rPr lang="en-US" altLang="ja-JP" dirty="0"/>
                <a:t>5</a:t>
              </a:r>
              <a:r>
                <a:rPr lang="ja-JP" altLang="en-US" dirty="0"/>
                <a:t>年間保証</a:t>
              </a:r>
            </a:p>
            <a:p>
              <a:endParaRPr lang="en-US" altLang="ja-JP" dirty="0"/>
            </a:p>
            <a:p>
              <a:r>
                <a:rPr lang="en-US" altLang="ja-JP" dirty="0"/>
                <a:t>CLASS 6.2: </a:t>
              </a:r>
              <a:r>
                <a:rPr lang="ja-JP" altLang="en-US" dirty="0"/>
                <a:t>病原体</a:t>
              </a:r>
              <a:endParaRPr lang="en-US" altLang="ja-JP" dirty="0"/>
            </a:p>
            <a:p>
              <a:endParaRPr lang="en-US" altLang="ja-JP" dirty="0"/>
            </a:p>
            <a:p>
              <a:r>
                <a:rPr lang="en-US" altLang="ja-JP" dirty="0"/>
                <a:t>4</a:t>
              </a:r>
              <a:r>
                <a:rPr kumimoji="1" lang="en-US" altLang="ja-JP" dirty="0"/>
                <a:t>GU:</a:t>
              </a:r>
              <a:r>
                <a:rPr kumimoji="1" lang="ja-JP" altLang="en-US" dirty="0"/>
                <a:t> 材質</a:t>
              </a:r>
              <a:endParaRPr kumimoji="1" lang="en-US" altLang="ja-JP" dirty="0"/>
            </a:p>
            <a:p>
              <a:endParaRPr lang="en-US" altLang="ja-JP" dirty="0"/>
            </a:p>
          </p:txBody>
        </p:sp>
      </p:grpSp>
      <p:grpSp>
        <p:nvGrpSpPr>
          <p:cNvPr id="14" name="グループ化 13"/>
          <p:cNvGrpSpPr/>
          <p:nvPr/>
        </p:nvGrpSpPr>
        <p:grpSpPr>
          <a:xfrm>
            <a:off x="947446" y="1461287"/>
            <a:ext cx="8415841" cy="4294054"/>
            <a:chOff x="947446" y="1461287"/>
            <a:chExt cx="8415841" cy="4294054"/>
          </a:xfrm>
        </p:grpSpPr>
        <p:sp>
          <p:nvSpPr>
            <p:cNvPr id="10" name="正方形/長方形 9"/>
            <p:cNvSpPr/>
            <p:nvPr/>
          </p:nvSpPr>
          <p:spPr>
            <a:xfrm>
              <a:off x="947446" y="3429000"/>
              <a:ext cx="2441213" cy="2326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V="1">
              <a:off x="3496401" y="2204864"/>
              <a:ext cx="4120895" cy="1770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617296" y="1461287"/>
              <a:ext cx="1745991" cy="923330"/>
            </a:xfrm>
            <a:prstGeom prst="rect">
              <a:avLst/>
            </a:prstGeom>
            <a:solidFill>
              <a:schemeClr val="bg1"/>
            </a:solidFill>
            <a:ln>
              <a:solidFill>
                <a:schemeClr val="tx1"/>
              </a:solidFill>
            </a:ln>
          </p:spPr>
          <p:txBody>
            <a:bodyPr wrap="none" rtlCol="0">
              <a:spAutoFit/>
            </a:bodyPr>
            <a:lstStyle/>
            <a:p>
              <a:r>
                <a:rPr kumimoji="1" lang="ja-JP" altLang="en-US" dirty="0"/>
                <a:t>国際便の際は，</a:t>
              </a:r>
              <a:endParaRPr kumimoji="1" lang="en-US" altLang="ja-JP" dirty="0"/>
            </a:p>
            <a:p>
              <a:r>
                <a:rPr lang="ja-JP" altLang="en-US" dirty="0"/>
                <a:t>英語と日本語の</a:t>
              </a:r>
              <a:endParaRPr lang="en-US" altLang="ja-JP" dirty="0"/>
            </a:p>
            <a:p>
              <a:r>
                <a:rPr kumimoji="1" lang="ja-JP" altLang="en-US" dirty="0"/>
                <a:t>標記</a:t>
              </a:r>
            </a:p>
          </p:txBody>
        </p:sp>
      </p:grpSp>
      <p:grpSp>
        <p:nvGrpSpPr>
          <p:cNvPr id="21" name="グループ化 20"/>
          <p:cNvGrpSpPr/>
          <p:nvPr/>
        </p:nvGrpSpPr>
        <p:grpSpPr>
          <a:xfrm>
            <a:off x="776536" y="5805264"/>
            <a:ext cx="8321774" cy="863880"/>
            <a:chOff x="776536" y="5805264"/>
            <a:chExt cx="8321774" cy="863880"/>
          </a:xfrm>
        </p:grpSpPr>
        <p:sp>
          <p:nvSpPr>
            <p:cNvPr id="15" name="円/楕円 14"/>
            <p:cNvSpPr/>
            <p:nvPr/>
          </p:nvSpPr>
          <p:spPr>
            <a:xfrm>
              <a:off x="776536" y="5805264"/>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1582071" y="6165304"/>
              <a:ext cx="6035225" cy="1806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652080" y="6022813"/>
              <a:ext cx="1446230" cy="646331"/>
            </a:xfrm>
            <a:prstGeom prst="rect">
              <a:avLst/>
            </a:prstGeom>
            <a:solidFill>
              <a:schemeClr val="bg1"/>
            </a:solidFill>
            <a:ln>
              <a:solidFill>
                <a:schemeClr val="tx1"/>
              </a:solidFill>
            </a:ln>
          </p:spPr>
          <p:txBody>
            <a:bodyPr wrap="none" rtlCol="0">
              <a:spAutoFit/>
            </a:bodyPr>
            <a:lstStyle/>
            <a:p>
              <a:r>
                <a:rPr kumimoji="1" lang="ja-JP" altLang="en-US" dirty="0"/>
                <a:t>このマークは</a:t>
              </a:r>
              <a:endParaRPr kumimoji="1" lang="en-US" altLang="ja-JP" dirty="0"/>
            </a:p>
            <a:p>
              <a:r>
                <a:rPr kumimoji="1" lang="ja-JP" altLang="en-US" dirty="0"/>
                <a:t>カテゴリーＡ</a:t>
              </a:r>
            </a:p>
          </p:txBody>
        </p:sp>
      </p:grpSp>
    </p:spTree>
    <p:extLst>
      <p:ext uri="{BB962C8B-B14F-4D97-AF65-F5344CB8AC3E}">
        <p14:creationId xmlns:p14="http://schemas.microsoft.com/office/powerpoint/2010/main" val="34773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079295" y="2407528"/>
            <a:ext cx="4076757" cy="2677656"/>
          </a:xfrm>
          <a:prstGeom prst="rect">
            <a:avLst/>
          </a:prstGeom>
          <a:solidFill>
            <a:schemeClr val="accent5">
              <a:lumMod val="60000"/>
              <a:lumOff val="40000"/>
            </a:schemeClr>
          </a:solidFill>
        </p:spPr>
        <p:txBody>
          <a:bodyPr wrap="none" rtlCol="0">
            <a:spAutoFit/>
          </a:bodyPr>
          <a:lstStyle/>
          <a:p>
            <a:r>
              <a:rPr kumimoji="1" lang="ja-JP" altLang="en-US" sz="2400" b="1" dirty="0"/>
              <a:t>・</a:t>
            </a:r>
            <a:r>
              <a:rPr lang="ja-JP" altLang="en-US" sz="2400" b="1" dirty="0"/>
              <a:t>作業者</a:t>
            </a:r>
            <a:r>
              <a:rPr kumimoji="1" lang="ja-JP" altLang="en-US" sz="2400" b="1" dirty="0"/>
              <a:t>が安全であること</a:t>
            </a:r>
            <a:endParaRPr kumimoji="1" lang="en-US" altLang="ja-JP" sz="2400" b="1" dirty="0"/>
          </a:p>
          <a:p>
            <a:endParaRPr lang="en-US" altLang="ja-JP" sz="2400" b="1" dirty="0"/>
          </a:p>
          <a:p>
            <a:endParaRPr lang="en-US" altLang="ja-JP" sz="2400" b="1" dirty="0"/>
          </a:p>
          <a:p>
            <a:r>
              <a:rPr kumimoji="1" lang="ja-JP" altLang="en-US" sz="2400" b="1" dirty="0"/>
              <a:t>・周囲の者が安全であること</a:t>
            </a:r>
            <a:endParaRPr kumimoji="1" lang="en-US" altLang="ja-JP" sz="2400" b="1" dirty="0"/>
          </a:p>
          <a:p>
            <a:endParaRPr lang="en-US" altLang="ja-JP" sz="2400" b="1" dirty="0"/>
          </a:p>
          <a:p>
            <a:endParaRPr lang="en-US" altLang="ja-JP" sz="2400" b="1" dirty="0"/>
          </a:p>
          <a:p>
            <a:r>
              <a:rPr kumimoji="1" lang="ja-JP" altLang="en-US" sz="2400" b="1" dirty="0"/>
              <a:t>・施設外の方も安全であること</a:t>
            </a:r>
          </a:p>
        </p:txBody>
      </p:sp>
      <p:sp>
        <p:nvSpPr>
          <p:cNvPr id="3" name="テキスト ボックス 2"/>
          <p:cNvSpPr txBox="1"/>
          <p:nvPr/>
        </p:nvSpPr>
        <p:spPr>
          <a:xfrm>
            <a:off x="992560" y="2939460"/>
            <a:ext cx="3384376" cy="1569660"/>
          </a:xfrm>
          <a:prstGeom prst="rect">
            <a:avLst/>
          </a:prstGeom>
          <a:solidFill>
            <a:srgbClr val="92D050"/>
          </a:solidFill>
        </p:spPr>
        <p:txBody>
          <a:bodyPr wrap="square" rtlCol="0">
            <a:spAutoFit/>
          </a:bodyPr>
          <a:lstStyle/>
          <a:p>
            <a:r>
              <a:rPr kumimoji="1" lang="ja-JP" altLang="en-US" sz="2400" b="1" dirty="0"/>
              <a:t>・バイオセーフティ</a:t>
            </a:r>
            <a:endParaRPr kumimoji="1" lang="en-US" altLang="ja-JP" sz="2400" b="1" dirty="0"/>
          </a:p>
          <a:p>
            <a:endParaRPr lang="en-US" altLang="ja-JP" sz="2400" b="1" dirty="0"/>
          </a:p>
          <a:p>
            <a:endParaRPr lang="en-US" altLang="ja-JP" sz="2400" b="1" dirty="0"/>
          </a:p>
          <a:p>
            <a:r>
              <a:rPr kumimoji="1" lang="ja-JP" altLang="en-US" sz="2400" b="1" dirty="0"/>
              <a:t>・バイオセキュリティ</a:t>
            </a:r>
          </a:p>
        </p:txBody>
      </p:sp>
      <p:sp>
        <p:nvSpPr>
          <p:cNvPr id="5" name="テキスト ボックス 4"/>
          <p:cNvSpPr txBox="1"/>
          <p:nvPr/>
        </p:nvSpPr>
        <p:spPr>
          <a:xfrm>
            <a:off x="224208" y="496413"/>
            <a:ext cx="9400330" cy="1569660"/>
          </a:xfrm>
          <a:prstGeom prst="rect">
            <a:avLst/>
          </a:prstGeom>
          <a:noFill/>
        </p:spPr>
        <p:txBody>
          <a:bodyPr wrap="none" rtlCol="0">
            <a:spAutoFit/>
          </a:bodyPr>
          <a:lstStyle/>
          <a:p>
            <a:r>
              <a:rPr lang="ja-JP" altLang="en-US" sz="2400" b="1" dirty="0"/>
              <a:t>検体などの病原体等送付および検査のバイオリスクの管理に関して</a:t>
            </a:r>
            <a:endParaRPr lang="en-US" altLang="ja-JP" sz="2400" b="1" dirty="0"/>
          </a:p>
          <a:p>
            <a:r>
              <a:rPr kumimoji="1" lang="ja-JP" altLang="en-US" sz="2400" b="1" dirty="0">
                <a:solidFill>
                  <a:srgbClr val="C00000"/>
                </a:solidFill>
              </a:rPr>
              <a:t>バイオセーフティ</a:t>
            </a:r>
            <a:r>
              <a:rPr kumimoji="1" lang="ja-JP" altLang="en-US" sz="2400" b="1" dirty="0"/>
              <a:t>と</a:t>
            </a:r>
            <a:r>
              <a:rPr kumimoji="1" lang="ja-JP" altLang="en-US" sz="2400" b="1" dirty="0">
                <a:solidFill>
                  <a:srgbClr val="C00000"/>
                </a:solidFill>
              </a:rPr>
              <a:t>バイオセキュリティ</a:t>
            </a:r>
            <a:r>
              <a:rPr kumimoji="1" lang="ja-JP" altLang="en-US" sz="2400" b="1" dirty="0"/>
              <a:t>という</a:t>
            </a:r>
            <a:r>
              <a:rPr kumimoji="1" lang="en-US" altLang="ja-JP" sz="2400" b="1" dirty="0"/>
              <a:t>2</a:t>
            </a:r>
            <a:r>
              <a:rPr kumimoji="1" lang="ja-JP" altLang="en-US" sz="2400" b="1" dirty="0" err="1"/>
              <a:t>つの</a:t>
            </a:r>
            <a:r>
              <a:rPr kumimoji="1" lang="ja-JP" altLang="en-US" sz="2400" b="1" dirty="0"/>
              <a:t>観点があります。</a:t>
            </a:r>
            <a:endParaRPr kumimoji="1" lang="en-US" altLang="ja-JP" sz="2400" b="1" dirty="0"/>
          </a:p>
          <a:p>
            <a:endParaRPr lang="en-US" altLang="ja-JP" sz="2400" b="1" dirty="0"/>
          </a:p>
          <a:p>
            <a:r>
              <a:rPr kumimoji="1" lang="ja-JP" altLang="en-US" sz="2400" b="1" dirty="0"/>
              <a:t>この点をふまえ、検体等を扱う際は以下の</a:t>
            </a:r>
            <a:r>
              <a:rPr kumimoji="1" lang="en-US" altLang="ja-JP" sz="2400" b="1" dirty="0"/>
              <a:t>3</a:t>
            </a:r>
            <a:r>
              <a:rPr kumimoji="1" lang="ja-JP" altLang="en-US" sz="2400" b="1" dirty="0" err="1"/>
              <a:t>つの</a:t>
            </a:r>
            <a:r>
              <a:rPr kumimoji="1" lang="ja-JP" altLang="en-US" sz="2400" b="1" dirty="0"/>
              <a:t>大きな柱があります。</a:t>
            </a:r>
          </a:p>
        </p:txBody>
      </p:sp>
      <p:sp>
        <p:nvSpPr>
          <p:cNvPr id="6" name="テキスト ボックス 5"/>
          <p:cNvSpPr txBox="1"/>
          <p:nvPr/>
        </p:nvSpPr>
        <p:spPr>
          <a:xfrm>
            <a:off x="250476" y="5517232"/>
            <a:ext cx="9688871" cy="830997"/>
          </a:xfrm>
          <a:prstGeom prst="rect">
            <a:avLst/>
          </a:prstGeom>
          <a:noFill/>
        </p:spPr>
        <p:txBody>
          <a:bodyPr wrap="none" rtlCol="0">
            <a:spAutoFit/>
          </a:bodyPr>
          <a:lstStyle/>
          <a:p>
            <a:r>
              <a:rPr kumimoji="1" lang="ja-JP" altLang="en-US" sz="2400" b="1" dirty="0"/>
              <a:t>そのうえで、包装責任者として理解しておくべきこと、守らないといけない</a:t>
            </a:r>
            <a:endParaRPr kumimoji="1" lang="en-US" altLang="ja-JP" sz="2400" b="1" dirty="0"/>
          </a:p>
          <a:p>
            <a:r>
              <a:rPr kumimoji="1" lang="ja-JP" altLang="en-US" sz="2400" b="1" dirty="0"/>
              <a:t>ことを認識しておくことが重要となります。</a:t>
            </a:r>
          </a:p>
        </p:txBody>
      </p:sp>
    </p:spTree>
    <p:extLst>
      <p:ext uri="{BB962C8B-B14F-4D97-AF65-F5344CB8AC3E}">
        <p14:creationId xmlns:p14="http://schemas.microsoft.com/office/powerpoint/2010/main" val="3964687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0" y="274638"/>
            <a:ext cx="8915400" cy="850900"/>
          </a:xfrm>
        </p:spPr>
        <p:txBody>
          <a:bodyPr/>
          <a:lstStyle/>
          <a:p>
            <a:pPr eaLnBrk="1" hangingPunct="1"/>
            <a:r>
              <a:rPr lang="ja-JP" altLang="en-US" dirty="0"/>
              <a:t>オーバーパック</a:t>
            </a:r>
          </a:p>
        </p:txBody>
      </p:sp>
      <p:pic>
        <p:nvPicPr>
          <p:cNvPr id="34819" name="Picture 42" descr="H:\マイドキュメント\研修\知識を有する者講習\図\５.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067" y="981079"/>
            <a:ext cx="8973873"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47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20552" y="509278"/>
            <a:ext cx="8424936" cy="6100132"/>
          </a:xfrm>
          <a:prstGeom prst="rect">
            <a:avLst/>
          </a:prstGeom>
        </p:spPr>
      </p:pic>
    </p:spTree>
    <p:extLst>
      <p:ext uri="{BB962C8B-B14F-4D97-AF65-F5344CB8AC3E}">
        <p14:creationId xmlns:p14="http://schemas.microsoft.com/office/powerpoint/2010/main" val="122024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704390" y="332656"/>
            <a:ext cx="8497219" cy="6192687"/>
          </a:xfrm>
          <a:prstGeom prst="rect">
            <a:avLst/>
          </a:prstGeom>
        </p:spPr>
      </p:pic>
    </p:spTree>
    <p:extLst>
      <p:ext uri="{BB962C8B-B14F-4D97-AF65-F5344CB8AC3E}">
        <p14:creationId xmlns:p14="http://schemas.microsoft.com/office/powerpoint/2010/main" val="4053951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56656" y="2227515"/>
            <a:ext cx="6624736" cy="1446550"/>
          </a:xfrm>
          <a:prstGeom prst="rect">
            <a:avLst/>
          </a:prstGeom>
          <a:noFill/>
        </p:spPr>
        <p:txBody>
          <a:bodyPr wrap="square" rtlCol="0">
            <a:spAutoFit/>
          </a:bodyPr>
          <a:lstStyle/>
          <a:p>
            <a:r>
              <a:rPr lang="ja-JP" altLang="en-US" sz="4400" dirty="0">
                <a:latin typeface="HG丸ｺﾞｼｯｸM-PRO" panose="020F0600000000000000" pitchFamily="50" charset="-128"/>
                <a:ea typeface="HG丸ｺﾞｼｯｸM-PRO" panose="020F0600000000000000" pitchFamily="50" charset="-128"/>
              </a:rPr>
              <a:t>漏出事案以降に</a:t>
            </a:r>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定められた留意事項</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38145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95300" y="274638"/>
            <a:ext cx="8915400" cy="850900"/>
          </a:xfrm>
        </p:spPr>
        <p:txBody>
          <a:bodyPr/>
          <a:lstStyle/>
          <a:p>
            <a:pPr eaLnBrk="1" hangingPunct="1"/>
            <a:r>
              <a:rPr lang="ja-JP" altLang="en-US" sz="3600" dirty="0">
                <a:solidFill>
                  <a:srgbClr val="0000CC"/>
                </a:solidFill>
              </a:rPr>
              <a:t>運搬容器の破裂・内容物漏出事案</a:t>
            </a:r>
          </a:p>
        </p:txBody>
      </p:sp>
      <p:sp>
        <p:nvSpPr>
          <p:cNvPr id="3" name="コンテンツ プレースホルダ 2"/>
          <p:cNvSpPr>
            <a:spLocks noGrp="1"/>
          </p:cNvSpPr>
          <p:nvPr>
            <p:ph idx="1"/>
          </p:nvPr>
        </p:nvSpPr>
        <p:spPr/>
        <p:txBody>
          <a:bodyPr rtlCol="0">
            <a:noAutofit/>
          </a:bodyPr>
          <a:lstStyle/>
          <a:p>
            <a:pPr marL="0" indent="0" eaLnBrk="1" fontAlgn="auto" hangingPunct="1">
              <a:lnSpc>
                <a:spcPts val="3400"/>
              </a:lnSpc>
              <a:spcBef>
                <a:spcPts val="0"/>
              </a:spcBef>
              <a:spcAft>
                <a:spcPts val="0"/>
              </a:spcAft>
              <a:buFont typeface="Arial" pitchFamily="34" charset="0"/>
              <a:buNone/>
              <a:defRPr/>
            </a:pPr>
            <a:r>
              <a:rPr lang="ja-JP" altLang="en-US" dirty="0"/>
              <a:t>発生日　　：　</a:t>
            </a:r>
            <a:r>
              <a:rPr lang="en-US" altLang="ja-JP" dirty="0"/>
              <a:t>2011</a:t>
            </a:r>
            <a:r>
              <a:rPr lang="ja-JP" altLang="en-US" dirty="0"/>
              <a:t>年</a:t>
            </a:r>
            <a:r>
              <a:rPr lang="en-US" altLang="ja-JP" dirty="0"/>
              <a:t>10</a:t>
            </a:r>
            <a:r>
              <a:rPr lang="ja-JP" altLang="en-US" dirty="0"/>
              <a:t>月</a:t>
            </a:r>
            <a:r>
              <a:rPr lang="en-US" altLang="ja-JP" dirty="0"/>
              <a:t>18</a:t>
            </a:r>
            <a:r>
              <a:rPr lang="ja-JP" altLang="en-US" dirty="0"/>
              <a:t>日</a:t>
            </a:r>
            <a:endParaRPr lang="en-US" altLang="ja-JP" dirty="0"/>
          </a:p>
          <a:p>
            <a:pPr marL="0" indent="0" eaLnBrk="1" fontAlgn="auto" hangingPunct="1">
              <a:lnSpc>
                <a:spcPts val="3400"/>
              </a:lnSpc>
              <a:spcBef>
                <a:spcPts val="0"/>
              </a:spcBef>
              <a:spcAft>
                <a:spcPts val="0"/>
              </a:spcAft>
              <a:buFont typeface="Arial" pitchFamily="34" charset="0"/>
              <a:buNone/>
              <a:defRPr/>
            </a:pP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運搬貨物 ：　地方衛生研究所から国立感染症</a:t>
            </a: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　　　　　　　　研究所に同定を依頼した検体</a:t>
            </a: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　　　　　　　　（患者由来検体）</a:t>
            </a:r>
            <a:endParaRPr lang="en-US" altLang="ja-JP" dirty="0"/>
          </a:p>
          <a:p>
            <a:pPr marL="0" indent="0" eaLnBrk="1" fontAlgn="auto" hangingPunct="1">
              <a:lnSpc>
                <a:spcPts val="3400"/>
              </a:lnSpc>
              <a:spcBef>
                <a:spcPts val="0"/>
              </a:spcBef>
              <a:spcAft>
                <a:spcPts val="0"/>
              </a:spcAft>
              <a:buFont typeface="Arial" pitchFamily="34" charset="0"/>
              <a:buNone/>
              <a:defRPr/>
            </a:pP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　運搬を行う郵便事業（株）の保管倉庫内で</a:t>
            </a: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　容器が破裂（爆発）し、内容物が漏出。</a:t>
            </a: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　直接の原因は、２次容器内にドライアイスを</a:t>
            </a:r>
            <a:endParaRPr lang="en-US" altLang="ja-JP" dirty="0"/>
          </a:p>
          <a:p>
            <a:pPr marL="0" indent="0" eaLnBrk="1" fontAlgn="auto" hangingPunct="1">
              <a:lnSpc>
                <a:spcPts val="3400"/>
              </a:lnSpc>
              <a:spcBef>
                <a:spcPts val="0"/>
              </a:spcBef>
              <a:spcAft>
                <a:spcPts val="0"/>
              </a:spcAft>
              <a:buFont typeface="Arial" pitchFamily="34" charset="0"/>
              <a:buNone/>
              <a:defRPr/>
            </a:pPr>
            <a:r>
              <a:rPr lang="ja-JP" altLang="en-US" dirty="0"/>
              <a:t>　入れたこと</a:t>
            </a:r>
          </a:p>
          <a:p>
            <a:pPr eaLnBrk="1" fontAlgn="auto" hangingPunct="1">
              <a:lnSpc>
                <a:spcPts val="3400"/>
              </a:lnSpc>
              <a:spcBef>
                <a:spcPts val="0"/>
              </a:spcBef>
              <a:spcAft>
                <a:spcPts val="0"/>
              </a:spcAft>
              <a:buFont typeface="Arial" pitchFamily="34" charset="0"/>
              <a:buChar char="•"/>
              <a:defRPr/>
            </a:pPr>
            <a:endParaRPr lang="ja-JP" altLang="en-US" dirty="0"/>
          </a:p>
        </p:txBody>
      </p:sp>
    </p:spTree>
    <p:extLst>
      <p:ext uri="{BB962C8B-B14F-4D97-AF65-F5344CB8AC3E}">
        <p14:creationId xmlns:p14="http://schemas.microsoft.com/office/powerpoint/2010/main" val="160607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92560" y="1844824"/>
            <a:ext cx="7568097" cy="3416320"/>
          </a:xfrm>
          <a:prstGeom prst="rect">
            <a:avLst/>
          </a:prstGeom>
          <a:noFill/>
        </p:spPr>
        <p:txBody>
          <a:bodyPr wrap="none" rtlCol="0">
            <a:spAutoFit/>
          </a:bodyPr>
          <a:lstStyle/>
          <a:p>
            <a:r>
              <a:rPr kumimoji="1" lang="ja-JP" altLang="en-US" sz="2400" b="1" dirty="0"/>
              <a:t>・感染症発生動向調査事業等において</a:t>
            </a:r>
            <a:endParaRPr kumimoji="1" lang="en-US" altLang="ja-JP" sz="2400" b="1" dirty="0"/>
          </a:p>
          <a:p>
            <a:r>
              <a:rPr kumimoji="1" lang="ja-JP" altLang="en-US" sz="2400" b="1" dirty="0"/>
              <a:t>　検体等を送付する際の留意事項について</a:t>
            </a:r>
            <a:endParaRPr kumimoji="1" lang="en-US" altLang="ja-JP" sz="2400" b="1" dirty="0"/>
          </a:p>
          <a:p>
            <a:r>
              <a:rPr lang="ja-JP" altLang="en-US" sz="2400" b="1" dirty="0"/>
              <a:t>　　　　　　　　　　　</a:t>
            </a:r>
            <a:r>
              <a:rPr lang="en-US" altLang="ja-JP" sz="2400" b="1" dirty="0"/>
              <a:t>(</a:t>
            </a:r>
            <a:r>
              <a:rPr lang="ja-JP" altLang="en-US" sz="2400" b="1" dirty="0"/>
              <a:t>令和</a:t>
            </a:r>
            <a:r>
              <a:rPr lang="en-US" altLang="ja-JP" sz="2400" b="1" dirty="0"/>
              <a:t>2</a:t>
            </a:r>
            <a:r>
              <a:rPr lang="ja-JP" altLang="en-US" sz="2400" b="1" dirty="0"/>
              <a:t>年</a:t>
            </a:r>
            <a:r>
              <a:rPr lang="en-US" altLang="ja-JP" sz="2400" b="1" dirty="0"/>
              <a:t>4</a:t>
            </a:r>
            <a:r>
              <a:rPr lang="ja-JP" altLang="en-US" sz="2400" b="1" dirty="0"/>
              <a:t>月</a:t>
            </a:r>
            <a:r>
              <a:rPr lang="en-US" altLang="ja-JP" sz="2400" b="1" dirty="0"/>
              <a:t>14</a:t>
            </a:r>
            <a:r>
              <a:rPr lang="ja-JP" altLang="en-US" sz="2400" b="1" dirty="0"/>
              <a:t>日　健感発</a:t>
            </a:r>
            <a:r>
              <a:rPr lang="en-US" altLang="ja-JP" sz="2400" b="1" dirty="0"/>
              <a:t>0414</a:t>
            </a:r>
            <a:r>
              <a:rPr lang="ja-JP" altLang="en-US" sz="2400" b="1" dirty="0"/>
              <a:t>第</a:t>
            </a:r>
            <a:r>
              <a:rPr lang="en-US" altLang="ja-JP" sz="2400" b="1" dirty="0"/>
              <a:t>6</a:t>
            </a:r>
            <a:r>
              <a:rPr lang="ja-JP" altLang="en-US" sz="2400" b="1" dirty="0"/>
              <a:t>号</a:t>
            </a:r>
            <a:r>
              <a:rPr lang="en-US" altLang="ja-JP" sz="2400" b="1" dirty="0"/>
              <a:t>)</a:t>
            </a:r>
          </a:p>
          <a:p>
            <a:endParaRPr kumimoji="1" lang="en-US" altLang="ja-JP" sz="2400" b="1" dirty="0"/>
          </a:p>
          <a:p>
            <a:endParaRPr kumimoji="1" lang="en-US" altLang="ja-JP" sz="2400" b="1" dirty="0"/>
          </a:p>
          <a:p>
            <a:r>
              <a:rPr lang="ja-JP" altLang="en-US" sz="2400" b="1" dirty="0"/>
              <a:t>（感染症発生動向調査事業等において</a:t>
            </a:r>
            <a:endParaRPr lang="en-US" altLang="ja-JP" sz="2400" b="1" dirty="0"/>
          </a:p>
          <a:p>
            <a:r>
              <a:rPr lang="ja-JP" altLang="en-US" sz="2400" b="1" dirty="0"/>
              <a:t>　ゆうパックにより検体を送付する際の留意事項について</a:t>
            </a:r>
            <a:endParaRPr lang="en-US" altLang="ja-JP" sz="2400" b="1" dirty="0"/>
          </a:p>
          <a:p>
            <a:r>
              <a:rPr lang="ja-JP" altLang="en-US" sz="2400" b="1" dirty="0"/>
              <a:t>　</a:t>
            </a:r>
            <a:r>
              <a:rPr lang="en-US" altLang="ja-JP" sz="2400" b="1" dirty="0"/>
              <a:t>(</a:t>
            </a:r>
            <a:r>
              <a:rPr lang="ja-JP" altLang="en-US" sz="2400" b="1" dirty="0"/>
              <a:t>平成</a:t>
            </a:r>
            <a:r>
              <a:rPr lang="en-US" altLang="ja-JP" sz="2400" b="1" dirty="0"/>
              <a:t>24</a:t>
            </a:r>
            <a:r>
              <a:rPr lang="ja-JP" altLang="en-US" sz="2400" b="1" dirty="0"/>
              <a:t>年</a:t>
            </a:r>
            <a:r>
              <a:rPr lang="en-US" altLang="ja-JP" sz="2400" b="1" dirty="0"/>
              <a:t>3</a:t>
            </a:r>
            <a:r>
              <a:rPr lang="ja-JP" altLang="en-US" sz="2400" b="1" dirty="0"/>
              <a:t>月</a:t>
            </a:r>
            <a:r>
              <a:rPr lang="en-US" altLang="ja-JP" sz="2400" b="1" dirty="0"/>
              <a:t>15</a:t>
            </a:r>
            <a:r>
              <a:rPr lang="ja-JP" altLang="en-US" sz="2400" b="1" dirty="0"/>
              <a:t>日　健感発</a:t>
            </a:r>
            <a:r>
              <a:rPr lang="en-US" altLang="ja-JP" sz="2400" b="1" dirty="0"/>
              <a:t>0315</a:t>
            </a:r>
            <a:r>
              <a:rPr lang="ja-JP" altLang="en-US" sz="2400" b="1" dirty="0"/>
              <a:t>第</a:t>
            </a:r>
            <a:r>
              <a:rPr lang="en-US" altLang="ja-JP" sz="2400" b="1" dirty="0"/>
              <a:t>1</a:t>
            </a:r>
            <a:r>
              <a:rPr lang="ja-JP" altLang="en-US" sz="2400" b="1" dirty="0"/>
              <a:t>号</a:t>
            </a:r>
            <a:r>
              <a:rPr lang="en-US" altLang="ja-JP" sz="2400" b="1" dirty="0"/>
              <a:t>)</a:t>
            </a:r>
            <a:r>
              <a:rPr lang="ja-JP" altLang="en-US" sz="2400" b="1" dirty="0"/>
              <a:t>は廃止）</a:t>
            </a:r>
            <a:endParaRPr lang="en-US" altLang="ja-JP" sz="2400" b="1" dirty="0"/>
          </a:p>
          <a:p>
            <a:r>
              <a:rPr lang="ja-JP" altLang="en-US" sz="2400" b="1" dirty="0"/>
              <a:t>　</a:t>
            </a:r>
            <a:endParaRPr kumimoji="1" lang="ja-JP" altLang="en-US" sz="2400" b="1" dirty="0"/>
          </a:p>
        </p:txBody>
      </p:sp>
    </p:spTree>
    <p:extLst>
      <p:ext uri="{BB962C8B-B14F-4D97-AF65-F5344CB8AC3E}">
        <p14:creationId xmlns:p14="http://schemas.microsoft.com/office/powerpoint/2010/main" val="2250304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3274" y="1268760"/>
            <a:ext cx="4887877" cy="3416320"/>
          </a:xfrm>
          <a:prstGeom prst="rect">
            <a:avLst/>
          </a:prstGeom>
          <a:noFill/>
        </p:spPr>
        <p:txBody>
          <a:bodyPr wrap="none" rtlCol="0">
            <a:spAutoFit/>
          </a:bodyPr>
          <a:lstStyle/>
          <a:p>
            <a:r>
              <a:rPr kumimoji="1" lang="en-US" altLang="ja-JP" sz="2400" b="1" dirty="0"/>
              <a:t>1</a:t>
            </a:r>
            <a:r>
              <a:rPr kumimoji="1" lang="ja-JP" altLang="en-US" sz="2400" b="1" dirty="0"/>
              <a:t>　包装に使用する容器</a:t>
            </a:r>
            <a:endParaRPr kumimoji="1" lang="en-US" altLang="ja-JP" sz="2400" b="1" dirty="0"/>
          </a:p>
          <a:p>
            <a:endParaRPr kumimoji="1" lang="en-US" altLang="ja-JP" sz="2400" b="1" dirty="0"/>
          </a:p>
          <a:p>
            <a:r>
              <a:rPr kumimoji="1" lang="en-US" altLang="ja-JP" sz="2400" b="1" dirty="0"/>
              <a:t>2</a:t>
            </a:r>
            <a:r>
              <a:rPr kumimoji="1" lang="ja-JP" altLang="en-US" sz="2400" b="1" dirty="0"/>
              <a:t>　包装の手順</a:t>
            </a:r>
            <a:endParaRPr kumimoji="1" lang="en-US" altLang="ja-JP" sz="2400" b="1" dirty="0"/>
          </a:p>
          <a:p>
            <a:endParaRPr lang="en-US" altLang="ja-JP" sz="2400" b="1" dirty="0"/>
          </a:p>
          <a:p>
            <a:r>
              <a:rPr lang="en-US" altLang="ja-JP" sz="2400" b="1" dirty="0"/>
              <a:t>3</a:t>
            </a:r>
            <a:r>
              <a:rPr lang="ja-JP" altLang="en-US" sz="2400" b="1" dirty="0"/>
              <a:t>　包装物ヘの表示等</a:t>
            </a:r>
            <a:endParaRPr lang="en-US" altLang="ja-JP" sz="2400" b="1" dirty="0"/>
          </a:p>
          <a:p>
            <a:endParaRPr kumimoji="1" lang="en-US" altLang="ja-JP" sz="2400" b="1" dirty="0"/>
          </a:p>
          <a:p>
            <a:r>
              <a:rPr kumimoji="1" lang="en-US" altLang="ja-JP" sz="2400" b="1" dirty="0"/>
              <a:t>4</a:t>
            </a:r>
            <a:r>
              <a:rPr kumimoji="1" lang="ja-JP" altLang="en-US" sz="2400" b="1" dirty="0"/>
              <a:t>　その他</a:t>
            </a:r>
            <a:endParaRPr kumimoji="1" lang="en-US" altLang="ja-JP" sz="2400" b="1" dirty="0"/>
          </a:p>
          <a:p>
            <a:endParaRPr lang="en-US" altLang="ja-JP" sz="2400" b="1" dirty="0"/>
          </a:p>
          <a:p>
            <a:r>
              <a:rPr lang="en-US" altLang="ja-JP" sz="2400" b="1" dirty="0"/>
              <a:t>5</a:t>
            </a:r>
            <a:r>
              <a:rPr lang="ja-JP" altLang="en-US" sz="2400" b="1" dirty="0"/>
              <a:t>　</a:t>
            </a:r>
            <a:r>
              <a:rPr kumimoji="1" lang="ja-JP" altLang="en-US" sz="2400" b="1" dirty="0"/>
              <a:t>ゆうパックの利用に係る留意事項</a:t>
            </a:r>
            <a:endParaRPr kumimoji="1" lang="en-US" altLang="ja-JP" sz="2400" b="1" dirty="0"/>
          </a:p>
        </p:txBody>
      </p:sp>
      <p:sp>
        <p:nvSpPr>
          <p:cNvPr id="4" name="テキスト ボックス 3"/>
          <p:cNvSpPr txBox="1"/>
          <p:nvPr/>
        </p:nvSpPr>
        <p:spPr>
          <a:xfrm>
            <a:off x="1134666" y="4658360"/>
            <a:ext cx="7344816" cy="1938992"/>
          </a:xfrm>
          <a:prstGeom prst="rect">
            <a:avLst/>
          </a:prstGeom>
          <a:noFill/>
          <a:ln>
            <a:solidFill>
              <a:schemeClr val="bg1">
                <a:lumMod val="50000"/>
              </a:schemeClr>
            </a:solidFill>
            <a:prstDash val="dash"/>
          </a:ln>
        </p:spPr>
        <p:txBody>
          <a:bodyPr wrap="square" rtlCol="0">
            <a:spAutoFit/>
          </a:bodyPr>
          <a:lstStyle/>
          <a:p>
            <a:r>
              <a:rPr kumimoji="1" lang="ja-JP" altLang="en-US" sz="2400" b="1" dirty="0"/>
              <a:t>（</a:t>
            </a:r>
            <a:r>
              <a:rPr kumimoji="1" lang="en-US" altLang="ja-JP" sz="2400" b="1" dirty="0"/>
              <a:t>1</a:t>
            </a:r>
            <a:r>
              <a:rPr kumimoji="1" lang="ja-JP" altLang="en-US" sz="2400" b="1" dirty="0"/>
              <a:t>）ゆうパックの利用に関する基本原則</a:t>
            </a:r>
            <a:endParaRPr lang="en-US" altLang="ja-JP" sz="2400" b="1" dirty="0"/>
          </a:p>
          <a:p>
            <a:endParaRPr lang="en-US" altLang="ja-JP" sz="2400" b="1" dirty="0"/>
          </a:p>
          <a:p>
            <a:r>
              <a:rPr lang="en-US" altLang="ja-JP" sz="2400" b="1" dirty="0"/>
              <a:t>(</a:t>
            </a:r>
            <a:r>
              <a:rPr kumimoji="1" lang="en-US" altLang="ja-JP" sz="2400" b="1" dirty="0"/>
              <a:t>2)</a:t>
            </a:r>
            <a:r>
              <a:rPr lang="ja-JP" altLang="en-US" sz="2400" b="1" dirty="0"/>
              <a:t>包装に使用する容器　　　</a:t>
            </a:r>
            <a:r>
              <a:rPr lang="en-US" altLang="ja-JP" sz="2400" b="1" dirty="0"/>
              <a:t>(3)</a:t>
            </a:r>
            <a:r>
              <a:rPr lang="ja-JP" altLang="en-US" sz="2400" b="1" dirty="0"/>
              <a:t>包装責任者の選定等</a:t>
            </a:r>
            <a:endParaRPr lang="en-US" altLang="ja-JP" sz="2400" b="1" dirty="0"/>
          </a:p>
          <a:p>
            <a:endParaRPr lang="en-US" altLang="ja-JP" sz="2400" b="1" dirty="0"/>
          </a:p>
          <a:p>
            <a:r>
              <a:rPr lang="en-US" altLang="ja-JP" sz="2400" b="1" dirty="0"/>
              <a:t>(4)</a:t>
            </a:r>
            <a:r>
              <a:rPr lang="ja-JP" altLang="en-US" sz="2400" b="1" dirty="0"/>
              <a:t>包装の手順　　　</a:t>
            </a:r>
            <a:r>
              <a:rPr lang="en-US" altLang="ja-JP" sz="2400" b="1" dirty="0"/>
              <a:t>(5)</a:t>
            </a:r>
            <a:r>
              <a:rPr lang="ja-JP" altLang="en-US" sz="2400" b="1" dirty="0"/>
              <a:t>包装物への表示等　　　</a:t>
            </a:r>
            <a:r>
              <a:rPr lang="en-US" altLang="ja-JP" sz="2400" b="1" dirty="0"/>
              <a:t>(6)</a:t>
            </a:r>
            <a:r>
              <a:rPr lang="ja-JP" altLang="en-US" sz="2400" b="1" dirty="0"/>
              <a:t>その他</a:t>
            </a:r>
            <a:endParaRPr kumimoji="1" lang="ja-JP" altLang="en-US" sz="2400" b="1" dirty="0"/>
          </a:p>
        </p:txBody>
      </p:sp>
      <p:sp>
        <p:nvSpPr>
          <p:cNvPr id="5" name="テキスト ボックス 4"/>
          <p:cNvSpPr txBox="1"/>
          <p:nvPr/>
        </p:nvSpPr>
        <p:spPr>
          <a:xfrm>
            <a:off x="344488" y="260648"/>
            <a:ext cx="9195146" cy="830997"/>
          </a:xfrm>
          <a:prstGeom prst="rect">
            <a:avLst/>
          </a:prstGeom>
          <a:noFill/>
          <a:ln w="19050">
            <a:solidFill>
              <a:srgbClr val="0070C0"/>
            </a:solidFill>
          </a:ln>
        </p:spPr>
        <p:txBody>
          <a:bodyPr wrap="none" rtlCol="0">
            <a:spAutoFit/>
          </a:bodyPr>
          <a:lstStyle/>
          <a:p>
            <a:r>
              <a:rPr kumimoji="1" lang="ja-JP" altLang="en-US" sz="2400" b="1" dirty="0"/>
              <a:t>貨物自動車運送事業者を利用して</a:t>
            </a:r>
            <a:endParaRPr kumimoji="1" lang="en-US" altLang="ja-JP" sz="2400" b="1" dirty="0"/>
          </a:p>
          <a:p>
            <a:r>
              <a:rPr kumimoji="1" lang="ja-JP" altLang="en-US" sz="2400" b="1" dirty="0"/>
              <a:t>検体等を送付する場合の包装に関する順守事項　（令和</a:t>
            </a:r>
            <a:r>
              <a:rPr kumimoji="1" lang="en-US" altLang="ja-JP" sz="2400" b="1" dirty="0"/>
              <a:t>2</a:t>
            </a:r>
            <a:r>
              <a:rPr kumimoji="1" lang="ja-JP" altLang="en-US" sz="2400" b="1" dirty="0"/>
              <a:t>年</a:t>
            </a:r>
            <a:r>
              <a:rPr kumimoji="1" lang="en-US" altLang="ja-JP" sz="2400" b="1" dirty="0"/>
              <a:t>4</a:t>
            </a:r>
            <a:r>
              <a:rPr kumimoji="1" lang="ja-JP" altLang="en-US" sz="2400" b="1" dirty="0"/>
              <a:t>月</a:t>
            </a:r>
            <a:r>
              <a:rPr kumimoji="1" lang="en-US" altLang="ja-JP" sz="2400" b="1" dirty="0"/>
              <a:t>14</a:t>
            </a:r>
            <a:r>
              <a:rPr lang="ja-JP" altLang="en-US" sz="2400" b="1" dirty="0"/>
              <a:t>日）</a:t>
            </a:r>
            <a:endParaRPr kumimoji="1" lang="ja-JP" altLang="en-US" sz="2400" b="1" dirty="0"/>
          </a:p>
        </p:txBody>
      </p:sp>
    </p:spTree>
    <p:extLst>
      <p:ext uri="{BB962C8B-B14F-4D97-AF65-F5344CB8AC3E}">
        <p14:creationId xmlns:p14="http://schemas.microsoft.com/office/powerpoint/2010/main" val="3399336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7894" y="775214"/>
            <a:ext cx="9233618" cy="5262979"/>
          </a:xfrm>
          <a:prstGeom prst="rect">
            <a:avLst/>
          </a:prstGeom>
          <a:noFill/>
        </p:spPr>
        <p:txBody>
          <a:bodyPr wrap="none" rtlCol="0">
            <a:spAutoFit/>
          </a:bodyPr>
          <a:lstStyle/>
          <a:p>
            <a:r>
              <a:rPr kumimoji="1" lang="en-US" altLang="ja-JP" sz="2400" b="1" dirty="0"/>
              <a:t>1</a:t>
            </a:r>
            <a:r>
              <a:rPr kumimoji="1" lang="ja-JP" altLang="en-US" sz="2400" b="1" dirty="0"/>
              <a:t>　包装に使用する容器</a:t>
            </a:r>
            <a:endParaRPr kumimoji="1" lang="en-US" altLang="ja-JP" sz="2400" b="1" dirty="0"/>
          </a:p>
          <a:p>
            <a:endParaRPr lang="en-US" altLang="ja-JP" sz="2400" b="1" dirty="0"/>
          </a:p>
          <a:p>
            <a:r>
              <a:rPr kumimoji="1" lang="ja-JP" altLang="en-US" sz="2400" b="1" dirty="0"/>
              <a:t>　・感染性物質のための基本的３重包装</a:t>
            </a:r>
            <a:endParaRPr kumimoji="1" lang="en-US" altLang="ja-JP" sz="2400" b="1" dirty="0"/>
          </a:p>
          <a:p>
            <a:r>
              <a:rPr lang="ja-JP" altLang="en-US" sz="2400" b="1" dirty="0"/>
              <a:t>　　　　検体を封入する</a:t>
            </a:r>
            <a:r>
              <a:rPr lang="en-US" altLang="ja-JP" sz="2400" b="1" dirty="0"/>
              <a:t>1</a:t>
            </a:r>
            <a:r>
              <a:rPr lang="ja-JP" altLang="en-US" sz="2400" b="1" dirty="0"/>
              <a:t>次容器、防水性および密閉性を有する</a:t>
            </a:r>
            <a:endParaRPr lang="en-US" altLang="ja-JP" sz="2400" b="1" dirty="0"/>
          </a:p>
          <a:p>
            <a:r>
              <a:rPr lang="ja-JP" altLang="en-US" sz="2400" b="1" dirty="0"/>
              <a:t>　　　　</a:t>
            </a:r>
            <a:r>
              <a:rPr lang="en-US" altLang="ja-JP" sz="2400" b="1" dirty="0"/>
              <a:t>2</a:t>
            </a:r>
            <a:r>
              <a:rPr lang="ja-JP" altLang="en-US" sz="2400" b="1" dirty="0"/>
              <a:t>次容器、外装となる</a:t>
            </a:r>
            <a:r>
              <a:rPr lang="en-US" altLang="ja-JP" sz="2400" b="1" dirty="0"/>
              <a:t>3</a:t>
            </a:r>
            <a:r>
              <a:rPr lang="ja-JP" altLang="en-US" sz="2400" b="1" dirty="0"/>
              <a:t>次容器</a:t>
            </a:r>
            <a:endParaRPr lang="en-US" altLang="ja-JP" sz="2400" b="1" dirty="0"/>
          </a:p>
          <a:p>
            <a:endParaRPr kumimoji="1" lang="en-US" altLang="ja-JP" sz="2400" b="1" dirty="0"/>
          </a:p>
          <a:p>
            <a:r>
              <a:rPr lang="ja-JP" altLang="en-US" sz="2400" b="1" dirty="0"/>
              <a:t>　・</a:t>
            </a:r>
            <a:r>
              <a:rPr lang="en-US" altLang="ja-JP" sz="2400" b="1" dirty="0"/>
              <a:t>1</a:t>
            </a:r>
            <a:r>
              <a:rPr lang="ja-JP" altLang="en-US" sz="2400" b="1" dirty="0"/>
              <a:t>次容器は検体を直接入れることから防水性や密閉性が必要</a:t>
            </a:r>
            <a:endParaRPr lang="en-US" altLang="ja-JP" sz="2400" b="1" dirty="0"/>
          </a:p>
          <a:p>
            <a:r>
              <a:rPr kumimoji="1" lang="ja-JP" altLang="en-US" sz="2400" b="1" dirty="0"/>
              <a:t>　・</a:t>
            </a:r>
            <a:r>
              <a:rPr kumimoji="1" lang="en-US" altLang="ja-JP" sz="2400" b="1" dirty="0"/>
              <a:t>2</a:t>
            </a:r>
            <a:r>
              <a:rPr kumimoji="1" lang="ja-JP" altLang="en-US" sz="2400" b="1" dirty="0"/>
              <a:t>次容器は密閉性があるためドライアイス等は決して</a:t>
            </a:r>
            <a:r>
              <a:rPr lang="ja-JP" altLang="en-US" sz="2400" b="1" dirty="0"/>
              <a:t>入れない</a:t>
            </a:r>
            <a:endParaRPr lang="en-US" altLang="ja-JP" sz="2400" b="1" dirty="0"/>
          </a:p>
          <a:p>
            <a:endParaRPr kumimoji="1" lang="en-US" altLang="ja-JP" sz="2400" b="1" dirty="0"/>
          </a:p>
          <a:p>
            <a:endParaRPr kumimoji="1" lang="en-US" altLang="ja-JP" sz="2400" b="1" dirty="0"/>
          </a:p>
          <a:p>
            <a:r>
              <a:rPr lang="en-US" altLang="ja-JP" sz="2400" b="1" dirty="0"/>
              <a:t>2</a:t>
            </a:r>
            <a:r>
              <a:rPr lang="ja-JP" altLang="en-US" sz="2400" b="1" dirty="0"/>
              <a:t>　包装の手順</a:t>
            </a:r>
            <a:endParaRPr lang="en-US" altLang="ja-JP" sz="2400" b="1" dirty="0"/>
          </a:p>
          <a:p>
            <a:r>
              <a:rPr kumimoji="1" lang="ja-JP" altLang="en-US" sz="2400" b="1" dirty="0"/>
              <a:t>　・包装は安全確保のための教育訓練を受けた作業者が行う</a:t>
            </a:r>
            <a:endParaRPr kumimoji="1" lang="en-US" altLang="ja-JP" sz="2400" b="1" dirty="0"/>
          </a:p>
          <a:p>
            <a:r>
              <a:rPr lang="ja-JP" altLang="en-US" sz="2400" b="1" dirty="0"/>
              <a:t>　・</a:t>
            </a:r>
            <a:r>
              <a:rPr lang="en-US" altLang="ja-JP" sz="2400" b="1" dirty="0"/>
              <a:t>1</a:t>
            </a:r>
            <a:r>
              <a:rPr lang="ja-JP" altLang="en-US" sz="2400" b="1" dirty="0"/>
              <a:t>次容器は検体が漏出しないために十分な量の吸収剤によって覆う</a:t>
            </a:r>
            <a:endParaRPr lang="en-US" altLang="ja-JP" sz="2400" b="1" dirty="0"/>
          </a:p>
          <a:p>
            <a:endParaRPr kumimoji="1" lang="en-US" altLang="ja-JP" sz="2400" b="1" dirty="0"/>
          </a:p>
        </p:txBody>
      </p:sp>
      <p:sp>
        <p:nvSpPr>
          <p:cNvPr id="3" name="テキスト ボックス 2"/>
          <p:cNvSpPr txBox="1"/>
          <p:nvPr/>
        </p:nvSpPr>
        <p:spPr>
          <a:xfrm>
            <a:off x="344488" y="116632"/>
            <a:ext cx="9209572" cy="338554"/>
          </a:xfrm>
          <a:prstGeom prst="rect">
            <a:avLst/>
          </a:prstGeom>
          <a:noFill/>
          <a:ln w="19050">
            <a:solidFill>
              <a:srgbClr val="0070C0"/>
            </a:solidFill>
          </a:ln>
        </p:spPr>
        <p:txBody>
          <a:bodyPr wrap="none" rtlCol="0">
            <a:spAutoFit/>
          </a:bodyPr>
          <a:lstStyle/>
          <a:p>
            <a:r>
              <a:rPr kumimoji="1" lang="ja-JP" altLang="en-US" sz="1600" b="1" dirty="0"/>
              <a:t>貨物自動車運送事業者を利用して検体等を送付する場合の包装に関する順守事項　（令和</a:t>
            </a:r>
            <a:r>
              <a:rPr kumimoji="1" lang="en-US" altLang="ja-JP" sz="1600" b="1" dirty="0"/>
              <a:t>2</a:t>
            </a:r>
            <a:r>
              <a:rPr kumimoji="1" lang="ja-JP" altLang="en-US" sz="1600" b="1" dirty="0"/>
              <a:t>年</a:t>
            </a:r>
            <a:r>
              <a:rPr kumimoji="1" lang="en-US" altLang="ja-JP" sz="1600" b="1" dirty="0"/>
              <a:t>4</a:t>
            </a:r>
            <a:r>
              <a:rPr kumimoji="1" lang="ja-JP" altLang="en-US" sz="1600" b="1" dirty="0"/>
              <a:t>月</a:t>
            </a:r>
            <a:r>
              <a:rPr kumimoji="1" lang="en-US" altLang="ja-JP" sz="1600" b="1" dirty="0"/>
              <a:t>14</a:t>
            </a:r>
            <a:r>
              <a:rPr lang="ja-JP" altLang="en-US" sz="1600" b="1" dirty="0"/>
              <a:t>日）</a:t>
            </a:r>
            <a:endParaRPr kumimoji="1" lang="ja-JP" altLang="en-US" sz="1600" b="1" dirty="0"/>
          </a:p>
        </p:txBody>
      </p:sp>
    </p:spTree>
    <p:extLst>
      <p:ext uri="{BB962C8B-B14F-4D97-AF65-F5344CB8AC3E}">
        <p14:creationId xmlns:p14="http://schemas.microsoft.com/office/powerpoint/2010/main" val="2787215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6496" y="764704"/>
            <a:ext cx="8037778" cy="4893647"/>
          </a:xfrm>
          <a:prstGeom prst="rect">
            <a:avLst/>
          </a:prstGeom>
          <a:noFill/>
        </p:spPr>
        <p:txBody>
          <a:bodyPr wrap="none" rtlCol="0">
            <a:spAutoFit/>
          </a:bodyPr>
          <a:lstStyle/>
          <a:p>
            <a:r>
              <a:rPr lang="en-US" altLang="ja-JP" sz="2400" b="1" dirty="0"/>
              <a:t>3</a:t>
            </a:r>
            <a:r>
              <a:rPr lang="ja-JP" altLang="en-US" sz="2400" b="1" dirty="0"/>
              <a:t>　包装物への表示等</a:t>
            </a:r>
            <a:endParaRPr lang="en-US" altLang="ja-JP" sz="2400" b="1" dirty="0"/>
          </a:p>
          <a:p>
            <a:r>
              <a:rPr kumimoji="1" lang="ja-JP" altLang="en-US" sz="2400" b="1" dirty="0"/>
              <a:t>　・品名は臨床検体、病原体などを表示</a:t>
            </a:r>
            <a:endParaRPr kumimoji="1" lang="en-US" altLang="ja-JP" sz="2400" b="1" dirty="0"/>
          </a:p>
          <a:p>
            <a:r>
              <a:rPr lang="ja-JP" altLang="en-US" sz="2400" b="1" dirty="0"/>
              <a:t>　　</a:t>
            </a:r>
            <a:r>
              <a:rPr kumimoji="1" lang="ja-JP" altLang="en-US" sz="2400" b="1" dirty="0"/>
              <a:t>試料などのまぎらわしい表現や病原体名の表示は避ける</a:t>
            </a:r>
            <a:endParaRPr kumimoji="1" lang="en-US" altLang="ja-JP" sz="2400" b="1" dirty="0"/>
          </a:p>
          <a:p>
            <a:r>
              <a:rPr lang="ja-JP" altLang="en-US" sz="2400" b="1" dirty="0"/>
              <a:t>　・一般貨物自動車運送業者から求められる表示事項および</a:t>
            </a:r>
            <a:endParaRPr lang="en-US" altLang="ja-JP" sz="2400" b="1" dirty="0"/>
          </a:p>
          <a:p>
            <a:r>
              <a:rPr kumimoji="1" lang="ja-JP" altLang="en-US" sz="2400" b="1" dirty="0"/>
              <a:t>　　法令等で求められる表示事項を漏れなく表示する</a:t>
            </a:r>
            <a:endParaRPr kumimoji="1" lang="en-US" altLang="ja-JP" sz="2400" b="1" dirty="0"/>
          </a:p>
          <a:p>
            <a:endParaRPr lang="en-US" altLang="ja-JP" sz="2400" b="1" dirty="0"/>
          </a:p>
          <a:p>
            <a:endParaRPr lang="en-US" altLang="ja-JP" sz="2400" b="1" dirty="0"/>
          </a:p>
          <a:p>
            <a:r>
              <a:rPr kumimoji="1" lang="en-US" altLang="ja-JP" sz="2400" b="1" dirty="0"/>
              <a:t>4</a:t>
            </a:r>
            <a:r>
              <a:rPr kumimoji="1" lang="ja-JP" altLang="en-US" sz="2400" b="1" dirty="0"/>
              <a:t>　その他</a:t>
            </a:r>
            <a:endParaRPr kumimoji="1" lang="en-US" altLang="ja-JP" sz="2400" b="1" dirty="0"/>
          </a:p>
          <a:p>
            <a:endParaRPr lang="en-US" altLang="ja-JP" sz="2400" b="1" dirty="0"/>
          </a:p>
          <a:p>
            <a:endParaRPr lang="en-US" altLang="ja-JP" sz="2400" b="1" dirty="0"/>
          </a:p>
          <a:p>
            <a:r>
              <a:rPr kumimoji="1" lang="en-US" altLang="ja-JP" sz="2400" b="1" dirty="0"/>
              <a:t>5</a:t>
            </a:r>
            <a:r>
              <a:rPr kumimoji="1" lang="ja-JP" altLang="en-US" sz="2400" b="1" dirty="0"/>
              <a:t>　ゆうパックの利用に係る留意事項</a:t>
            </a:r>
            <a:endParaRPr kumimoji="1" lang="en-US" altLang="ja-JP" sz="2400" b="1" dirty="0"/>
          </a:p>
          <a:p>
            <a:endParaRPr lang="en-US" altLang="ja-JP" sz="2400" b="1" dirty="0"/>
          </a:p>
          <a:p>
            <a:r>
              <a:rPr kumimoji="1" lang="ja-JP" altLang="en-US" sz="2400" b="1" dirty="0"/>
              <a:t>　　　　</a:t>
            </a:r>
            <a:endParaRPr kumimoji="1" lang="en-US" altLang="ja-JP" sz="2400" b="1" dirty="0"/>
          </a:p>
        </p:txBody>
      </p:sp>
      <p:sp>
        <p:nvSpPr>
          <p:cNvPr id="3" name="テキスト ボックス 2"/>
          <p:cNvSpPr txBox="1"/>
          <p:nvPr/>
        </p:nvSpPr>
        <p:spPr>
          <a:xfrm>
            <a:off x="1064568" y="5085184"/>
            <a:ext cx="6734536" cy="461665"/>
          </a:xfrm>
          <a:prstGeom prst="rect">
            <a:avLst/>
          </a:prstGeom>
          <a:solidFill>
            <a:srgbClr val="92D050"/>
          </a:solidFill>
        </p:spPr>
        <p:txBody>
          <a:bodyPr wrap="none" rtlCol="0">
            <a:spAutoFit/>
          </a:bodyPr>
          <a:lstStyle/>
          <a:p>
            <a:r>
              <a:rPr kumimoji="1" lang="ja-JP" altLang="en-US" sz="2400" b="1" dirty="0"/>
              <a:t>ジュラルミンケースによる包装が不要となりました。</a:t>
            </a:r>
          </a:p>
        </p:txBody>
      </p:sp>
      <p:sp>
        <p:nvSpPr>
          <p:cNvPr id="4" name="テキスト ボックス 3"/>
          <p:cNvSpPr txBox="1"/>
          <p:nvPr/>
        </p:nvSpPr>
        <p:spPr>
          <a:xfrm>
            <a:off x="344488" y="116632"/>
            <a:ext cx="9209572" cy="338554"/>
          </a:xfrm>
          <a:prstGeom prst="rect">
            <a:avLst/>
          </a:prstGeom>
          <a:noFill/>
          <a:ln w="19050">
            <a:solidFill>
              <a:srgbClr val="0070C0"/>
            </a:solidFill>
          </a:ln>
        </p:spPr>
        <p:txBody>
          <a:bodyPr wrap="none" rtlCol="0">
            <a:spAutoFit/>
          </a:bodyPr>
          <a:lstStyle/>
          <a:p>
            <a:r>
              <a:rPr kumimoji="1" lang="ja-JP" altLang="en-US" sz="1600" b="1" dirty="0"/>
              <a:t>貨物自動車運送事業者を利用して検体等を送付する場合の包装に関する順守事項　（令和</a:t>
            </a:r>
            <a:r>
              <a:rPr kumimoji="1" lang="en-US" altLang="ja-JP" sz="1600" b="1" dirty="0"/>
              <a:t>2</a:t>
            </a:r>
            <a:r>
              <a:rPr kumimoji="1" lang="ja-JP" altLang="en-US" sz="1600" b="1" dirty="0"/>
              <a:t>年</a:t>
            </a:r>
            <a:r>
              <a:rPr kumimoji="1" lang="en-US" altLang="ja-JP" sz="1600" b="1" dirty="0"/>
              <a:t>4</a:t>
            </a:r>
            <a:r>
              <a:rPr kumimoji="1" lang="ja-JP" altLang="en-US" sz="1600" b="1" dirty="0"/>
              <a:t>月</a:t>
            </a:r>
            <a:r>
              <a:rPr kumimoji="1" lang="en-US" altLang="ja-JP" sz="1600" b="1" dirty="0"/>
              <a:t>14</a:t>
            </a:r>
            <a:r>
              <a:rPr lang="ja-JP" altLang="en-US" sz="1600" b="1" dirty="0"/>
              <a:t>日）</a:t>
            </a:r>
            <a:endParaRPr kumimoji="1" lang="ja-JP" altLang="en-US" sz="1600" b="1" dirty="0"/>
          </a:p>
        </p:txBody>
      </p:sp>
    </p:spTree>
    <p:extLst>
      <p:ext uri="{BB962C8B-B14F-4D97-AF65-F5344CB8AC3E}">
        <p14:creationId xmlns:p14="http://schemas.microsoft.com/office/powerpoint/2010/main" val="2440056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8504" y="205188"/>
            <a:ext cx="9001000" cy="6370975"/>
          </a:xfrm>
          <a:prstGeom prst="rect">
            <a:avLst/>
          </a:prstGeom>
        </p:spPr>
        <p:txBody>
          <a:bodyPr wrap="square">
            <a:spAutoFit/>
          </a:bodyPr>
          <a:lstStyle/>
          <a:p>
            <a:r>
              <a:rPr lang="ja-JP" altLang="en-US" sz="2400" b="1" dirty="0"/>
              <a:t>「感染症発生動向調査事業等において</a:t>
            </a:r>
            <a:endParaRPr lang="en-US" altLang="ja-JP" sz="2400" b="1" dirty="0"/>
          </a:p>
          <a:p>
            <a:r>
              <a:rPr lang="ja-JP" altLang="en-US" sz="2400" b="1" dirty="0"/>
              <a:t>　検体等を送付する際の留意事項について」についての対応</a:t>
            </a:r>
            <a:endParaRPr lang="en-US" altLang="ja-JP" sz="2400" b="1" dirty="0"/>
          </a:p>
          <a:p>
            <a:endParaRPr lang="en-US" altLang="ja-JP" sz="2400" b="1" dirty="0"/>
          </a:p>
          <a:p>
            <a:r>
              <a:rPr lang="ja-JP" altLang="en-US" sz="2400" b="1" dirty="0"/>
              <a:t>・個別に契約することでゆうパック以外の運送業者の利用は可能</a:t>
            </a:r>
            <a:endParaRPr lang="en-US" altLang="ja-JP" sz="2400" b="1" dirty="0"/>
          </a:p>
          <a:p>
            <a:r>
              <a:rPr lang="ja-JP" altLang="en-US" sz="2400" b="1" dirty="0"/>
              <a:t>　（通常は検体は輸送可能だが、感染性物質は輸送不可）</a:t>
            </a:r>
            <a:endParaRPr lang="en-US" altLang="ja-JP" sz="2400" b="1" dirty="0"/>
          </a:p>
          <a:p>
            <a:endParaRPr lang="en-US" altLang="ja-JP" sz="2400" b="1" dirty="0"/>
          </a:p>
          <a:p>
            <a:r>
              <a:rPr lang="ja-JP" altLang="en-US" sz="2400" b="1" dirty="0"/>
              <a:t>・</a:t>
            </a:r>
            <a:r>
              <a:rPr lang="en-US" altLang="ja-JP" sz="2400" b="1" dirty="0"/>
              <a:t>4</a:t>
            </a:r>
            <a:r>
              <a:rPr lang="ja-JP" altLang="en-US" sz="2400" b="1" dirty="0"/>
              <a:t>次容器（ジュラルミン容器）が遵守すべき項目からなくなった</a:t>
            </a:r>
            <a:endParaRPr lang="en-US" altLang="ja-JP" sz="2400" b="1" dirty="0"/>
          </a:p>
          <a:p>
            <a:endParaRPr lang="en-US" altLang="ja-JP" sz="2400" b="1" dirty="0"/>
          </a:p>
          <a:p>
            <a:r>
              <a:rPr lang="ja-JP" altLang="en-US" sz="2400" b="1" dirty="0"/>
              <a:t>　　　　</a:t>
            </a:r>
            <a:endParaRPr lang="en-US" altLang="ja-JP" sz="2400" b="1" dirty="0"/>
          </a:p>
          <a:p>
            <a:endParaRPr lang="en-US" altLang="ja-JP" sz="2400" b="1" dirty="0"/>
          </a:p>
          <a:p>
            <a:endParaRPr lang="en-US" altLang="ja-JP" sz="2400" b="1" dirty="0"/>
          </a:p>
          <a:p>
            <a:r>
              <a:rPr lang="ja-JP" altLang="en-US" sz="2400" b="1" dirty="0"/>
              <a:t>　　</a:t>
            </a:r>
            <a:endParaRPr lang="en-US" altLang="ja-JP" sz="2400" b="1" dirty="0"/>
          </a:p>
          <a:p>
            <a:r>
              <a:rPr lang="ja-JP" altLang="en-US" sz="2400" b="1" dirty="0"/>
              <a:t>→したがって、健康安全研究センターに搬入する場合においては</a:t>
            </a:r>
            <a:endParaRPr lang="en-US" altLang="ja-JP" sz="2400" b="1" dirty="0"/>
          </a:p>
          <a:p>
            <a:r>
              <a:rPr lang="ja-JP" altLang="en-US" sz="2400" b="1" dirty="0"/>
              <a:t>　　安全性及び利便性の観点から、当面はこれまで通り３次容器を</a:t>
            </a:r>
            <a:endParaRPr lang="en-US" altLang="ja-JP" sz="2400" b="1" dirty="0"/>
          </a:p>
          <a:p>
            <a:r>
              <a:rPr lang="ja-JP" altLang="en-US" sz="2400" b="1" dirty="0"/>
              <a:t>　　ジュラルミンケースに入れる方法を継続することが望ましい</a:t>
            </a:r>
            <a:endParaRPr lang="en-US" altLang="ja-JP" sz="2400" b="1" dirty="0"/>
          </a:p>
          <a:p>
            <a:r>
              <a:rPr lang="ja-JP" altLang="en-US" sz="2400" b="1" dirty="0"/>
              <a:t>　　　</a:t>
            </a:r>
            <a:endParaRPr lang="en-US" altLang="ja-JP" sz="2400" b="1" dirty="0"/>
          </a:p>
          <a:p>
            <a:r>
              <a:rPr lang="ja-JP" altLang="en-US" sz="2400" b="1" dirty="0"/>
              <a:t>　→発送にあたっては、これまで通りの遵守事項の確認をすること　　　　　　　　　　　</a:t>
            </a:r>
            <a:endParaRPr lang="en-US" altLang="ja-JP" sz="2400" b="1" dirty="0"/>
          </a:p>
        </p:txBody>
      </p:sp>
      <p:sp>
        <p:nvSpPr>
          <p:cNvPr id="3" name="テキスト ボックス 2"/>
          <p:cNvSpPr txBox="1"/>
          <p:nvPr/>
        </p:nvSpPr>
        <p:spPr>
          <a:xfrm>
            <a:off x="848544" y="2996952"/>
            <a:ext cx="7457491" cy="1569660"/>
          </a:xfrm>
          <a:prstGeom prst="rect">
            <a:avLst/>
          </a:prstGeom>
          <a:solidFill>
            <a:schemeClr val="accent1">
              <a:lumMod val="40000"/>
              <a:lumOff val="60000"/>
            </a:schemeClr>
          </a:solidFill>
        </p:spPr>
        <p:txBody>
          <a:bodyPr wrap="none" rtlCol="0">
            <a:spAutoFit/>
          </a:bodyPr>
          <a:lstStyle/>
          <a:p>
            <a:r>
              <a:rPr lang="ja-JP" altLang="en-US" sz="2400" b="1" dirty="0"/>
              <a:t>・</a:t>
            </a:r>
            <a:r>
              <a:rPr kumimoji="1" lang="ja-JP" altLang="en-US" sz="2400" b="1" dirty="0"/>
              <a:t>依然として不適切な状態の搬入事例も見受けられる</a:t>
            </a:r>
            <a:endParaRPr kumimoji="1" lang="en-US" altLang="ja-JP" sz="2400" b="1" dirty="0"/>
          </a:p>
          <a:p>
            <a:endParaRPr lang="en-US" altLang="ja-JP" sz="2400" b="1" dirty="0"/>
          </a:p>
          <a:p>
            <a:r>
              <a:rPr lang="ja-JP" altLang="en-US" sz="2400" b="1" dirty="0"/>
              <a:t>・別添のように</a:t>
            </a:r>
            <a:r>
              <a:rPr lang="en-US" altLang="ja-JP" sz="2400" b="1" dirty="0"/>
              <a:t>JP</a:t>
            </a:r>
            <a:r>
              <a:rPr lang="ja-JP" altLang="en-US" sz="2400" b="1" dirty="0"/>
              <a:t>よりコロナウイルス検査の検体について</a:t>
            </a:r>
            <a:endParaRPr lang="en-US" altLang="ja-JP" sz="2400" b="1" dirty="0"/>
          </a:p>
          <a:p>
            <a:r>
              <a:rPr lang="ja-JP" altLang="en-US" sz="2400" b="1" dirty="0"/>
              <a:t>　不活化など</a:t>
            </a:r>
            <a:r>
              <a:rPr kumimoji="1" lang="ja-JP" altLang="en-US" sz="2400" b="1" dirty="0"/>
              <a:t>安全性の確保が求められている</a:t>
            </a:r>
          </a:p>
        </p:txBody>
      </p:sp>
    </p:spTree>
    <p:extLst>
      <p:ext uri="{BB962C8B-B14F-4D97-AF65-F5344CB8AC3E}">
        <p14:creationId xmlns:p14="http://schemas.microsoft.com/office/powerpoint/2010/main" val="121274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48744" y="2227513"/>
            <a:ext cx="4896544" cy="769441"/>
          </a:xfrm>
          <a:prstGeom prst="rect">
            <a:avLst/>
          </a:prstGeom>
          <a:noFill/>
        </p:spPr>
        <p:txBody>
          <a:bodyPr wrap="square" rtlCol="0">
            <a:spAutoFit/>
          </a:bodyPr>
          <a:lstStyle/>
          <a:p>
            <a:r>
              <a:rPr kumimoji="1" lang="ja-JP" altLang="en-US" sz="4400" dirty="0">
                <a:latin typeface="HG丸ｺﾞｼｯｸM-PRO" panose="020F0600000000000000" pitchFamily="50" charset="-128"/>
                <a:ea typeface="HG丸ｺﾞｼｯｸM-PRO" panose="020F0600000000000000" pitchFamily="50" charset="-128"/>
              </a:rPr>
              <a:t>バイオセーフティ</a:t>
            </a:r>
          </a:p>
        </p:txBody>
      </p:sp>
    </p:spTree>
    <p:extLst>
      <p:ext uri="{BB962C8B-B14F-4D97-AF65-F5344CB8AC3E}">
        <p14:creationId xmlns:p14="http://schemas.microsoft.com/office/powerpoint/2010/main" val="4237680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lum contrast="20000"/>
          </a:blip>
          <a:stretch>
            <a:fillRect/>
          </a:stretch>
        </p:blipFill>
        <p:spPr>
          <a:xfrm>
            <a:off x="1610664" y="250138"/>
            <a:ext cx="6696744" cy="6375935"/>
          </a:xfrm>
          <a:prstGeom prst="rect">
            <a:avLst/>
          </a:prstGeom>
        </p:spPr>
      </p:pic>
    </p:spTree>
    <p:extLst>
      <p:ext uri="{BB962C8B-B14F-4D97-AF65-F5344CB8AC3E}">
        <p14:creationId xmlns:p14="http://schemas.microsoft.com/office/powerpoint/2010/main" val="3498722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17214" y="95611"/>
            <a:ext cx="4680520" cy="6693297"/>
          </a:xfrm>
          <a:prstGeom prst="rect">
            <a:avLst/>
          </a:prstGeom>
          <a:ln>
            <a:solidFill>
              <a:schemeClr val="bg1">
                <a:lumMod val="50000"/>
              </a:schemeClr>
            </a:solidFill>
          </a:ln>
        </p:spPr>
      </p:pic>
    </p:spTree>
    <p:extLst>
      <p:ext uri="{BB962C8B-B14F-4D97-AF65-F5344CB8AC3E}">
        <p14:creationId xmlns:p14="http://schemas.microsoft.com/office/powerpoint/2010/main" val="2381766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56656" y="2227515"/>
            <a:ext cx="6624736" cy="1446550"/>
          </a:xfrm>
          <a:prstGeom prst="rect">
            <a:avLst/>
          </a:prstGeom>
          <a:noFill/>
        </p:spPr>
        <p:txBody>
          <a:bodyPr wrap="square" rtlCol="0">
            <a:spAutoFit/>
          </a:bodyPr>
          <a:lstStyle/>
          <a:p>
            <a:r>
              <a:rPr lang="ja-JP" altLang="en-US" sz="4400" dirty="0">
                <a:latin typeface="HG丸ｺﾞｼｯｸM-PRO" panose="020F0600000000000000" pitchFamily="50" charset="-128"/>
                <a:ea typeface="HG丸ｺﾞｼｯｸM-PRO" panose="020F0600000000000000" pitchFamily="50" charset="-128"/>
              </a:rPr>
              <a:t>ゆうパックの利用に</a:t>
            </a:r>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際しての注意点</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14713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ctrTitle"/>
          </p:nvPr>
        </p:nvSpPr>
        <p:spPr>
          <a:xfrm>
            <a:off x="0" y="214313"/>
            <a:ext cx="9906000" cy="1052512"/>
          </a:xfrm>
        </p:spPr>
        <p:txBody>
          <a:bodyPr/>
          <a:lstStyle/>
          <a:p>
            <a:r>
              <a:rPr lang="ja-JP" altLang="en-US" sz="3200" dirty="0">
                <a:solidFill>
                  <a:srgbClr val="0000CC"/>
                </a:solidFill>
              </a:rPr>
              <a:t>　ゆうパックの利用に関する基本原則</a:t>
            </a:r>
            <a:r>
              <a:rPr lang="ja-JP" altLang="en-US" sz="2400" dirty="0">
                <a:solidFill>
                  <a:srgbClr val="0000CC"/>
                </a:solidFill>
              </a:rPr>
              <a:t>　　　　　　　　</a:t>
            </a:r>
            <a:endParaRPr lang="ja-JP" altLang="en-US" sz="1800" dirty="0">
              <a:solidFill>
                <a:srgbClr val="0000CC"/>
              </a:solidFill>
            </a:endParaRPr>
          </a:p>
        </p:txBody>
      </p:sp>
      <p:sp>
        <p:nvSpPr>
          <p:cNvPr id="17411" name="コンテンツ プレースホルダ 2"/>
          <p:cNvSpPr txBox="1">
            <a:spLocks/>
          </p:cNvSpPr>
          <p:nvPr/>
        </p:nvSpPr>
        <p:spPr bwMode="auto">
          <a:xfrm>
            <a:off x="464344" y="1357318"/>
            <a:ext cx="8868966"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 typeface="Arial" charset="0"/>
              <a:buNone/>
            </a:pPr>
            <a:endParaRPr lang="ja-JP" altLang="en-US">
              <a:solidFill>
                <a:srgbClr val="FFFF00"/>
              </a:solidFill>
              <a:latin typeface="Arial" charset="0"/>
            </a:endParaRPr>
          </a:p>
        </p:txBody>
      </p:sp>
      <p:sp>
        <p:nvSpPr>
          <p:cNvPr id="5" name="コンテンツ プレースホルダ 2"/>
          <p:cNvSpPr txBox="1">
            <a:spLocks/>
          </p:cNvSpPr>
          <p:nvPr/>
        </p:nvSpPr>
        <p:spPr>
          <a:xfrm>
            <a:off x="309565" y="1500193"/>
            <a:ext cx="9286875" cy="4071937"/>
          </a:xfrm>
          <a:prstGeom prst="rect">
            <a:avLst/>
          </a:prstGeom>
        </p:spPr>
        <p:txBody>
          <a:bodyPr>
            <a:normAutofit/>
          </a:bodyPr>
          <a:lstStyle/>
          <a:p>
            <a:pPr>
              <a:spcBef>
                <a:spcPct val="20000"/>
              </a:spcBef>
              <a:buFont typeface="Arial" pitchFamily="34" charset="0"/>
              <a:buNone/>
              <a:defRPr/>
            </a:pPr>
            <a:endParaRPr lang="ja-JP" altLang="en-US" sz="3200" dirty="0">
              <a:solidFill>
                <a:srgbClr val="FFFF00"/>
              </a:solidFill>
              <a:latin typeface="ＭＳ Ｐゴシック"/>
            </a:endParaRPr>
          </a:p>
        </p:txBody>
      </p:sp>
      <p:sp>
        <p:nvSpPr>
          <p:cNvPr id="17413" name="コンテンツ プレースホルダ 2"/>
          <p:cNvSpPr txBox="1">
            <a:spLocks/>
          </p:cNvSpPr>
          <p:nvPr/>
        </p:nvSpPr>
        <p:spPr bwMode="auto">
          <a:xfrm>
            <a:off x="0" y="1643068"/>
            <a:ext cx="99060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sz="2800">
                <a:solidFill>
                  <a:srgbClr val="000000"/>
                </a:solidFill>
                <a:latin typeface="Arial" charset="0"/>
              </a:rPr>
              <a:t>郵政民営化により、「ゆうパック」　は一般の民営の宅配便</a:t>
            </a:r>
            <a:endParaRPr lang="en-US" altLang="ja-JP" sz="2800">
              <a:solidFill>
                <a:srgbClr val="000000"/>
              </a:solidFill>
              <a:latin typeface="Arial" charset="0"/>
            </a:endParaRPr>
          </a:p>
          <a:p>
            <a:pPr algn="ctr" eaLnBrk="1" fontAlgn="base" hangingPunct="1">
              <a:spcBef>
                <a:spcPct val="0"/>
              </a:spcBef>
              <a:spcAft>
                <a:spcPct val="0"/>
              </a:spcAft>
              <a:buFontTx/>
              <a:buNone/>
            </a:pPr>
            <a:endParaRPr lang="en-US" altLang="ja-JP" sz="2800">
              <a:solidFill>
                <a:srgbClr val="000000"/>
              </a:solidFill>
              <a:latin typeface="Arial" charset="0"/>
            </a:endParaRPr>
          </a:p>
          <a:p>
            <a:pPr algn="ctr" eaLnBrk="1" fontAlgn="base" hangingPunct="1">
              <a:spcBef>
                <a:spcPct val="0"/>
              </a:spcBef>
              <a:spcAft>
                <a:spcPct val="0"/>
              </a:spcAft>
              <a:buFontTx/>
              <a:buNone/>
            </a:pPr>
            <a:r>
              <a:rPr lang="ja-JP" altLang="en-US" sz="2800">
                <a:solidFill>
                  <a:srgbClr val="000000"/>
                </a:solidFill>
                <a:latin typeface="Arial" charset="0"/>
              </a:rPr>
              <a:t>公共サービスとしての「郵便」と異なる</a:t>
            </a:r>
            <a:endParaRPr lang="en-US" altLang="ja-JP" sz="2800">
              <a:solidFill>
                <a:srgbClr val="000000"/>
              </a:solidFill>
              <a:latin typeface="Arial" charset="0"/>
            </a:endParaRPr>
          </a:p>
          <a:p>
            <a:pPr algn="ctr" eaLnBrk="1" fontAlgn="base" hangingPunct="1">
              <a:spcBef>
                <a:spcPct val="0"/>
              </a:spcBef>
              <a:spcAft>
                <a:spcPct val="0"/>
              </a:spcAft>
              <a:buFont typeface="Wingdings" pitchFamily="2" charset="2"/>
              <a:buChar char="l"/>
            </a:pPr>
            <a:endParaRPr lang="en-US" altLang="ja-JP" sz="2000">
              <a:solidFill>
                <a:srgbClr val="000000"/>
              </a:solidFill>
              <a:latin typeface="Arial" charset="0"/>
            </a:endParaRPr>
          </a:p>
          <a:p>
            <a:pPr algn="ctr" eaLnBrk="1" fontAlgn="base" hangingPunct="1">
              <a:spcAft>
                <a:spcPct val="0"/>
              </a:spcAft>
              <a:buFontTx/>
              <a:buNone/>
            </a:pPr>
            <a:endParaRPr lang="en-US" altLang="ja-JP" sz="2000">
              <a:solidFill>
                <a:srgbClr val="000000"/>
              </a:solidFill>
              <a:latin typeface="Arial" charset="0"/>
            </a:endParaRPr>
          </a:p>
        </p:txBody>
      </p:sp>
      <p:sp>
        <p:nvSpPr>
          <p:cNvPr id="17414" name="テキスト ボックス 7"/>
          <p:cNvSpPr txBox="1">
            <a:spLocks noChangeArrowheads="1"/>
          </p:cNvSpPr>
          <p:nvPr/>
        </p:nvSpPr>
        <p:spPr bwMode="auto">
          <a:xfrm>
            <a:off x="739513" y="4927605"/>
            <a:ext cx="8392583" cy="1528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800"/>
              </a:lnSpc>
              <a:spcBef>
                <a:spcPct val="0"/>
              </a:spcBef>
              <a:spcAft>
                <a:spcPct val="0"/>
              </a:spcAft>
              <a:buFontTx/>
              <a:buNone/>
            </a:pPr>
            <a:r>
              <a:rPr lang="ja-JP" altLang="en-US" sz="2400">
                <a:solidFill>
                  <a:srgbClr val="000000"/>
                </a:solidFill>
                <a:latin typeface="Arial" charset="0"/>
              </a:rPr>
              <a:t>世界保健機関</a:t>
            </a:r>
            <a:r>
              <a:rPr lang="en-US" altLang="ja-JP" sz="2400">
                <a:solidFill>
                  <a:srgbClr val="000000"/>
                </a:solidFill>
                <a:latin typeface="Arial" charset="0"/>
              </a:rPr>
              <a:t>(WHO</a:t>
            </a:r>
            <a:r>
              <a:rPr lang="ja-JP" altLang="en-US" sz="2400">
                <a:solidFill>
                  <a:srgbClr val="000000"/>
                </a:solidFill>
                <a:latin typeface="Arial" charset="0"/>
              </a:rPr>
              <a:t>）等の国際機関が示す感染性物質の</a:t>
            </a:r>
            <a:endParaRPr lang="en-US" altLang="ja-JP" sz="2400">
              <a:solidFill>
                <a:srgbClr val="000000"/>
              </a:solidFill>
              <a:latin typeface="Arial" charset="0"/>
            </a:endParaRPr>
          </a:p>
          <a:p>
            <a:pPr eaLnBrk="1" fontAlgn="base" hangingPunct="1">
              <a:lnSpc>
                <a:spcPts val="2800"/>
              </a:lnSpc>
              <a:spcBef>
                <a:spcPct val="0"/>
              </a:spcBef>
              <a:spcAft>
                <a:spcPct val="0"/>
              </a:spcAft>
              <a:buFontTx/>
              <a:buNone/>
            </a:pPr>
            <a:r>
              <a:rPr lang="ja-JP" altLang="en-US" sz="2400">
                <a:solidFill>
                  <a:srgbClr val="000000"/>
                </a:solidFill>
                <a:latin typeface="Arial" charset="0"/>
              </a:rPr>
              <a:t>輸送に関する規則やガイダンスに加えて、この遵守事項に</a:t>
            </a:r>
            <a:endParaRPr lang="en-US" altLang="ja-JP" sz="2400">
              <a:solidFill>
                <a:srgbClr val="000000"/>
              </a:solidFill>
              <a:latin typeface="Arial" charset="0"/>
            </a:endParaRPr>
          </a:p>
          <a:p>
            <a:pPr eaLnBrk="1" fontAlgn="base" hangingPunct="1">
              <a:lnSpc>
                <a:spcPts val="2800"/>
              </a:lnSpc>
              <a:spcBef>
                <a:spcPct val="0"/>
              </a:spcBef>
              <a:spcAft>
                <a:spcPct val="0"/>
              </a:spcAft>
              <a:buFontTx/>
              <a:buNone/>
            </a:pPr>
            <a:r>
              <a:rPr lang="ja-JP" altLang="en-US" sz="2400">
                <a:solidFill>
                  <a:srgbClr val="000000"/>
                </a:solidFill>
                <a:latin typeface="Arial" charset="0"/>
              </a:rPr>
              <a:t>基づき、安全性を担保するための更なる厳重な措置を実施</a:t>
            </a:r>
            <a:endParaRPr lang="en-US" altLang="ja-JP" sz="2400">
              <a:solidFill>
                <a:srgbClr val="000000"/>
              </a:solidFill>
              <a:latin typeface="Arial" charset="0"/>
            </a:endParaRPr>
          </a:p>
          <a:p>
            <a:pPr eaLnBrk="1" fontAlgn="base" hangingPunct="1">
              <a:lnSpc>
                <a:spcPts val="2800"/>
              </a:lnSpc>
              <a:spcBef>
                <a:spcPct val="0"/>
              </a:spcBef>
              <a:spcAft>
                <a:spcPct val="0"/>
              </a:spcAft>
              <a:buFontTx/>
              <a:buNone/>
            </a:pPr>
            <a:r>
              <a:rPr lang="ja-JP" altLang="en-US" sz="2400">
                <a:solidFill>
                  <a:srgbClr val="000000"/>
                </a:solidFill>
                <a:latin typeface="Arial" charset="0"/>
              </a:rPr>
              <a:t>すること</a:t>
            </a:r>
            <a:endParaRPr lang="ja-JP" altLang="en-US" sz="1800">
              <a:solidFill>
                <a:srgbClr val="000000"/>
              </a:solidFill>
              <a:latin typeface="Arial" charset="0"/>
            </a:endParaRPr>
          </a:p>
        </p:txBody>
      </p:sp>
      <p:sp>
        <p:nvSpPr>
          <p:cNvPr id="17415" name="下矢印 8"/>
          <p:cNvSpPr>
            <a:spLocks noChangeArrowheads="1"/>
          </p:cNvSpPr>
          <p:nvPr/>
        </p:nvSpPr>
        <p:spPr bwMode="auto">
          <a:xfrm>
            <a:off x="4328716" y="3286129"/>
            <a:ext cx="467783" cy="792163"/>
          </a:xfrm>
          <a:prstGeom prst="downArrow">
            <a:avLst>
              <a:gd name="adj1" fmla="val 50000"/>
              <a:gd name="adj2" fmla="val 50034"/>
            </a:avLst>
          </a:prstGeom>
          <a:noFill/>
          <a:ln w="7620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endParaRPr lang="ja-JP" altLang="en-US" sz="2000" b="1">
              <a:solidFill>
                <a:srgbClr val="000000"/>
              </a:solidFill>
              <a:latin typeface="Arial" charset="0"/>
            </a:endParaRPr>
          </a:p>
        </p:txBody>
      </p:sp>
      <p:sp>
        <p:nvSpPr>
          <p:cNvPr id="17416" name="テキスト ボックス 9"/>
          <p:cNvSpPr txBox="1">
            <a:spLocks noChangeArrowheads="1"/>
          </p:cNvSpPr>
          <p:nvPr/>
        </p:nvSpPr>
        <p:spPr bwMode="auto">
          <a:xfrm>
            <a:off x="1209014" y="4151318"/>
            <a:ext cx="702019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sz="2800">
                <a:solidFill>
                  <a:srgbClr val="FF0000"/>
                </a:solidFill>
                <a:latin typeface="Arial" charset="0"/>
              </a:rPr>
              <a:t>国際標準より高い安全対策を求める</a:t>
            </a:r>
            <a:endParaRPr lang="en-US" altLang="ja-JP" sz="2800">
              <a:solidFill>
                <a:srgbClr val="FF0000"/>
              </a:solidFill>
              <a:latin typeface="Arial" charset="0"/>
            </a:endParaRPr>
          </a:p>
        </p:txBody>
      </p:sp>
    </p:spTree>
    <p:extLst>
      <p:ext uri="{BB962C8B-B14F-4D97-AF65-F5344CB8AC3E}">
        <p14:creationId xmlns:p14="http://schemas.microsoft.com/office/powerpoint/2010/main" val="3044900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コンテンツ プレースホルダ 2"/>
          <p:cNvSpPr txBox="1">
            <a:spLocks/>
          </p:cNvSpPr>
          <p:nvPr/>
        </p:nvSpPr>
        <p:spPr bwMode="auto">
          <a:xfrm>
            <a:off x="464344" y="1571625"/>
            <a:ext cx="8868966"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 typeface="Arial" charset="0"/>
              <a:buNone/>
            </a:pPr>
            <a:endParaRPr lang="ja-JP" altLang="en-US">
              <a:solidFill>
                <a:srgbClr val="FFFF00"/>
              </a:solidFill>
              <a:latin typeface="Arial" charset="0"/>
            </a:endParaRPr>
          </a:p>
        </p:txBody>
      </p:sp>
      <p:sp>
        <p:nvSpPr>
          <p:cNvPr id="5" name="コンテンツ プレースホルダ 2"/>
          <p:cNvSpPr txBox="1">
            <a:spLocks/>
          </p:cNvSpPr>
          <p:nvPr/>
        </p:nvSpPr>
        <p:spPr>
          <a:xfrm>
            <a:off x="309565" y="1714500"/>
            <a:ext cx="9286875" cy="4071938"/>
          </a:xfrm>
          <a:prstGeom prst="rect">
            <a:avLst/>
          </a:prstGeom>
        </p:spPr>
        <p:txBody>
          <a:bodyPr>
            <a:normAutofit/>
          </a:bodyPr>
          <a:lstStyle/>
          <a:p>
            <a:pPr>
              <a:spcBef>
                <a:spcPct val="20000"/>
              </a:spcBef>
              <a:buFont typeface="Arial" pitchFamily="34" charset="0"/>
              <a:buNone/>
              <a:defRPr/>
            </a:pPr>
            <a:endParaRPr lang="ja-JP" altLang="en-US" sz="3200" dirty="0">
              <a:solidFill>
                <a:srgbClr val="FFFF00"/>
              </a:solidFill>
              <a:latin typeface="ＭＳ Ｐゴシック"/>
            </a:endParaRPr>
          </a:p>
        </p:txBody>
      </p:sp>
      <p:sp>
        <p:nvSpPr>
          <p:cNvPr id="6" name="コンテンツ プレースホルダ 2"/>
          <p:cNvSpPr txBox="1">
            <a:spLocks/>
          </p:cNvSpPr>
          <p:nvPr/>
        </p:nvSpPr>
        <p:spPr>
          <a:xfrm>
            <a:off x="232175" y="692696"/>
            <a:ext cx="9517327" cy="5832648"/>
          </a:xfrm>
          <a:prstGeom prst="rect">
            <a:avLst/>
          </a:prstGeom>
        </p:spPr>
        <p:txBody>
          <a:bodyPr/>
          <a:lstStyle/>
          <a:p>
            <a:pPr marL="514350" indent="-514350">
              <a:spcBef>
                <a:spcPct val="20000"/>
              </a:spcBef>
              <a:buAutoNum type="arabicDbPeriod"/>
              <a:defRPr/>
            </a:pPr>
            <a:r>
              <a:rPr lang="ja-JP" altLang="ja-JP" sz="2800" dirty="0">
                <a:solidFill>
                  <a:srgbClr val="0000CC"/>
                </a:solidFill>
              </a:rPr>
              <a:t>国際標準</a:t>
            </a:r>
            <a:r>
              <a:rPr lang="ja-JP" altLang="en-US" dirty="0">
                <a:solidFill>
                  <a:srgbClr val="0000CC"/>
                </a:solidFill>
              </a:rPr>
              <a:t>（世界保健機関</a:t>
            </a:r>
            <a:r>
              <a:rPr lang="en-US" altLang="ja-JP" dirty="0">
                <a:solidFill>
                  <a:srgbClr val="0000CC"/>
                </a:solidFill>
              </a:rPr>
              <a:t>(WHO</a:t>
            </a:r>
            <a:r>
              <a:rPr lang="ja-JP" altLang="en-US" dirty="0">
                <a:solidFill>
                  <a:srgbClr val="0000CC"/>
                </a:solidFill>
              </a:rPr>
              <a:t>）等の国際機関が示す感染性物質の輸送に</a:t>
            </a:r>
            <a:endParaRPr lang="en-US" altLang="ja-JP" dirty="0">
              <a:solidFill>
                <a:srgbClr val="0000CC"/>
              </a:solidFill>
            </a:endParaRPr>
          </a:p>
          <a:p>
            <a:pPr>
              <a:lnSpc>
                <a:spcPts val="2600"/>
              </a:lnSpc>
              <a:spcBef>
                <a:spcPct val="20000"/>
              </a:spcBef>
              <a:defRPr/>
            </a:pPr>
            <a:r>
              <a:rPr lang="ja-JP" altLang="en-US" dirty="0">
                <a:solidFill>
                  <a:srgbClr val="0000CC"/>
                </a:solidFill>
              </a:rPr>
              <a:t>　　　　　　　　　　　　　　関する規則やガイダンス）</a:t>
            </a:r>
            <a:r>
              <a:rPr lang="ja-JP" altLang="ja-JP" sz="2800" dirty="0">
                <a:solidFill>
                  <a:srgbClr val="0000CC"/>
                </a:solidFill>
              </a:rPr>
              <a:t>より高い安全対策と</a:t>
            </a:r>
            <a:r>
              <a:rPr lang="ja-JP" altLang="en-US" sz="2800" dirty="0">
                <a:solidFill>
                  <a:srgbClr val="0000CC"/>
                </a:solidFill>
              </a:rPr>
              <a:t>すること</a:t>
            </a:r>
            <a:endParaRPr lang="en-US" altLang="ja-JP" sz="2800" dirty="0">
              <a:solidFill>
                <a:srgbClr val="0000CC"/>
              </a:solidFill>
              <a:latin typeface="ＭＳ Ｐゴシック"/>
            </a:endParaRPr>
          </a:p>
          <a:p>
            <a:pPr marL="342900" indent="-342900">
              <a:defRPr/>
            </a:pPr>
            <a:r>
              <a:rPr lang="ja-JP" altLang="en-US" sz="2000" b="1" dirty="0">
                <a:solidFill>
                  <a:srgbClr val="FF0000"/>
                </a:solidFill>
              </a:rPr>
              <a:t>　　　</a:t>
            </a:r>
            <a:r>
              <a:rPr lang="ja-JP" altLang="ja-JP" sz="2000" b="1" dirty="0">
                <a:solidFill>
                  <a:srgbClr val="FF0000"/>
                </a:solidFill>
              </a:rPr>
              <a:t>ゆうパックは民営宅配便であり、その利用には厳重な安全対策が不可欠</a:t>
            </a:r>
            <a:r>
              <a:rPr lang="ja-JP" altLang="en-US" sz="2000" b="1" dirty="0">
                <a:solidFill>
                  <a:srgbClr val="FF0000"/>
                </a:solidFill>
              </a:rPr>
              <a:t>。</a:t>
            </a:r>
            <a:endParaRPr lang="en-US" altLang="ja-JP" sz="2000" b="1" dirty="0">
              <a:solidFill>
                <a:srgbClr val="FF0000"/>
              </a:solidFill>
            </a:endParaRPr>
          </a:p>
          <a:p>
            <a:pPr>
              <a:defRPr/>
            </a:pPr>
            <a:r>
              <a:rPr lang="ja-JP" altLang="en-US" sz="2000" b="1" dirty="0">
                <a:solidFill>
                  <a:srgbClr val="000000"/>
                </a:solidFill>
              </a:rPr>
              <a:t>　　　</a:t>
            </a:r>
            <a:r>
              <a:rPr lang="ja-JP" altLang="ja-JP" sz="2000" b="1" dirty="0">
                <a:solidFill>
                  <a:srgbClr val="000000"/>
                </a:solidFill>
              </a:rPr>
              <a:t>ゆうパック</a:t>
            </a:r>
            <a:r>
              <a:rPr lang="ja-JP" altLang="en-US" sz="2000" b="1" dirty="0">
                <a:solidFill>
                  <a:srgbClr val="000000"/>
                </a:solidFill>
              </a:rPr>
              <a:t>を利用する場合は、全ての機関に以下のハード、ソフト両面での</a:t>
            </a:r>
            <a:endParaRPr lang="en-US" altLang="ja-JP" sz="2000" b="1" dirty="0">
              <a:solidFill>
                <a:srgbClr val="000000"/>
              </a:solidFill>
            </a:endParaRPr>
          </a:p>
          <a:p>
            <a:pPr>
              <a:defRPr/>
            </a:pPr>
            <a:r>
              <a:rPr lang="ja-JP" altLang="en-US" sz="2000" b="1" dirty="0">
                <a:solidFill>
                  <a:srgbClr val="000000"/>
                </a:solidFill>
              </a:rPr>
              <a:t>　　　対策を求める。</a:t>
            </a:r>
            <a:endParaRPr lang="en-US" altLang="ja-JP" sz="2000" b="1" dirty="0">
              <a:solidFill>
                <a:srgbClr val="000000"/>
              </a:solidFill>
            </a:endParaRPr>
          </a:p>
          <a:p>
            <a:pPr>
              <a:defRPr/>
            </a:pPr>
            <a:r>
              <a:rPr lang="ja-JP" altLang="en-US" sz="2800" dirty="0">
                <a:solidFill>
                  <a:srgbClr val="0000CC"/>
                </a:solidFill>
                <a:latin typeface="ＭＳ Ｐゴシック"/>
              </a:rPr>
              <a:t>２．　ハード対策　　</a:t>
            </a:r>
            <a:endParaRPr lang="ja-JP" altLang="ja-JP" sz="2000" dirty="0">
              <a:solidFill>
                <a:srgbClr val="000000"/>
              </a:solidFill>
            </a:endParaRPr>
          </a:p>
          <a:p>
            <a:pPr>
              <a:defRPr/>
            </a:pPr>
            <a:r>
              <a:rPr lang="ja-JP" altLang="en-US" sz="2000" dirty="0">
                <a:solidFill>
                  <a:srgbClr val="000000"/>
                </a:solidFill>
              </a:rPr>
              <a:t>　　　</a:t>
            </a:r>
            <a:r>
              <a:rPr lang="ja-JP" altLang="en-US" sz="2000" b="1" dirty="0">
                <a:solidFill>
                  <a:srgbClr val="FF0000"/>
                </a:solidFill>
              </a:rPr>
              <a:t>現行のハード（基本的３重包装）ではゆうパックで取り扱うのに不十分。</a:t>
            </a:r>
            <a:endParaRPr lang="en-US" altLang="ja-JP" sz="2000" b="1" dirty="0">
              <a:solidFill>
                <a:srgbClr val="FF0000"/>
              </a:solidFill>
            </a:endParaRPr>
          </a:p>
          <a:p>
            <a:pPr marL="457200" indent="-457200">
              <a:defRPr/>
            </a:pPr>
            <a:r>
              <a:rPr lang="ja-JP" altLang="en-US" sz="2000" dirty="0">
                <a:solidFill>
                  <a:srgbClr val="000000"/>
                </a:solidFill>
              </a:rPr>
              <a:t>　　　　１）　健康安全研究センターに搬入する場合は</a:t>
            </a:r>
            <a:r>
              <a:rPr lang="ja-JP" altLang="ja-JP" sz="2000" dirty="0">
                <a:solidFill>
                  <a:srgbClr val="000000"/>
                </a:solidFill>
              </a:rPr>
              <a:t>基本</a:t>
            </a:r>
            <a:r>
              <a:rPr lang="ja-JP" altLang="en-US" sz="2000" dirty="0">
                <a:solidFill>
                  <a:srgbClr val="000000"/>
                </a:solidFill>
              </a:rPr>
              <a:t>的</a:t>
            </a:r>
            <a:r>
              <a:rPr lang="ja-JP" altLang="ja-JP" sz="2000" dirty="0">
                <a:solidFill>
                  <a:srgbClr val="000000"/>
                </a:solidFill>
              </a:rPr>
              <a:t>３重包装の運搬容器を</a:t>
            </a:r>
            <a:endParaRPr lang="en-US" altLang="ja-JP" sz="2000" dirty="0">
              <a:solidFill>
                <a:srgbClr val="000000"/>
              </a:solidFill>
            </a:endParaRPr>
          </a:p>
          <a:p>
            <a:pPr marL="457200" indent="-457200">
              <a:defRPr/>
            </a:pPr>
            <a:r>
              <a:rPr lang="ja-JP" altLang="en-US" sz="2000" dirty="0">
                <a:solidFill>
                  <a:srgbClr val="000000"/>
                </a:solidFill>
              </a:rPr>
              <a:t>　　　　　　　</a:t>
            </a:r>
            <a:r>
              <a:rPr lang="ja-JP" altLang="ja-JP" sz="2000" dirty="0">
                <a:solidFill>
                  <a:srgbClr val="000000"/>
                </a:solidFill>
              </a:rPr>
              <a:t>さらにジュラルミンケースに封入</a:t>
            </a:r>
            <a:endParaRPr lang="en-US" altLang="ja-JP" sz="2000" dirty="0">
              <a:solidFill>
                <a:srgbClr val="000000"/>
              </a:solidFill>
            </a:endParaRPr>
          </a:p>
          <a:p>
            <a:pPr marL="457200" indent="-457200">
              <a:defRPr/>
            </a:pPr>
            <a:r>
              <a:rPr lang="ja-JP" altLang="en-US" sz="2000" dirty="0">
                <a:solidFill>
                  <a:srgbClr val="000000"/>
                </a:solidFill>
              </a:rPr>
              <a:t>　　　　２）　２</a:t>
            </a:r>
            <a:r>
              <a:rPr lang="ja-JP" altLang="ja-JP" sz="2000" dirty="0">
                <a:solidFill>
                  <a:srgbClr val="000000"/>
                </a:solidFill>
              </a:rPr>
              <a:t>次容器（密閉容器）には、ドライアイスの誤混入防止のため、</a:t>
            </a:r>
            <a:r>
              <a:rPr lang="en-US" altLang="ja-JP" sz="2000" dirty="0">
                <a:solidFill>
                  <a:srgbClr val="000000"/>
                </a:solidFill>
              </a:rPr>
              <a:t> </a:t>
            </a:r>
            <a:endParaRPr lang="ja-JP" altLang="ja-JP" sz="2000" dirty="0">
              <a:solidFill>
                <a:srgbClr val="000000"/>
              </a:solidFill>
            </a:endParaRPr>
          </a:p>
          <a:p>
            <a:pPr>
              <a:defRPr/>
            </a:pPr>
            <a:r>
              <a:rPr lang="ja-JP" altLang="ja-JP" sz="2000" dirty="0">
                <a:solidFill>
                  <a:srgbClr val="000000"/>
                </a:solidFill>
              </a:rPr>
              <a:t>　　　　</a:t>
            </a:r>
            <a:r>
              <a:rPr lang="ja-JP" altLang="en-US" sz="2000" dirty="0">
                <a:solidFill>
                  <a:srgbClr val="000000"/>
                </a:solidFill>
              </a:rPr>
              <a:t>　　　　①　</a:t>
            </a:r>
            <a:r>
              <a:rPr lang="ja-JP" altLang="ja-JP" sz="2000" dirty="0">
                <a:solidFill>
                  <a:srgbClr val="000000"/>
                </a:solidFill>
              </a:rPr>
              <a:t>物理的にドライアイスが入らないように緩衝剤を充填</a:t>
            </a:r>
            <a:endParaRPr lang="en-US" altLang="ja-JP" sz="2000" dirty="0">
              <a:solidFill>
                <a:srgbClr val="000000"/>
              </a:solidFill>
            </a:endParaRPr>
          </a:p>
          <a:p>
            <a:pPr marL="457200" indent="-457200">
              <a:defRPr/>
            </a:pPr>
            <a:r>
              <a:rPr lang="ja-JP" altLang="en-US" sz="2000" dirty="0">
                <a:solidFill>
                  <a:srgbClr val="000000"/>
                </a:solidFill>
              </a:rPr>
              <a:t>　　　　　　　　②　「中にドライアイスを絶対いれない」旨の表示</a:t>
            </a:r>
            <a:endParaRPr lang="ja-JP" altLang="ja-JP" sz="2000" dirty="0">
              <a:solidFill>
                <a:srgbClr val="000000"/>
              </a:solidFill>
            </a:endParaRPr>
          </a:p>
          <a:p>
            <a:pPr>
              <a:lnSpc>
                <a:spcPts val="2600"/>
              </a:lnSpc>
              <a:spcBef>
                <a:spcPct val="20000"/>
              </a:spcBef>
              <a:buFont typeface="Arial" pitchFamily="34" charset="0"/>
              <a:buNone/>
              <a:defRPr/>
            </a:pPr>
            <a:r>
              <a:rPr lang="ja-JP" altLang="en-US" sz="2800" dirty="0">
                <a:solidFill>
                  <a:srgbClr val="0000CC"/>
                </a:solidFill>
                <a:latin typeface="ＭＳ Ｐゴシック"/>
              </a:rPr>
              <a:t>３．　ソフト対策</a:t>
            </a:r>
            <a:endParaRPr lang="en-US" altLang="ja-JP" sz="2800" dirty="0">
              <a:solidFill>
                <a:srgbClr val="0000CC"/>
              </a:solidFill>
              <a:latin typeface="ＭＳ Ｐゴシック"/>
            </a:endParaRPr>
          </a:p>
          <a:p>
            <a:pPr>
              <a:defRPr/>
            </a:pPr>
            <a:r>
              <a:rPr lang="ja-JP" altLang="en-US" sz="2000" dirty="0">
                <a:solidFill>
                  <a:srgbClr val="000000"/>
                </a:solidFill>
              </a:rPr>
              <a:t>　　　</a:t>
            </a:r>
            <a:r>
              <a:rPr lang="ja-JP" altLang="en-US" sz="2000" b="1" dirty="0">
                <a:solidFill>
                  <a:srgbClr val="FF0000"/>
                </a:solidFill>
              </a:rPr>
              <a:t>個人対応では限界があり、</a:t>
            </a:r>
            <a:r>
              <a:rPr lang="ja-JP" altLang="ja-JP" sz="2000" b="1" dirty="0">
                <a:solidFill>
                  <a:srgbClr val="FF0000"/>
                </a:solidFill>
              </a:rPr>
              <a:t>組織として安全対策を導入</a:t>
            </a:r>
            <a:r>
              <a:rPr lang="ja-JP" altLang="en-US" sz="2000" b="1" dirty="0">
                <a:solidFill>
                  <a:srgbClr val="FF0000"/>
                </a:solidFill>
              </a:rPr>
              <a:t>すること。</a:t>
            </a:r>
            <a:endParaRPr lang="ja-JP" altLang="ja-JP" sz="2000" b="1" dirty="0">
              <a:solidFill>
                <a:srgbClr val="FF0000"/>
              </a:solidFill>
            </a:endParaRPr>
          </a:p>
          <a:p>
            <a:pPr marL="457200" indent="-457200">
              <a:defRPr/>
            </a:pPr>
            <a:r>
              <a:rPr lang="ja-JP" altLang="en-US" sz="2000" dirty="0">
                <a:solidFill>
                  <a:srgbClr val="000000"/>
                </a:solidFill>
              </a:rPr>
              <a:t>　　　　１）　</a:t>
            </a:r>
            <a:r>
              <a:rPr lang="ja-JP" altLang="ja-JP" sz="2000" dirty="0">
                <a:solidFill>
                  <a:srgbClr val="000000"/>
                </a:solidFill>
              </a:rPr>
              <a:t>包装責任者を定め</a:t>
            </a:r>
            <a:r>
              <a:rPr lang="ja-JP" altLang="en-US" sz="2000" dirty="0">
                <a:solidFill>
                  <a:srgbClr val="000000"/>
                </a:solidFill>
              </a:rPr>
              <a:t>る</a:t>
            </a:r>
            <a:endParaRPr lang="en-US" altLang="ja-JP" sz="2000" dirty="0">
              <a:solidFill>
                <a:srgbClr val="000000"/>
              </a:solidFill>
            </a:endParaRPr>
          </a:p>
          <a:p>
            <a:pPr marL="457200" indent="-457200">
              <a:defRPr/>
            </a:pPr>
            <a:r>
              <a:rPr lang="ja-JP" altLang="en-US" sz="2000" dirty="0">
                <a:solidFill>
                  <a:srgbClr val="000000"/>
                </a:solidFill>
              </a:rPr>
              <a:t>　　　　２）　</a:t>
            </a:r>
            <a:r>
              <a:rPr lang="ja-JP" altLang="ja-JP" sz="2000" dirty="0">
                <a:solidFill>
                  <a:srgbClr val="000000"/>
                </a:solidFill>
              </a:rPr>
              <a:t>検体の包装者と包装責任者によるダブルチェック</a:t>
            </a:r>
            <a:endParaRPr lang="en-US" altLang="ja-JP" sz="2000" dirty="0">
              <a:solidFill>
                <a:srgbClr val="000000"/>
              </a:solidFill>
            </a:endParaRPr>
          </a:p>
          <a:p>
            <a:pPr marL="457200" indent="-457200">
              <a:defRPr/>
            </a:pPr>
            <a:r>
              <a:rPr lang="ja-JP" altLang="en-US" sz="2000" dirty="0">
                <a:solidFill>
                  <a:srgbClr val="000000"/>
                </a:solidFill>
              </a:rPr>
              <a:t>　　　　３）　</a:t>
            </a:r>
            <a:r>
              <a:rPr lang="ja-JP" altLang="ja-JP" sz="2000" dirty="0">
                <a:solidFill>
                  <a:srgbClr val="000000"/>
                </a:solidFill>
              </a:rPr>
              <a:t>包装物に、包装責任者による適正包装確認済みの表示</a:t>
            </a:r>
            <a:endParaRPr lang="en-US" altLang="ja-JP" sz="2000" dirty="0">
              <a:solidFill>
                <a:srgbClr val="000000"/>
              </a:solidFill>
            </a:endParaRPr>
          </a:p>
          <a:p>
            <a:pPr marL="457200" indent="-457200">
              <a:defRPr/>
            </a:pPr>
            <a:r>
              <a:rPr lang="ja-JP" altLang="en-US" sz="2000" dirty="0">
                <a:solidFill>
                  <a:srgbClr val="000000"/>
                </a:solidFill>
              </a:rPr>
              <a:t>　　　　４）　</a:t>
            </a:r>
            <a:r>
              <a:rPr lang="ja-JP" altLang="ja-JP" sz="2000" dirty="0">
                <a:solidFill>
                  <a:srgbClr val="000000"/>
                </a:solidFill>
              </a:rPr>
              <a:t>定期的な教育訓練</a:t>
            </a:r>
            <a:r>
              <a:rPr lang="ja-JP" altLang="en-US" sz="2000" dirty="0">
                <a:solidFill>
                  <a:srgbClr val="000000"/>
                </a:solidFill>
              </a:rPr>
              <a:t>の</a:t>
            </a:r>
            <a:r>
              <a:rPr lang="ja-JP" altLang="ja-JP" sz="2000" dirty="0">
                <a:solidFill>
                  <a:srgbClr val="000000"/>
                </a:solidFill>
              </a:rPr>
              <a:t>実施</a:t>
            </a:r>
            <a:endParaRPr lang="ja-JP" altLang="en-US" sz="2000" dirty="0">
              <a:solidFill>
                <a:srgbClr val="000000"/>
              </a:solidFill>
              <a:latin typeface="ＭＳ Ｐゴシック"/>
            </a:endParaRPr>
          </a:p>
        </p:txBody>
      </p:sp>
      <p:sp>
        <p:nvSpPr>
          <p:cNvPr id="14341" name="テキスト ボックス 8"/>
          <p:cNvSpPr txBox="1">
            <a:spLocks noChangeArrowheads="1"/>
          </p:cNvSpPr>
          <p:nvPr/>
        </p:nvSpPr>
        <p:spPr bwMode="auto">
          <a:xfrm>
            <a:off x="999211" y="137001"/>
            <a:ext cx="798325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Tx/>
              <a:buNone/>
            </a:pPr>
            <a:r>
              <a:rPr lang="ja-JP" altLang="en-US" sz="4000" dirty="0">
                <a:solidFill>
                  <a:srgbClr val="0000CC"/>
                </a:solidFill>
                <a:latin typeface="Arial" charset="0"/>
              </a:rPr>
              <a:t>ゆうパックの要望に基づく遵守事項</a:t>
            </a:r>
          </a:p>
        </p:txBody>
      </p:sp>
    </p:spTree>
    <p:extLst>
      <p:ext uri="{BB962C8B-B14F-4D97-AF65-F5344CB8AC3E}">
        <p14:creationId xmlns:p14="http://schemas.microsoft.com/office/powerpoint/2010/main" val="2068870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541735" y="492129"/>
            <a:ext cx="8736542" cy="936625"/>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ja-JP" altLang="en-US" sz="3600" kern="0" dirty="0">
                <a:solidFill>
                  <a:srgbClr val="0000CC"/>
                </a:solidFill>
                <a:cs typeface="+mj-cs"/>
              </a:rPr>
              <a:t>ゆうパック窓口での包装物の開披（点検）</a:t>
            </a:r>
            <a:endParaRPr lang="en-US" altLang="ja-JP" sz="3600" kern="0" dirty="0">
              <a:solidFill>
                <a:srgbClr val="000000"/>
              </a:solidFill>
              <a:cs typeface="+mj-cs"/>
            </a:endParaRPr>
          </a:p>
        </p:txBody>
      </p:sp>
      <p:pic>
        <p:nvPicPr>
          <p:cNvPr id="2355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3396" y="4689480"/>
            <a:ext cx="2651919"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662121" y="1785938"/>
            <a:ext cx="8581760" cy="3386137"/>
          </a:xfrm>
          <a:prstGeom prst="rect">
            <a:avLst/>
          </a:prstGeom>
          <a:noFill/>
        </p:spPr>
        <p:txBody>
          <a:bodyPr>
            <a:spAutoFit/>
          </a:bodyPr>
          <a:lstStyle/>
          <a:p>
            <a:pPr eaLnBrk="0" fontAlgn="base" hangingPunct="0">
              <a:lnSpc>
                <a:spcPts val="3200"/>
              </a:lnSpc>
              <a:spcBef>
                <a:spcPct val="0"/>
              </a:spcBef>
              <a:spcAft>
                <a:spcPct val="0"/>
              </a:spcAft>
              <a:defRPr/>
            </a:pPr>
            <a:r>
              <a:rPr lang="ja-JP" altLang="en-US" sz="2800" kern="0" dirty="0">
                <a:solidFill>
                  <a:srgbClr val="000000"/>
                </a:solidFill>
              </a:rPr>
              <a:t>○　窓口担当者から、遵守事項の適切な履行状況</a:t>
            </a:r>
            <a:endParaRPr lang="en-US" altLang="ja-JP" sz="2800" kern="0" dirty="0">
              <a:solidFill>
                <a:srgbClr val="000000"/>
              </a:solidFill>
            </a:endParaRPr>
          </a:p>
          <a:p>
            <a:pPr eaLnBrk="0" fontAlgn="base" hangingPunct="0">
              <a:lnSpc>
                <a:spcPts val="3200"/>
              </a:lnSpc>
              <a:spcBef>
                <a:spcPct val="0"/>
              </a:spcBef>
              <a:spcAft>
                <a:spcPct val="0"/>
              </a:spcAft>
              <a:defRPr/>
            </a:pPr>
            <a:r>
              <a:rPr lang="ja-JP" altLang="en-US" sz="2800" kern="0" dirty="0">
                <a:solidFill>
                  <a:srgbClr val="000000"/>
                </a:solidFill>
              </a:rPr>
              <a:t>　の確認（包装の開披含む）を求められた際は、</a:t>
            </a:r>
            <a:endParaRPr lang="en-US" altLang="ja-JP" sz="2800" kern="0" dirty="0">
              <a:solidFill>
                <a:srgbClr val="000000"/>
              </a:solidFill>
            </a:endParaRPr>
          </a:p>
          <a:p>
            <a:pPr eaLnBrk="0" fontAlgn="base" hangingPunct="0">
              <a:lnSpc>
                <a:spcPts val="3200"/>
              </a:lnSpc>
              <a:spcBef>
                <a:spcPct val="0"/>
              </a:spcBef>
              <a:spcAft>
                <a:spcPct val="0"/>
              </a:spcAft>
              <a:defRPr/>
            </a:pPr>
            <a:r>
              <a:rPr lang="ja-JP" altLang="en-US" sz="2800" kern="0" dirty="0">
                <a:solidFill>
                  <a:srgbClr val="000000"/>
                </a:solidFill>
              </a:rPr>
              <a:t>　速やかに応じること</a:t>
            </a:r>
            <a:endParaRPr lang="en-US" altLang="ja-JP" sz="2800" kern="0" dirty="0">
              <a:solidFill>
                <a:srgbClr val="000000"/>
              </a:solidFill>
            </a:endParaRPr>
          </a:p>
          <a:p>
            <a:pPr eaLnBrk="0" fontAlgn="base" hangingPunct="0">
              <a:lnSpc>
                <a:spcPts val="3200"/>
              </a:lnSpc>
              <a:spcBef>
                <a:spcPct val="0"/>
              </a:spcBef>
              <a:spcAft>
                <a:spcPct val="0"/>
              </a:spcAft>
              <a:defRPr/>
            </a:pPr>
            <a:endParaRPr lang="en-US" altLang="ja-JP" sz="2800" kern="0" dirty="0">
              <a:solidFill>
                <a:srgbClr val="000000"/>
              </a:solidFill>
            </a:endParaRPr>
          </a:p>
          <a:p>
            <a:pPr eaLnBrk="0" fontAlgn="base" hangingPunct="0">
              <a:lnSpc>
                <a:spcPts val="3200"/>
              </a:lnSpc>
              <a:spcBef>
                <a:spcPct val="0"/>
              </a:spcBef>
              <a:spcAft>
                <a:spcPct val="0"/>
              </a:spcAft>
              <a:defRPr/>
            </a:pPr>
            <a:r>
              <a:rPr lang="ja-JP" altLang="en-US" sz="2800" kern="0" dirty="0">
                <a:solidFill>
                  <a:srgbClr val="000000"/>
                </a:solidFill>
              </a:rPr>
              <a:t>○　例外的に、包装責任者が安全上の理由により</a:t>
            </a:r>
            <a:endParaRPr lang="en-US" altLang="ja-JP" sz="2800" kern="0" dirty="0">
              <a:solidFill>
                <a:srgbClr val="000000"/>
              </a:solidFill>
            </a:endParaRPr>
          </a:p>
          <a:p>
            <a:pPr eaLnBrk="0" fontAlgn="base" hangingPunct="0">
              <a:lnSpc>
                <a:spcPts val="3200"/>
              </a:lnSpc>
              <a:spcBef>
                <a:spcPct val="0"/>
              </a:spcBef>
              <a:spcAft>
                <a:spcPct val="0"/>
              </a:spcAft>
              <a:defRPr/>
            </a:pPr>
            <a:r>
              <a:rPr lang="ja-JP" altLang="en-US" sz="2800" kern="0" dirty="0">
                <a:solidFill>
                  <a:srgbClr val="000000"/>
                </a:solidFill>
              </a:rPr>
              <a:t>　　窓口での開披が適当でないと判断する場合は、</a:t>
            </a:r>
            <a:endParaRPr lang="en-US" altLang="ja-JP" sz="2800" kern="0" dirty="0">
              <a:solidFill>
                <a:srgbClr val="000000"/>
              </a:solidFill>
            </a:endParaRPr>
          </a:p>
          <a:p>
            <a:pPr eaLnBrk="0" fontAlgn="base" hangingPunct="0">
              <a:lnSpc>
                <a:spcPts val="3200"/>
              </a:lnSpc>
              <a:spcBef>
                <a:spcPct val="0"/>
              </a:spcBef>
              <a:spcAft>
                <a:spcPct val="0"/>
              </a:spcAft>
              <a:defRPr/>
            </a:pPr>
            <a:r>
              <a:rPr lang="ja-JP" altLang="en-US" sz="2800" kern="0" dirty="0">
                <a:solidFill>
                  <a:srgbClr val="000000"/>
                </a:solidFill>
              </a:rPr>
              <a:t>　　所属機関の実験室等の適切な場所で確認する</a:t>
            </a:r>
          </a:p>
          <a:p>
            <a:pPr>
              <a:lnSpc>
                <a:spcPts val="3200"/>
              </a:lnSpc>
              <a:defRPr/>
            </a:pPr>
            <a:endParaRPr lang="ja-JP" altLang="en-US" dirty="0">
              <a:solidFill>
                <a:srgbClr val="000000"/>
              </a:solidFill>
            </a:endParaRPr>
          </a:p>
        </p:txBody>
      </p:sp>
    </p:spTree>
    <p:extLst>
      <p:ext uri="{BB962C8B-B14F-4D97-AF65-F5344CB8AC3E}">
        <p14:creationId xmlns:p14="http://schemas.microsoft.com/office/powerpoint/2010/main" val="4054823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角丸四角形 33"/>
          <p:cNvSpPr>
            <a:spLocks noChangeArrowheads="1"/>
          </p:cNvSpPr>
          <p:nvPr/>
        </p:nvSpPr>
        <p:spPr bwMode="auto">
          <a:xfrm>
            <a:off x="232173" y="620713"/>
            <a:ext cx="9519046" cy="4032250"/>
          </a:xfrm>
          <a:prstGeom prst="roundRect">
            <a:avLst>
              <a:gd name="adj" fmla="val 16667"/>
            </a:avLst>
          </a:prstGeom>
          <a:noFill/>
          <a:ln w="762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endParaRPr lang="ja-JP" altLang="en-US" sz="2000" b="1">
              <a:solidFill>
                <a:srgbClr val="000000"/>
              </a:solidFill>
            </a:endParaRPr>
          </a:p>
        </p:txBody>
      </p:sp>
      <p:grpSp>
        <p:nvGrpSpPr>
          <p:cNvPr id="17412" name="グループ化 58"/>
          <p:cNvGrpSpPr>
            <a:grpSpLocks/>
          </p:cNvGrpSpPr>
          <p:nvPr/>
        </p:nvGrpSpPr>
        <p:grpSpPr bwMode="auto">
          <a:xfrm>
            <a:off x="3637360" y="1500193"/>
            <a:ext cx="2903008" cy="2928937"/>
            <a:chOff x="4071938" y="2252663"/>
            <a:chExt cx="3276600" cy="3581400"/>
          </a:xfrm>
        </p:grpSpPr>
        <p:sp>
          <p:nvSpPr>
            <p:cNvPr id="17435" name="AutoShape 6"/>
            <p:cNvSpPr>
              <a:spLocks noChangeArrowheads="1"/>
            </p:cNvSpPr>
            <p:nvPr/>
          </p:nvSpPr>
          <p:spPr bwMode="auto">
            <a:xfrm>
              <a:off x="4071938" y="4005263"/>
              <a:ext cx="3276600" cy="1828800"/>
            </a:xfrm>
            <a:prstGeom prst="cube">
              <a:avLst>
                <a:gd name="adj" fmla="val 32815"/>
              </a:avLst>
            </a:prstGeom>
            <a:solidFill>
              <a:schemeClr val="folHlink">
                <a:alpha val="50195"/>
              </a:schemeClr>
            </a:solidFill>
            <a:ln w="25400">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17436" name="AutoShape 4"/>
            <p:cNvSpPr>
              <a:spLocks noChangeArrowheads="1"/>
            </p:cNvSpPr>
            <p:nvPr/>
          </p:nvSpPr>
          <p:spPr bwMode="auto">
            <a:xfrm>
              <a:off x="4757738" y="3090863"/>
              <a:ext cx="1752600" cy="2209800"/>
            </a:xfrm>
            <a:prstGeom prst="can">
              <a:avLst>
                <a:gd name="adj" fmla="val 31522"/>
              </a:avLst>
            </a:prstGeom>
            <a:solidFill>
              <a:schemeClr val="folHlink">
                <a:alpha val="50195"/>
              </a:schemeClr>
            </a:solidFill>
            <a:ln w="25400">
              <a:solidFill>
                <a:srgbClr val="000000"/>
              </a:solidFill>
              <a:round/>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17437" name="AutoShape 5"/>
            <p:cNvSpPr>
              <a:spLocks noChangeArrowheads="1"/>
            </p:cNvSpPr>
            <p:nvPr/>
          </p:nvSpPr>
          <p:spPr bwMode="auto">
            <a:xfrm>
              <a:off x="5367338" y="2252663"/>
              <a:ext cx="457200" cy="1752600"/>
            </a:xfrm>
            <a:prstGeom prst="can">
              <a:avLst>
                <a:gd name="adj" fmla="val 44438"/>
              </a:avLst>
            </a:prstGeom>
            <a:gradFill rotWithShape="0">
              <a:gsLst>
                <a:gs pos="0">
                  <a:srgbClr val="007676"/>
                </a:gs>
                <a:gs pos="50000">
                  <a:srgbClr val="00FFFF"/>
                </a:gs>
                <a:gs pos="100000">
                  <a:srgbClr val="007676"/>
                </a:gs>
              </a:gsLst>
              <a:lin ang="0" scaled="1"/>
            </a:gradFill>
            <a:ln w="25400">
              <a:solidFill>
                <a:srgbClr val="000000"/>
              </a:solidFill>
              <a:round/>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17438" name="Line 9"/>
            <p:cNvSpPr>
              <a:spLocks noChangeShapeType="1"/>
            </p:cNvSpPr>
            <p:nvPr/>
          </p:nvSpPr>
          <p:spPr bwMode="auto">
            <a:xfrm>
              <a:off x="4681538" y="4005263"/>
              <a:ext cx="0" cy="609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17439" name="AutoShape 8"/>
            <p:cNvSpPr>
              <a:spLocks noChangeArrowheads="1"/>
            </p:cNvSpPr>
            <p:nvPr/>
          </p:nvSpPr>
          <p:spPr bwMode="auto">
            <a:xfrm rot="-5400000">
              <a:off x="4910138" y="3243263"/>
              <a:ext cx="1447800" cy="1752600"/>
            </a:xfrm>
            <a:prstGeom prst="flowChartOnlineStorage">
              <a:avLst/>
            </a:prstGeom>
            <a:gradFill rotWithShape="0">
              <a:gsLst>
                <a:gs pos="0">
                  <a:srgbClr val="762F00"/>
                </a:gs>
                <a:gs pos="50000">
                  <a:srgbClr val="FF6600"/>
                </a:gs>
                <a:gs pos="100000">
                  <a:srgbClr val="762F00"/>
                </a:gs>
              </a:gsLst>
              <a:lin ang="0" scaled="1"/>
            </a:gradFill>
            <a:ln w="25400">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17440" name="AutoShape 7"/>
            <p:cNvSpPr>
              <a:spLocks noChangeArrowheads="1"/>
            </p:cNvSpPr>
            <p:nvPr/>
          </p:nvSpPr>
          <p:spPr bwMode="auto">
            <a:xfrm>
              <a:off x="4071938" y="4614863"/>
              <a:ext cx="2667000" cy="1219200"/>
            </a:xfrm>
            <a:prstGeom prst="flowChartProcess">
              <a:avLst/>
            </a:prstGeom>
            <a:solidFill>
              <a:srgbClr val="FFCC00"/>
            </a:solidFill>
            <a:ln w="25400">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17441" name="AutoShape 10"/>
            <p:cNvSpPr>
              <a:spLocks noChangeArrowheads="1"/>
            </p:cNvSpPr>
            <p:nvPr/>
          </p:nvSpPr>
          <p:spPr bwMode="auto">
            <a:xfrm rot="16200000" flipH="1">
              <a:off x="6129338" y="4614863"/>
              <a:ext cx="1828800" cy="609600"/>
            </a:xfrm>
            <a:prstGeom prst="parallelogram">
              <a:avLst>
                <a:gd name="adj" fmla="val 100514"/>
              </a:avLst>
            </a:prstGeom>
            <a:solidFill>
              <a:srgbClr val="FFCC00"/>
            </a:solidFill>
            <a:ln w="25400">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17442" name="Text Box 13"/>
            <p:cNvSpPr txBox="1">
              <a:spLocks noChangeArrowheads="1"/>
            </p:cNvSpPr>
            <p:nvPr/>
          </p:nvSpPr>
          <p:spPr bwMode="auto">
            <a:xfrm>
              <a:off x="5293323" y="2697009"/>
              <a:ext cx="457199" cy="7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50000"/>
                </a:spcBef>
                <a:spcAft>
                  <a:spcPct val="0"/>
                </a:spcAft>
                <a:buFontTx/>
                <a:buNone/>
              </a:pPr>
              <a:r>
                <a:rPr lang="ja-JP" altLang="en-US">
                  <a:solidFill>
                    <a:srgbClr val="000000"/>
                  </a:solidFill>
                  <a:latin typeface="Calibri" pitchFamily="34" charset="0"/>
                </a:rPr>
                <a:t>１</a:t>
              </a:r>
            </a:p>
          </p:txBody>
        </p:sp>
        <p:sp>
          <p:nvSpPr>
            <p:cNvPr id="17443" name="Text Box 14"/>
            <p:cNvSpPr txBox="1">
              <a:spLocks noChangeArrowheads="1"/>
            </p:cNvSpPr>
            <p:nvPr/>
          </p:nvSpPr>
          <p:spPr bwMode="auto">
            <a:xfrm>
              <a:off x="5232947" y="3776663"/>
              <a:ext cx="457199" cy="7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50000"/>
                </a:spcBef>
                <a:spcAft>
                  <a:spcPct val="0"/>
                </a:spcAft>
                <a:buFontTx/>
                <a:buNone/>
              </a:pPr>
              <a:r>
                <a:rPr lang="ja-JP" altLang="en-US">
                  <a:solidFill>
                    <a:srgbClr val="000000"/>
                  </a:solidFill>
                  <a:latin typeface="Calibri" pitchFamily="34" charset="0"/>
                </a:rPr>
                <a:t>２</a:t>
              </a:r>
            </a:p>
          </p:txBody>
        </p:sp>
        <p:sp>
          <p:nvSpPr>
            <p:cNvPr id="17444" name="Text Box 15"/>
            <p:cNvSpPr txBox="1">
              <a:spLocks noChangeArrowheads="1"/>
            </p:cNvSpPr>
            <p:nvPr/>
          </p:nvSpPr>
          <p:spPr bwMode="auto">
            <a:xfrm>
              <a:off x="5136196" y="4843462"/>
              <a:ext cx="609601" cy="7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50000"/>
                </a:spcBef>
                <a:spcAft>
                  <a:spcPct val="0"/>
                </a:spcAft>
                <a:buFontTx/>
                <a:buNone/>
              </a:pPr>
              <a:r>
                <a:rPr lang="ja-JP" altLang="en-US">
                  <a:solidFill>
                    <a:srgbClr val="000000"/>
                  </a:solidFill>
                  <a:latin typeface="Calibri" pitchFamily="34" charset="0"/>
                </a:rPr>
                <a:t>３</a:t>
              </a:r>
            </a:p>
          </p:txBody>
        </p:sp>
      </p:grpSp>
      <p:sp>
        <p:nvSpPr>
          <p:cNvPr id="24" name="AutoShape 20"/>
          <p:cNvSpPr>
            <a:spLocks noChangeArrowheads="1"/>
          </p:cNvSpPr>
          <p:nvPr/>
        </p:nvSpPr>
        <p:spPr bwMode="auto">
          <a:xfrm>
            <a:off x="493583" y="3429000"/>
            <a:ext cx="2447263" cy="857250"/>
          </a:xfrm>
          <a:prstGeom prst="wedgeRoundRectCallout">
            <a:avLst>
              <a:gd name="adj1" fmla="val 100752"/>
              <a:gd name="adj2" fmla="val 14182"/>
              <a:gd name="adj3" fmla="val 16667"/>
            </a:avLst>
          </a:prstGeom>
          <a:solidFill>
            <a:srgbClr val="FFCC29"/>
          </a:solidFill>
          <a:ln w="38100">
            <a:solidFill>
              <a:srgbClr val="F2F2F2"/>
            </a:solidFill>
            <a:miter lim="800000"/>
            <a:headEnd/>
            <a:tailEnd/>
          </a:ln>
          <a:effectLst>
            <a:outerShdw dist="28398" dir="3806097" algn="ctr" rotWithShape="0">
              <a:srgbClr val="974706">
                <a:alpha val="50000"/>
              </a:srgbClr>
            </a:outerShdw>
          </a:effectLst>
        </p:spPr>
        <p:txBody>
          <a:bodyPr lIns="74295" tIns="8890" rIns="74295" bIns="8890"/>
          <a:lstStyle/>
          <a:p>
            <a:pPr>
              <a:defRPr/>
            </a:pPr>
            <a:r>
              <a:rPr lang="ja-JP" altLang="en-US" sz="2400" b="1" dirty="0">
                <a:solidFill>
                  <a:srgbClr val="000000"/>
                </a:solidFill>
                <a:latin typeface="HGPｺﾞｼｯｸE" pitchFamily="50" charset="-128"/>
              </a:rPr>
              <a:t>３次容器</a:t>
            </a:r>
          </a:p>
          <a:p>
            <a:pPr algn="just">
              <a:defRPr/>
            </a:pPr>
            <a:r>
              <a:rPr lang="ja-JP" altLang="en-US" sz="2000" b="1" dirty="0">
                <a:solidFill>
                  <a:srgbClr val="000000"/>
                </a:solidFill>
                <a:latin typeface="HGPｺﾞｼｯｸE" pitchFamily="50" charset="-128"/>
              </a:rPr>
              <a:t>（壊れにくい容器）</a:t>
            </a:r>
            <a:endParaRPr lang="ja-JP" altLang="en-US" sz="2000" b="1" dirty="0">
              <a:solidFill>
                <a:srgbClr val="000000"/>
              </a:solidFill>
            </a:endParaRPr>
          </a:p>
        </p:txBody>
      </p:sp>
      <p:sp>
        <p:nvSpPr>
          <p:cNvPr id="25" name="AutoShape 19"/>
          <p:cNvSpPr>
            <a:spLocks noChangeArrowheads="1"/>
          </p:cNvSpPr>
          <p:nvPr/>
        </p:nvSpPr>
        <p:spPr bwMode="auto">
          <a:xfrm>
            <a:off x="718876" y="2214563"/>
            <a:ext cx="2995877" cy="785812"/>
          </a:xfrm>
          <a:prstGeom prst="wedgeRoundRectCallout">
            <a:avLst>
              <a:gd name="adj1" fmla="val 69485"/>
              <a:gd name="adj2" fmla="val 43409"/>
              <a:gd name="adj3" fmla="val 1666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74295" tIns="8890" rIns="74295" bIns="8890" anchor="ctr"/>
          <a:lstStyle/>
          <a:p>
            <a:pPr>
              <a:defRPr/>
            </a:pPr>
            <a:r>
              <a:rPr lang="ja-JP" altLang="en-US" sz="2400" b="1" dirty="0">
                <a:solidFill>
                  <a:srgbClr val="000000"/>
                </a:solidFill>
                <a:latin typeface="HGPｺﾞｼｯｸE" pitchFamily="50" charset="-128"/>
              </a:rPr>
              <a:t>２次容器</a:t>
            </a:r>
            <a:endParaRPr lang="en-US" altLang="ja-JP" sz="2400" b="1" dirty="0">
              <a:solidFill>
                <a:srgbClr val="000000"/>
              </a:solidFill>
              <a:latin typeface="HGPｺﾞｼｯｸE" pitchFamily="50" charset="-128"/>
            </a:endParaRPr>
          </a:p>
          <a:p>
            <a:pPr>
              <a:defRPr/>
            </a:pPr>
            <a:r>
              <a:rPr lang="ja-JP" altLang="en-US" sz="2000" b="1" dirty="0">
                <a:solidFill>
                  <a:srgbClr val="000000"/>
                </a:solidFill>
                <a:latin typeface="HGPｺﾞｼｯｸE" pitchFamily="50" charset="-128"/>
              </a:rPr>
              <a:t>（防漏性の強固な容器）</a:t>
            </a:r>
            <a:endParaRPr lang="ja-JP" altLang="en-US" sz="2000" b="1" dirty="0">
              <a:solidFill>
                <a:srgbClr val="000000"/>
              </a:solidFill>
            </a:endParaRPr>
          </a:p>
        </p:txBody>
      </p:sp>
      <p:sp>
        <p:nvSpPr>
          <p:cNvPr id="26" name="AutoShape 18"/>
          <p:cNvSpPr>
            <a:spLocks noChangeArrowheads="1"/>
          </p:cNvSpPr>
          <p:nvPr/>
        </p:nvSpPr>
        <p:spPr bwMode="auto">
          <a:xfrm>
            <a:off x="1363798" y="1214438"/>
            <a:ext cx="2295921" cy="785812"/>
          </a:xfrm>
          <a:prstGeom prst="wedgeRoundRectCallout">
            <a:avLst>
              <a:gd name="adj1" fmla="val 95522"/>
              <a:gd name="adj2" fmla="val 32734"/>
              <a:gd name="adj3" fmla="val 16667"/>
            </a:avLst>
          </a:prstGeom>
          <a:solidFill>
            <a:srgbClr val="84DCE0"/>
          </a:solidFill>
          <a:ln w="38100">
            <a:solidFill>
              <a:srgbClr val="F2F2F2"/>
            </a:solidFill>
            <a:miter lim="800000"/>
            <a:headEnd/>
            <a:tailEnd/>
          </a:ln>
          <a:effectLst>
            <a:outerShdw dist="28398" dir="3806097" algn="ctr" rotWithShape="0">
              <a:srgbClr val="205867">
                <a:alpha val="50000"/>
              </a:srgbClr>
            </a:outerShdw>
          </a:effectLst>
        </p:spPr>
        <p:txBody>
          <a:bodyPr lIns="74295" tIns="8890" rIns="74295" bIns="8890"/>
          <a:lstStyle/>
          <a:p>
            <a:pPr>
              <a:defRPr/>
            </a:pPr>
            <a:r>
              <a:rPr lang="ja-JP" altLang="en-US" sz="2400" b="1" dirty="0">
                <a:solidFill>
                  <a:srgbClr val="000000"/>
                </a:solidFill>
                <a:latin typeface="HGPｺﾞｼｯｸE" pitchFamily="50" charset="-128"/>
              </a:rPr>
              <a:t>１次容器</a:t>
            </a:r>
            <a:endParaRPr lang="en-US" altLang="ja-JP" sz="2400" b="1" dirty="0">
              <a:solidFill>
                <a:srgbClr val="000000"/>
              </a:solidFill>
              <a:latin typeface="HGPｺﾞｼｯｸE" pitchFamily="50" charset="-128"/>
            </a:endParaRPr>
          </a:p>
          <a:p>
            <a:pPr>
              <a:defRPr/>
            </a:pPr>
            <a:r>
              <a:rPr lang="ja-JP" altLang="en-US" sz="2000" b="1" dirty="0">
                <a:solidFill>
                  <a:srgbClr val="000000"/>
                </a:solidFill>
                <a:latin typeface="HGPｺﾞｼｯｸE" pitchFamily="50" charset="-128"/>
              </a:rPr>
              <a:t>（防漏性の容器）</a:t>
            </a:r>
            <a:endParaRPr lang="ja-JP" altLang="en-US" sz="2000" b="1" dirty="0">
              <a:solidFill>
                <a:srgbClr val="000000"/>
              </a:solidFill>
            </a:endParaRPr>
          </a:p>
        </p:txBody>
      </p:sp>
      <p:sp>
        <p:nvSpPr>
          <p:cNvPr id="17432" name="AutoShape 32"/>
          <p:cNvSpPr>
            <a:spLocks noChangeArrowheads="1"/>
          </p:cNvSpPr>
          <p:nvPr/>
        </p:nvSpPr>
        <p:spPr bwMode="auto">
          <a:xfrm>
            <a:off x="2918242" y="4860790"/>
            <a:ext cx="4265083" cy="1785938"/>
          </a:xfrm>
          <a:prstGeom prst="cube">
            <a:avLst>
              <a:gd name="adj" fmla="val 25000"/>
            </a:avLst>
          </a:prstGeom>
          <a:solidFill>
            <a:srgbClr val="548DD4"/>
          </a:solidFill>
          <a:ln w="28575">
            <a:solidFill>
              <a:srgbClr val="000000"/>
            </a:solidFill>
            <a:miter lim="800000"/>
            <a:headEnd/>
            <a:tailEnd/>
          </a:ln>
        </p:spPr>
        <p:txBody>
          <a:bodyPr lIns="74295" tIns="8890" rIns="74295" bIns="8890"/>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ts val="600"/>
              </a:spcBef>
              <a:spcAft>
                <a:spcPct val="0"/>
              </a:spcAft>
              <a:buFontTx/>
              <a:buNone/>
            </a:pPr>
            <a:r>
              <a:rPr lang="ja-JP" altLang="en-US" dirty="0">
                <a:solidFill>
                  <a:srgbClr val="000000"/>
                </a:solidFill>
              </a:rPr>
              <a:t>　　　　　　４</a:t>
            </a:r>
            <a:endParaRPr lang="en-US" altLang="ja-JP" dirty="0">
              <a:solidFill>
                <a:srgbClr val="000000"/>
              </a:solidFill>
            </a:endParaRPr>
          </a:p>
          <a:p>
            <a:pPr fontAlgn="base">
              <a:spcBef>
                <a:spcPct val="0"/>
              </a:spcBef>
              <a:spcAft>
                <a:spcPct val="0"/>
              </a:spcAft>
              <a:buFontTx/>
              <a:buNone/>
            </a:pPr>
            <a:r>
              <a:rPr lang="ja-JP" altLang="en-US" sz="1800" dirty="0">
                <a:solidFill>
                  <a:srgbClr val="000000"/>
                </a:solidFill>
              </a:rPr>
              <a:t>　　　</a:t>
            </a:r>
            <a:r>
              <a:rPr lang="ja-JP" altLang="en-US" sz="1800" dirty="0">
                <a:solidFill>
                  <a:schemeClr val="bg1"/>
                </a:solidFill>
              </a:rPr>
              <a:t>（健康安全研究センターに</a:t>
            </a:r>
            <a:endParaRPr lang="en-US" altLang="ja-JP" sz="1800" dirty="0">
              <a:solidFill>
                <a:schemeClr val="bg1"/>
              </a:solidFill>
            </a:endParaRPr>
          </a:p>
          <a:p>
            <a:pPr fontAlgn="base">
              <a:spcBef>
                <a:spcPct val="0"/>
              </a:spcBef>
              <a:spcAft>
                <a:spcPct val="0"/>
              </a:spcAft>
              <a:buFontTx/>
              <a:buNone/>
            </a:pPr>
            <a:r>
              <a:rPr lang="ja-JP" altLang="en-US" sz="1800" dirty="0">
                <a:solidFill>
                  <a:schemeClr val="bg1"/>
                </a:solidFill>
              </a:rPr>
              <a:t>　　　　ゆうパックにより搬入の際は</a:t>
            </a:r>
            <a:endParaRPr lang="en-US" altLang="ja-JP" sz="1800" dirty="0">
              <a:solidFill>
                <a:schemeClr val="bg1"/>
              </a:solidFill>
            </a:endParaRPr>
          </a:p>
          <a:p>
            <a:pPr fontAlgn="base">
              <a:spcBef>
                <a:spcPct val="0"/>
              </a:spcBef>
              <a:spcAft>
                <a:spcPct val="0"/>
              </a:spcAft>
              <a:buFontTx/>
              <a:buNone/>
            </a:pPr>
            <a:r>
              <a:rPr lang="ja-JP" altLang="en-US" sz="1800" dirty="0">
                <a:solidFill>
                  <a:schemeClr val="bg1"/>
                </a:solidFill>
              </a:rPr>
              <a:t>　　　　ジュラルミン製の容器）</a:t>
            </a:r>
          </a:p>
        </p:txBody>
      </p:sp>
      <p:sp>
        <p:nvSpPr>
          <p:cNvPr id="17433" name="AutoShape 33"/>
          <p:cNvSpPr>
            <a:spLocks noChangeArrowheads="1"/>
          </p:cNvSpPr>
          <p:nvPr/>
        </p:nvSpPr>
        <p:spPr bwMode="auto">
          <a:xfrm>
            <a:off x="2940845" y="4857750"/>
            <a:ext cx="4251950" cy="445466"/>
          </a:xfrm>
          <a:prstGeom prst="parallelogram">
            <a:avLst>
              <a:gd name="adj" fmla="val 101141"/>
            </a:avLst>
          </a:prstGeom>
          <a:solidFill>
            <a:srgbClr val="24478C"/>
          </a:solidFill>
          <a:ln w="28575">
            <a:solidFill>
              <a:srgbClr val="000000"/>
            </a:solidFill>
            <a:miter lim="800000"/>
            <a:headEnd/>
            <a:tailEnd/>
          </a:ln>
        </p:spPr>
        <p:txBody>
          <a:bodyPr lIns="74295" tIns="8890" rIns="74295" bIns="8890"/>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endParaRPr>
          </a:p>
        </p:txBody>
      </p:sp>
      <p:cxnSp>
        <p:nvCxnSpPr>
          <p:cNvPr id="17434" name="AutoShape 34"/>
          <p:cNvCxnSpPr>
            <a:cxnSpLocks noChangeShapeType="1"/>
          </p:cNvCxnSpPr>
          <p:nvPr/>
        </p:nvCxnSpPr>
        <p:spPr bwMode="auto">
          <a:xfrm>
            <a:off x="3482599" y="4857750"/>
            <a:ext cx="0" cy="44546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417" name="AutoShape 22"/>
          <p:cNvCxnSpPr>
            <a:cxnSpLocks noChangeShapeType="1"/>
          </p:cNvCxnSpPr>
          <p:nvPr/>
        </p:nvCxnSpPr>
        <p:spPr bwMode="auto">
          <a:xfrm rot="10800000" flipV="1">
            <a:off x="5339953" y="4857750"/>
            <a:ext cx="928688" cy="357188"/>
          </a:xfrm>
          <a:prstGeom prst="straightConnector1">
            <a:avLst/>
          </a:prstGeom>
          <a:noFill/>
          <a:ln w="76200">
            <a:solidFill>
              <a:srgbClr val="66FFFF"/>
            </a:solidFill>
            <a:round/>
            <a:headEnd/>
            <a:tailEnd type="triangle" w="med" len="lg"/>
          </a:ln>
          <a:extLst>
            <a:ext uri="{909E8E84-426E-40DD-AFC4-6F175D3DCCD1}">
              <a14:hiddenFill xmlns:a14="http://schemas.microsoft.com/office/drawing/2010/main">
                <a:noFill/>
              </a14:hiddenFill>
            </a:ext>
          </a:extLst>
        </p:spPr>
      </p:cxnSp>
      <p:sp>
        <p:nvSpPr>
          <p:cNvPr id="41" name="AutoShape 37"/>
          <p:cNvSpPr>
            <a:spLocks noChangeArrowheads="1"/>
          </p:cNvSpPr>
          <p:nvPr/>
        </p:nvSpPr>
        <p:spPr bwMode="auto">
          <a:xfrm rot="5400000">
            <a:off x="4628556" y="4062216"/>
            <a:ext cx="571500" cy="1470422"/>
          </a:xfrm>
          <a:custGeom>
            <a:avLst/>
            <a:gdLst>
              <a:gd name="G0" fmla="+- 12664 0 0"/>
              <a:gd name="G1" fmla="+- 5407 0 0"/>
              <a:gd name="G2" fmla="+- 21600 0 5407"/>
              <a:gd name="G3" fmla="+- 10800 0 5407"/>
              <a:gd name="G4" fmla="+- 21600 0 12664"/>
              <a:gd name="G5" fmla="*/ G4 G3 10800"/>
              <a:gd name="G6" fmla="+- 21600 0 G5"/>
              <a:gd name="T0" fmla="*/ 12664 w 21600"/>
              <a:gd name="T1" fmla="*/ 0 h 21600"/>
              <a:gd name="T2" fmla="*/ 0 w 21600"/>
              <a:gd name="T3" fmla="*/ 10800 h 21600"/>
              <a:gd name="T4" fmla="*/ 1266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64" y="0"/>
                </a:moveTo>
                <a:lnTo>
                  <a:pt x="12664" y="5407"/>
                </a:lnTo>
                <a:lnTo>
                  <a:pt x="3375" y="5407"/>
                </a:lnTo>
                <a:lnTo>
                  <a:pt x="3375" y="16193"/>
                </a:lnTo>
                <a:lnTo>
                  <a:pt x="12664" y="16193"/>
                </a:lnTo>
                <a:lnTo>
                  <a:pt x="12664" y="21600"/>
                </a:lnTo>
                <a:lnTo>
                  <a:pt x="21600" y="10800"/>
                </a:lnTo>
                <a:close/>
              </a:path>
              <a:path w="21600" h="21600">
                <a:moveTo>
                  <a:pt x="1350" y="5407"/>
                </a:moveTo>
                <a:lnTo>
                  <a:pt x="1350" y="16193"/>
                </a:lnTo>
                <a:lnTo>
                  <a:pt x="2700" y="16193"/>
                </a:lnTo>
                <a:lnTo>
                  <a:pt x="2700" y="5407"/>
                </a:lnTo>
                <a:close/>
              </a:path>
              <a:path w="21600" h="21600">
                <a:moveTo>
                  <a:pt x="0" y="5407"/>
                </a:moveTo>
                <a:lnTo>
                  <a:pt x="0" y="16193"/>
                </a:lnTo>
                <a:lnTo>
                  <a:pt x="675" y="16193"/>
                </a:lnTo>
                <a:lnTo>
                  <a:pt x="675" y="5407"/>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lIns="74295" tIns="8890" rIns="74295" bIns="8890"/>
          <a:lstStyle/>
          <a:p>
            <a:pPr>
              <a:defRPr/>
            </a:pPr>
            <a:endParaRPr lang="ja-JP" altLang="en-US">
              <a:solidFill>
                <a:srgbClr val="000000"/>
              </a:solidFill>
            </a:endParaRPr>
          </a:p>
        </p:txBody>
      </p:sp>
      <p:cxnSp>
        <p:nvCxnSpPr>
          <p:cNvPr id="17419" name="直線矢印コネクタ 73"/>
          <p:cNvCxnSpPr>
            <a:cxnSpLocks noChangeShapeType="1"/>
          </p:cNvCxnSpPr>
          <p:nvPr/>
        </p:nvCxnSpPr>
        <p:spPr bwMode="auto">
          <a:xfrm rot="5400000">
            <a:off x="5027414" y="1884167"/>
            <a:ext cx="857250" cy="232171"/>
          </a:xfrm>
          <a:prstGeom prst="straightConnector1">
            <a:avLst/>
          </a:prstGeom>
          <a:noFill/>
          <a:ln w="76200" algn="ctr">
            <a:solidFill>
              <a:schemeClr val="tx1"/>
            </a:solidFill>
            <a:round/>
            <a:headEnd/>
            <a:tailEnd type="triangle" w="med" len="lg"/>
          </a:ln>
          <a:extLst>
            <a:ext uri="{909E8E84-426E-40DD-AFC4-6F175D3DCCD1}">
              <a14:hiddenFill xmlns:a14="http://schemas.microsoft.com/office/drawing/2010/main">
                <a:noFill/>
              </a14:hiddenFill>
            </a:ext>
          </a:extLst>
        </p:spPr>
      </p:cxnSp>
      <p:sp>
        <p:nvSpPr>
          <p:cNvPr id="47" name="AutoShape 20"/>
          <p:cNvSpPr>
            <a:spLocks noChangeArrowheads="1"/>
          </p:cNvSpPr>
          <p:nvPr/>
        </p:nvSpPr>
        <p:spPr bwMode="auto">
          <a:xfrm>
            <a:off x="248256" y="5036344"/>
            <a:ext cx="2399109" cy="857250"/>
          </a:xfrm>
          <a:prstGeom prst="wedgeRoundRectCallout">
            <a:avLst>
              <a:gd name="adj1" fmla="val 107323"/>
              <a:gd name="adj2" fmla="val 21531"/>
              <a:gd name="adj3" fmla="val 16667"/>
            </a:avLst>
          </a:prstGeom>
          <a:solidFill>
            <a:srgbClr val="548DD4"/>
          </a:solidFill>
          <a:ln w="38100">
            <a:solidFill>
              <a:srgbClr val="F2F2F2"/>
            </a:solidFill>
            <a:miter lim="800000"/>
            <a:headEnd/>
            <a:tailEnd/>
          </a:ln>
          <a:effectLst>
            <a:outerShdw dist="28398" dir="3806097" algn="ctr" rotWithShape="0">
              <a:srgbClr val="974706">
                <a:alpha val="50000"/>
              </a:srgbClr>
            </a:outerShdw>
          </a:effectLst>
        </p:spPr>
        <p:txBody>
          <a:bodyPr lIns="74295" tIns="8890" rIns="74295" bIns="8890"/>
          <a:lstStyle/>
          <a:p>
            <a:pPr>
              <a:defRPr/>
            </a:pPr>
            <a:r>
              <a:rPr lang="ja-JP" altLang="en-US" sz="2400" b="1" dirty="0">
                <a:solidFill>
                  <a:srgbClr val="000000"/>
                </a:solidFill>
                <a:latin typeface="HGPｺﾞｼｯｸE" pitchFamily="50" charset="-128"/>
              </a:rPr>
              <a:t>４次容器</a:t>
            </a:r>
          </a:p>
          <a:p>
            <a:pPr algn="just">
              <a:defRPr/>
            </a:pPr>
            <a:r>
              <a:rPr lang="ja-JP" altLang="en-US" sz="2000" b="1" dirty="0">
                <a:solidFill>
                  <a:srgbClr val="000000"/>
                </a:solidFill>
                <a:latin typeface="HGPｺﾞｼｯｸE" pitchFamily="50" charset="-128"/>
              </a:rPr>
              <a:t>（壊れにくい容器）</a:t>
            </a:r>
            <a:endParaRPr lang="ja-JP" altLang="en-US" sz="2000" b="1" dirty="0">
              <a:solidFill>
                <a:srgbClr val="000000"/>
              </a:solidFill>
            </a:endParaRPr>
          </a:p>
        </p:txBody>
      </p:sp>
      <p:sp>
        <p:nvSpPr>
          <p:cNvPr id="49" name="フローチャート : せん孔テープ 48"/>
          <p:cNvSpPr/>
          <p:nvPr/>
        </p:nvSpPr>
        <p:spPr bwMode="auto">
          <a:xfrm>
            <a:off x="5417347" y="1214426"/>
            <a:ext cx="702000" cy="612219"/>
          </a:xfrm>
          <a:prstGeom prst="flowChartPunchedTape">
            <a:avLst/>
          </a:prstGeom>
          <a:solidFill>
            <a:srgbClr val="FFFFB7"/>
          </a:solidFill>
          <a:ln w="28575" cap="flat" cmpd="sng" algn="ctr">
            <a:solidFill>
              <a:srgbClr val="000000"/>
            </a:solidFill>
            <a:prstDash val="solid"/>
            <a:round/>
            <a:headEnd type="none" w="med" len="med"/>
            <a:tailEnd type="none" w="med" len="med"/>
          </a:ln>
          <a:effectLst/>
          <a:scene3d>
            <a:camera prst="orthographicFront">
              <a:rot lat="0" lon="0" rev="1800000"/>
            </a:camera>
            <a:lightRig rig="threePt" dir="t"/>
          </a:scene3d>
        </p:spPr>
        <p:txBody>
          <a:bodyPr>
            <a:spAutoFit/>
          </a:bodyPr>
          <a:lstStyle/>
          <a:p>
            <a:pPr>
              <a:defRPr/>
            </a:pPr>
            <a:endParaRPr kumimoji="0" lang="ja-JP" altLang="en-US" kern="0">
              <a:solidFill>
                <a:sysClr val="windowText" lastClr="000000"/>
              </a:solidFill>
            </a:endParaRPr>
          </a:p>
        </p:txBody>
      </p:sp>
      <p:cxnSp>
        <p:nvCxnSpPr>
          <p:cNvPr id="17422" name="直線矢印コネクタ 73"/>
          <p:cNvCxnSpPr>
            <a:cxnSpLocks noChangeShapeType="1"/>
          </p:cNvCxnSpPr>
          <p:nvPr/>
        </p:nvCxnSpPr>
        <p:spPr bwMode="auto">
          <a:xfrm rot="10800000" flipV="1">
            <a:off x="5417346" y="2071693"/>
            <a:ext cx="541735" cy="428625"/>
          </a:xfrm>
          <a:prstGeom prst="straightConnector1">
            <a:avLst/>
          </a:prstGeom>
          <a:noFill/>
          <a:ln w="76200" algn="ctr">
            <a:solidFill>
              <a:schemeClr val="tx1"/>
            </a:solidFill>
            <a:round/>
            <a:headEnd/>
            <a:tailEnd type="triangle" w="med" len="lg"/>
          </a:ln>
          <a:extLst>
            <a:ext uri="{909E8E84-426E-40DD-AFC4-6F175D3DCCD1}">
              <a14:hiddenFill xmlns:a14="http://schemas.microsoft.com/office/drawing/2010/main">
                <a:noFill/>
              </a14:hiddenFill>
            </a:ext>
          </a:extLst>
        </p:spPr>
      </p:cxnSp>
      <p:sp>
        <p:nvSpPr>
          <p:cNvPr id="44" name="AutoShape 17"/>
          <p:cNvSpPr>
            <a:spLocks noChangeArrowheads="1"/>
          </p:cNvSpPr>
          <p:nvPr/>
        </p:nvSpPr>
        <p:spPr bwMode="auto">
          <a:xfrm>
            <a:off x="6997833" y="1236666"/>
            <a:ext cx="2614083" cy="1000125"/>
          </a:xfrm>
          <a:prstGeom prst="wedgeRoundRectCallout">
            <a:avLst>
              <a:gd name="adj1" fmla="val -92256"/>
              <a:gd name="adj2" fmla="val -50109"/>
              <a:gd name="adj3" fmla="val 1666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lIns="74295" tIns="8890" rIns="74295" bIns="8890" anchor="ctr"/>
          <a:lstStyle/>
          <a:p>
            <a:pPr algn="just">
              <a:defRPr/>
            </a:pPr>
            <a:r>
              <a:rPr lang="ja-JP" altLang="en-US" sz="2400" b="1" spc="-250" dirty="0">
                <a:solidFill>
                  <a:srgbClr val="000000"/>
                </a:solidFill>
                <a:latin typeface="HGPｺﾞｼｯｸE" pitchFamily="50" charset="-128"/>
              </a:rPr>
              <a:t>吸収材</a:t>
            </a:r>
            <a:endParaRPr lang="en-US" altLang="ja-JP" sz="2400" b="1" spc="-250" dirty="0">
              <a:solidFill>
                <a:srgbClr val="000000"/>
              </a:solidFill>
              <a:latin typeface="HGPｺﾞｼｯｸE" pitchFamily="50" charset="-128"/>
            </a:endParaRPr>
          </a:p>
          <a:p>
            <a:pPr algn="just">
              <a:defRPr/>
            </a:pPr>
            <a:r>
              <a:rPr lang="ja-JP" altLang="en-US" sz="2000" b="1" spc="-250" dirty="0">
                <a:solidFill>
                  <a:srgbClr val="000000"/>
                </a:solidFill>
                <a:latin typeface="HGPｺﾞｼｯｸE" pitchFamily="50" charset="-128"/>
              </a:rPr>
              <a:t>内容物を完全に吸収するもの（液体の場合）</a:t>
            </a:r>
            <a:endParaRPr lang="ja-JP" altLang="en-US" sz="2000" b="1" spc="-250" dirty="0">
              <a:solidFill>
                <a:srgbClr val="000000"/>
              </a:solidFill>
            </a:endParaRPr>
          </a:p>
        </p:txBody>
      </p:sp>
      <p:sp>
        <p:nvSpPr>
          <p:cNvPr id="17424" name="AutoShape 12"/>
          <p:cNvSpPr>
            <a:spLocks noChangeArrowheads="1"/>
          </p:cNvSpPr>
          <p:nvPr/>
        </p:nvSpPr>
        <p:spPr bwMode="auto">
          <a:xfrm>
            <a:off x="6191250" y="4214813"/>
            <a:ext cx="742950" cy="914400"/>
          </a:xfrm>
          <a:prstGeom prst="cube">
            <a:avLst>
              <a:gd name="adj" fmla="val 41667"/>
            </a:avLst>
          </a:prstGeom>
          <a:solidFill>
            <a:srgbClr val="FFFFFF"/>
          </a:solidFill>
          <a:ln w="25400">
            <a:solidFill>
              <a:srgbClr val="000000"/>
            </a:solidFill>
            <a:miter lim="800000"/>
            <a:headEnd/>
            <a:tailEn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latin typeface="Calibri" pitchFamily="34" charset="0"/>
            </a:endParaRPr>
          </a:p>
        </p:txBody>
      </p:sp>
      <p:sp>
        <p:nvSpPr>
          <p:cNvPr id="62" name="AutoShape 17"/>
          <p:cNvSpPr>
            <a:spLocks noChangeArrowheads="1"/>
          </p:cNvSpPr>
          <p:nvPr/>
        </p:nvSpPr>
        <p:spPr bwMode="auto">
          <a:xfrm>
            <a:off x="7661675" y="5214944"/>
            <a:ext cx="1659813" cy="1238397"/>
          </a:xfrm>
          <a:prstGeom prst="wedgeRoundRectCallout">
            <a:avLst>
              <a:gd name="adj1" fmla="val -102866"/>
              <a:gd name="adj2" fmla="val -93429"/>
              <a:gd name="adj3" fmla="val 1666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lIns="74295" tIns="8890" rIns="74295" bIns="8890" anchor="ctr"/>
          <a:lstStyle/>
          <a:p>
            <a:pPr algn="just">
              <a:defRPr/>
            </a:pPr>
            <a:r>
              <a:rPr lang="ja-JP" altLang="en-US" sz="2400" b="1" spc="-300" dirty="0">
                <a:solidFill>
                  <a:srgbClr val="000000"/>
                </a:solidFill>
                <a:latin typeface="HGPｺﾞｼｯｸE" pitchFamily="50" charset="-128"/>
              </a:rPr>
              <a:t>保冷材</a:t>
            </a:r>
            <a:endParaRPr lang="en-US" altLang="ja-JP" sz="2400" b="1" spc="-300" dirty="0">
              <a:solidFill>
                <a:srgbClr val="000000"/>
              </a:solidFill>
              <a:latin typeface="HGPｺﾞｼｯｸE" pitchFamily="50" charset="-128"/>
            </a:endParaRPr>
          </a:p>
          <a:p>
            <a:pPr algn="just">
              <a:defRPr/>
            </a:pPr>
            <a:r>
              <a:rPr lang="ja-JP" altLang="en-US" sz="2000" b="1" spc="-300" dirty="0">
                <a:solidFill>
                  <a:srgbClr val="000000"/>
                </a:solidFill>
                <a:latin typeface="HGPｺﾞｼｯｸE" pitchFamily="50" charset="-128"/>
              </a:rPr>
              <a:t>ドライアイスなど</a:t>
            </a:r>
            <a:endParaRPr lang="ja-JP" altLang="en-US" sz="2000" b="1" spc="-300" dirty="0">
              <a:solidFill>
                <a:srgbClr val="000000"/>
              </a:solidFill>
            </a:endParaRPr>
          </a:p>
        </p:txBody>
      </p:sp>
      <p:sp>
        <p:nvSpPr>
          <p:cNvPr id="17426" name="タイトル 1"/>
          <p:cNvSpPr>
            <a:spLocks noGrp="1"/>
          </p:cNvSpPr>
          <p:nvPr>
            <p:ph type="title"/>
          </p:nvPr>
        </p:nvSpPr>
        <p:spPr>
          <a:xfrm>
            <a:off x="2534976" y="71443"/>
            <a:ext cx="4758664" cy="928687"/>
          </a:xfrm>
          <a:solidFill>
            <a:schemeClr val="bg1"/>
          </a:solidFill>
        </p:spPr>
        <p:txBody>
          <a:bodyPr/>
          <a:lstStyle/>
          <a:p>
            <a:r>
              <a:rPr lang="ja-JP" altLang="en-US" dirty="0"/>
              <a:t>基本的３重包装</a:t>
            </a:r>
          </a:p>
        </p:txBody>
      </p:sp>
      <p:sp>
        <p:nvSpPr>
          <p:cNvPr id="74" name="フローチャート : せん孔テープ 59"/>
          <p:cNvSpPr/>
          <p:nvPr/>
        </p:nvSpPr>
        <p:spPr bwMode="auto">
          <a:xfrm>
            <a:off x="5910916" y="1685209"/>
            <a:ext cx="702000" cy="867311"/>
          </a:xfrm>
          <a:prstGeom prst="flowChartPunchedTape">
            <a:avLst/>
          </a:prstGeom>
          <a:solidFill>
            <a:schemeClr val="bg2">
              <a:lumMod val="40000"/>
              <a:lumOff val="60000"/>
            </a:schemeClr>
          </a:solidFill>
          <a:ln w="28575" cap="flat" cmpd="sng" algn="ctr">
            <a:solidFill>
              <a:srgbClr val="000000"/>
            </a:solidFill>
            <a:prstDash val="solid"/>
            <a:round/>
            <a:headEnd type="none" w="med" len="med"/>
            <a:tailEnd type="none" w="med" len="med"/>
          </a:ln>
          <a:effectLst/>
          <a:scene3d>
            <a:camera prst="orthographicFront">
              <a:rot lat="0" lon="0" rev="1800000"/>
            </a:camera>
            <a:lightRig rig="threePt" dir="t"/>
          </a:scene3d>
        </p:spPr>
        <p:txBody>
          <a:bodyPr>
            <a:spAutoFit/>
          </a:bodyPr>
          <a:lstStyle>
            <a:defPPr>
              <a:defRPr lang="ja-JP"/>
            </a:defPPr>
            <a:lvl1pPr algn="l" rtl="0" eaLnBrk="0" fontAlgn="base" hangingPunct="0">
              <a:spcBef>
                <a:spcPct val="0"/>
              </a:spcBef>
              <a:spcAft>
                <a:spcPct val="0"/>
              </a:spcAft>
              <a:defRPr sz="2800" kern="1200">
                <a:solidFill>
                  <a:srgbClr val="000000"/>
                </a:solidFill>
                <a:latin typeface="Arial" charset="0"/>
                <a:ea typeface="ＭＳ Ｐゴシック" pitchFamily="50" charset="-128"/>
                <a:cs typeface="+mn-cs"/>
              </a:defRPr>
            </a:lvl1pPr>
            <a:lvl2pPr marL="457200" algn="l" rtl="0" eaLnBrk="0" fontAlgn="base" hangingPunct="0">
              <a:spcBef>
                <a:spcPct val="0"/>
              </a:spcBef>
              <a:spcAft>
                <a:spcPct val="0"/>
              </a:spcAft>
              <a:defRPr sz="2800" kern="1200">
                <a:solidFill>
                  <a:srgbClr val="000000"/>
                </a:solidFill>
                <a:latin typeface="Arial" charset="0"/>
                <a:ea typeface="ＭＳ Ｐゴシック" pitchFamily="50" charset="-128"/>
                <a:cs typeface="+mn-cs"/>
              </a:defRPr>
            </a:lvl2pPr>
            <a:lvl3pPr marL="914400" algn="l" rtl="0" eaLnBrk="0" fontAlgn="base" hangingPunct="0">
              <a:spcBef>
                <a:spcPct val="0"/>
              </a:spcBef>
              <a:spcAft>
                <a:spcPct val="0"/>
              </a:spcAft>
              <a:defRPr sz="2800" kern="1200">
                <a:solidFill>
                  <a:srgbClr val="000000"/>
                </a:solidFill>
                <a:latin typeface="Arial" charset="0"/>
                <a:ea typeface="ＭＳ Ｐゴシック" pitchFamily="50" charset="-128"/>
                <a:cs typeface="+mn-cs"/>
              </a:defRPr>
            </a:lvl3pPr>
            <a:lvl4pPr marL="1371600" algn="l" rtl="0" eaLnBrk="0" fontAlgn="base" hangingPunct="0">
              <a:spcBef>
                <a:spcPct val="0"/>
              </a:spcBef>
              <a:spcAft>
                <a:spcPct val="0"/>
              </a:spcAft>
              <a:defRPr sz="2800" kern="1200">
                <a:solidFill>
                  <a:srgbClr val="000000"/>
                </a:solidFill>
                <a:latin typeface="Arial" charset="0"/>
                <a:ea typeface="ＭＳ Ｐゴシック" pitchFamily="50" charset="-128"/>
                <a:cs typeface="+mn-cs"/>
              </a:defRPr>
            </a:lvl4pPr>
            <a:lvl5pPr marL="1828800" algn="l" rtl="0" eaLnBrk="0" fontAlgn="base" hangingPunct="0">
              <a:spcBef>
                <a:spcPct val="0"/>
              </a:spcBef>
              <a:spcAft>
                <a:spcPct val="0"/>
              </a:spcAft>
              <a:defRPr sz="2800" kern="1200">
                <a:solidFill>
                  <a:srgbClr val="000000"/>
                </a:solidFill>
                <a:latin typeface="Arial" charset="0"/>
                <a:ea typeface="ＭＳ Ｐゴシック" pitchFamily="50" charset="-128"/>
                <a:cs typeface="+mn-cs"/>
              </a:defRPr>
            </a:lvl5pPr>
            <a:lvl6pPr marL="2286000" algn="l" defTabSz="914400" rtl="0" eaLnBrk="1" latinLnBrk="0" hangingPunct="1">
              <a:defRPr sz="2800" kern="1200">
                <a:solidFill>
                  <a:srgbClr val="000000"/>
                </a:solidFill>
                <a:latin typeface="Arial" charset="0"/>
                <a:ea typeface="ＭＳ Ｐゴシック" pitchFamily="50" charset="-128"/>
                <a:cs typeface="+mn-cs"/>
              </a:defRPr>
            </a:lvl6pPr>
            <a:lvl7pPr marL="2743200" algn="l" defTabSz="914400" rtl="0" eaLnBrk="1" latinLnBrk="0" hangingPunct="1">
              <a:defRPr sz="2800" kern="1200">
                <a:solidFill>
                  <a:srgbClr val="000000"/>
                </a:solidFill>
                <a:latin typeface="Arial" charset="0"/>
                <a:ea typeface="ＭＳ Ｐゴシック" pitchFamily="50" charset="-128"/>
                <a:cs typeface="+mn-cs"/>
              </a:defRPr>
            </a:lvl7pPr>
            <a:lvl8pPr marL="3200400" algn="l" defTabSz="914400" rtl="0" eaLnBrk="1" latinLnBrk="0" hangingPunct="1">
              <a:defRPr sz="2800" kern="1200">
                <a:solidFill>
                  <a:srgbClr val="000000"/>
                </a:solidFill>
                <a:latin typeface="Arial" charset="0"/>
                <a:ea typeface="ＭＳ Ｐゴシック" pitchFamily="50" charset="-128"/>
                <a:cs typeface="+mn-cs"/>
              </a:defRPr>
            </a:lvl8pPr>
            <a:lvl9pPr marL="3657600" algn="l" defTabSz="914400" rtl="0" eaLnBrk="1" latinLnBrk="0" hangingPunct="1">
              <a:defRPr sz="2800" kern="1200">
                <a:solidFill>
                  <a:srgbClr val="000000"/>
                </a:solidFill>
                <a:latin typeface="Arial" charset="0"/>
                <a:ea typeface="ＭＳ Ｐゴシック" pitchFamily="50" charset="-128"/>
                <a:cs typeface="+mn-cs"/>
              </a:defRPr>
            </a:lvl9pPr>
          </a:lstStyle>
          <a:p>
            <a:pPr>
              <a:defRPr/>
            </a:pPr>
            <a:endParaRPr lang="ja-JP" altLang="en-US">
              <a:latin typeface="Arial" pitchFamily="34" charset="0"/>
            </a:endParaRPr>
          </a:p>
        </p:txBody>
      </p:sp>
      <p:grpSp>
        <p:nvGrpSpPr>
          <p:cNvPr id="75" name="グループ化 96"/>
          <p:cNvGrpSpPr/>
          <p:nvPr/>
        </p:nvGrpSpPr>
        <p:grpSpPr>
          <a:xfrm>
            <a:off x="6144942" y="1613197"/>
            <a:ext cx="468052" cy="432048"/>
            <a:chOff x="251520" y="620688"/>
            <a:chExt cx="504056" cy="504056"/>
          </a:xfrm>
          <a:solidFill>
            <a:schemeClr val="bg2">
              <a:lumMod val="40000"/>
              <a:lumOff val="60000"/>
            </a:schemeClr>
          </a:solidFill>
          <a:scene3d>
            <a:camera prst="orthographicFront">
              <a:rot lat="0" lon="0" rev="9900000"/>
            </a:camera>
            <a:lightRig rig="threePt" dir="t"/>
          </a:scene3d>
        </p:grpSpPr>
        <p:sp>
          <p:nvSpPr>
            <p:cNvPr id="76" name="円/楕円 75"/>
            <p:cNvSpPr/>
            <p:nvPr/>
          </p:nvSpPr>
          <p:spPr>
            <a:xfrm>
              <a:off x="395536" y="62068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7" name="円/楕円 76"/>
            <p:cNvSpPr/>
            <p:nvPr/>
          </p:nvSpPr>
          <p:spPr>
            <a:xfrm>
              <a:off x="467544" y="69269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8" name="円/楕円 77"/>
            <p:cNvSpPr/>
            <p:nvPr/>
          </p:nvSpPr>
          <p:spPr>
            <a:xfrm>
              <a:off x="539552" y="76470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9" name="円/楕円 78"/>
            <p:cNvSpPr/>
            <p:nvPr/>
          </p:nvSpPr>
          <p:spPr>
            <a:xfrm>
              <a:off x="611560" y="83671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0" name="円/楕円 79"/>
            <p:cNvSpPr/>
            <p:nvPr/>
          </p:nvSpPr>
          <p:spPr>
            <a:xfrm>
              <a:off x="683568" y="90872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1" name="円/楕円 80"/>
            <p:cNvSpPr/>
            <p:nvPr/>
          </p:nvSpPr>
          <p:spPr>
            <a:xfrm>
              <a:off x="611560" y="98072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2" name="円/楕円 81"/>
            <p:cNvSpPr/>
            <p:nvPr/>
          </p:nvSpPr>
          <p:spPr>
            <a:xfrm>
              <a:off x="539552" y="90872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3" name="円/楕円 82"/>
            <p:cNvSpPr/>
            <p:nvPr/>
          </p:nvSpPr>
          <p:spPr>
            <a:xfrm>
              <a:off x="467544" y="83671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4" name="円/楕円 83"/>
            <p:cNvSpPr/>
            <p:nvPr/>
          </p:nvSpPr>
          <p:spPr>
            <a:xfrm>
              <a:off x="395536" y="76470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5" name="円/楕円 84"/>
            <p:cNvSpPr/>
            <p:nvPr/>
          </p:nvSpPr>
          <p:spPr>
            <a:xfrm>
              <a:off x="323528" y="69269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6" name="円/楕円 85"/>
            <p:cNvSpPr/>
            <p:nvPr/>
          </p:nvSpPr>
          <p:spPr>
            <a:xfrm>
              <a:off x="539552" y="105273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7" name="円/楕円 86"/>
            <p:cNvSpPr/>
            <p:nvPr/>
          </p:nvSpPr>
          <p:spPr>
            <a:xfrm>
              <a:off x="467544" y="98072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8" name="円/楕円 87"/>
            <p:cNvSpPr/>
            <p:nvPr/>
          </p:nvSpPr>
          <p:spPr>
            <a:xfrm>
              <a:off x="395536" y="90872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89" name="円/楕円 88"/>
            <p:cNvSpPr/>
            <p:nvPr/>
          </p:nvSpPr>
          <p:spPr>
            <a:xfrm>
              <a:off x="323528" y="83671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0" name="円/楕円 89"/>
            <p:cNvSpPr/>
            <p:nvPr/>
          </p:nvSpPr>
          <p:spPr>
            <a:xfrm>
              <a:off x="251520" y="76470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91" name="グループ化 129"/>
          <p:cNvGrpSpPr/>
          <p:nvPr/>
        </p:nvGrpSpPr>
        <p:grpSpPr>
          <a:xfrm>
            <a:off x="6066933" y="1757213"/>
            <a:ext cx="312035" cy="360040"/>
            <a:chOff x="467544" y="1484784"/>
            <a:chExt cx="360040" cy="360040"/>
          </a:xfrm>
          <a:solidFill>
            <a:schemeClr val="bg2">
              <a:lumMod val="40000"/>
              <a:lumOff val="60000"/>
            </a:schemeClr>
          </a:solidFill>
          <a:scene3d>
            <a:camera prst="orthographicFront">
              <a:rot lat="0" lon="0" rev="9900000"/>
            </a:camera>
            <a:lightRig rig="threePt" dir="t"/>
          </a:scene3d>
        </p:grpSpPr>
        <p:sp>
          <p:nvSpPr>
            <p:cNvPr id="92" name="円/楕円 91"/>
            <p:cNvSpPr/>
            <p:nvPr/>
          </p:nvSpPr>
          <p:spPr>
            <a:xfrm>
              <a:off x="467544" y="148478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3" name="円/楕円 92"/>
            <p:cNvSpPr/>
            <p:nvPr/>
          </p:nvSpPr>
          <p:spPr>
            <a:xfrm>
              <a:off x="539552" y="155679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4" name="円/楕円 93"/>
            <p:cNvSpPr/>
            <p:nvPr/>
          </p:nvSpPr>
          <p:spPr>
            <a:xfrm>
              <a:off x="611560" y="162880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5" name="円/楕円 94"/>
            <p:cNvSpPr/>
            <p:nvPr/>
          </p:nvSpPr>
          <p:spPr>
            <a:xfrm>
              <a:off x="683568" y="170080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6" name="円/楕円 95"/>
            <p:cNvSpPr/>
            <p:nvPr/>
          </p:nvSpPr>
          <p:spPr>
            <a:xfrm>
              <a:off x="755576" y="177281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97" name="グループ化 113"/>
          <p:cNvGrpSpPr/>
          <p:nvPr/>
        </p:nvGrpSpPr>
        <p:grpSpPr>
          <a:xfrm>
            <a:off x="5871933" y="1856421"/>
            <a:ext cx="468052" cy="432048"/>
            <a:chOff x="251520" y="620688"/>
            <a:chExt cx="504056" cy="504056"/>
          </a:xfrm>
          <a:solidFill>
            <a:schemeClr val="bg2">
              <a:lumMod val="40000"/>
              <a:lumOff val="60000"/>
            </a:schemeClr>
          </a:solidFill>
          <a:scene3d>
            <a:camera prst="orthographicFront">
              <a:rot lat="0" lon="0" rev="9900000"/>
            </a:camera>
            <a:lightRig rig="threePt" dir="t"/>
          </a:scene3d>
        </p:grpSpPr>
        <p:sp>
          <p:nvSpPr>
            <p:cNvPr id="98" name="円/楕円 97"/>
            <p:cNvSpPr/>
            <p:nvPr/>
          </p:nvSpPr>
          <p:spPr>
            <a:xfrm>
              <a:off x="395536" y="62068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9" name="円/楕円 98"/>
            <p:cNvSpPr/>
            <p:nvPr/>
          </p:nvSpPr>
          <p:spPr>
            <a:xfrm>
              <a:off x="467544" y="69269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0" name="円/楕円 99"/>
            <p:cNvSpPr/>
            <p:nvPr/>
          </p:nvSpPr>
          <p:spPr>
            <a:xfrm>
              <a:off x="539552" y="76470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1" name="円/楕円 100"/>
            <p:cNvSpPr/>
            <p:nvPr/>
          </p:nvSpPr>
          <p:spPr>
            <a:xfrm>
              <a:off x="611560" y="83671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2" name="円/楕円 101"/>
            <p:cNvSpPr/>
            <p:nvPr/>
          </p:nvSpPr>
          <p:spPr>
            <a:xfrm>
              <a:off x="683568" y="90872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3" name="円/楕円 102"/>
            <p:cNvSpPr/>
            <p:nvPr/>
          </p:nvSpPr>
          <p:spPr>
            <a:xfrm>
              <a:off x="611560" y="98072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4" name="円/楕円 103"/>
            <p:cNvSpPr/>
            <p:nvPr/>
          </p:nvSpPr>
          <p:spPr>
            <a:xfrm>
              <a:off x="539552" y="90872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5" name="円/楕円 104"/>
            <p:cNvSpPr/>
            <p:nvPr/>
          </p:nvSpPr>
          <p:spPr>
            <a:xfrm>
              <a:off x="467544" y="83671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6" name="円/楕円 105"/>
            <p:cNvSpPr/>
            <p:nvPr/>
          </p:nvSpPr>
          <p:spPr>
            <a:xfrm>
              <a:off x="395536" y="76470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7" name="円/楕円 106"/>
            <p:cNvSpPr/>
            <p:nvPr/>
          </p:nvSpPr>
          <p:spPr>
            <a:xfrm>
              <a:off x="323528" y="69269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8" name="円/楕円 107"/>
            <p:cNvSpPr/>
            <p:nvPr/>
          </p:nvSpPr>
          <p:spPr>
            <a:xfrm>
              <a:off x="539552" y="1052736"/>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9" name="円/楕円 108"/>
            <p:cNvSpPr/>
            <p:nvPr/>
          </p:nvSpPr>
          <p:spPr>
            <a:xfrm>
              <a:off x="467544" y="980728"/>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10" name="円/楕円 109"/>
            <p:cNvSpPr/>
            <p:nvPr/>
          </p:nvSpPr>
          <p:spPr>
            <a:xfrm>
              <a:off x="395536" y="908720"/>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11" name="円/楕円 110"/>
            <p:cNvSpPr/>
            <p:nvPr/>
          </p:nvSpPr>
          <p:spPr>
            <a:xfrm>
              <a:off x="323528" y="836712"/>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12" name="円/楕円 111"/>
            <p:cNvSpPr/>
            <p:nvPr/>
          </p:nvSpPr>
          <p:spPr>
            <a:xfrm>
              <a:off x="251520" y="764704"/>
              <a:ext cx="72008" cy="720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sp>
        <p:nvSpPr>
          <p:cNvPr id="52" name="AutoShape 17"/>
          <p:cNvSpPr>
            <a:spLocks noChangeArrowheads="1"/>
          </p:cNvSpPr>
          <p:nvPr/>
        </p:nvSpPr>
        <p:spPr bwMode="auto">
          <a:xfrm>
            <a:off x="6977198" y="2644611"/>
            <a:ext cx="2531533" cy="1076325"/>
          </a:xfrm>
          <a:prstGeom prst="wedgeRoundRectCallout">
            <a:avLst>
              <a:gd name="adj1" fmla="val -78239"/>
              <a:gd name="adj2" fmla="val -131349"/>
              <a:gd name="adj3" fmla="val 1666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lIns="74295" tIns="8890" rIns="74295" bIns="8890" anchor="ctr"/>
          <a:lstStyle/>
          <a:p>
            <a:pPr algn="just">
              <a:defRPr/>
            </a:pPr>
            <a:r>
              <a:rPr lang="ja-JP" altLang="en-US" sz="2400" b="1" spc="-250" dirty="0">
                <a:solidFill>
                  <a:srgbClr val="000000"/>
                </a:solidFill>
                <a:latin typeface="HGPｺﾞｼｯｸE" pitchFamily="50" charset="-128"/>
              </a:rPr>
              <a:t>緩衝材</a:t>
            </a:r>
            <a:endParaRPr lang="en-US" altLang="ja-JP" sz="2400" b="1" spc="-250" dirty="0">
              <a:solidFill>
                <a:srgbClr val="000000"/>
              </a:solidFill>
              <a:latin typeface="HGPｺﾞｼｯｸE" pitchFamily="50" charset="-128"/>
            </a:endParaRPr>
          </a:p>
          <a:p>
            <a:pPr algn="just">
              <a:defRPr/>
            </a:pPr>
            <a:r>
              <a:rPr lang="ja-JP" altLang="en-US" sz="2000" b="1" spc="-250" dirty="0">
                <a:solidFill>
                  <a:srgbClr val="000000"/>
                </a:solidFill>
                <a:latin typeface="HGPｺﾞｼｯｸE" pitchFamily="50" charset="-128"/>
              </a:rPr>
              <a:t>１次容器の保護・固定、</a:t>
            </a:r>
            <a:endParaRPr lang="en-US" altLang="ja-JP" sz="2000" b="1" spc="-250" dirty="0">
              <a:solidFill>
                <a:srgbClr val="000000"/>
              </a:solidFill>
              <a:latin typeface="HGPｺﾞｼｯｸE" pitchFamily="50" charset="-128"/>
            </a:endParaRPr>
          </a:p>
          <a:p>
            <a:pPr algn="just">
              <a:defRPr/>
            </a:pPr>
            <a:r>
              <a:rPr lang="ja-JP" altLang="en-US" sz="2000" b="1" spc="-250" dirty="0">
                <a:solidFill>
                  <a:srgbClr val="000000"/>
                </a:solidFill>
              </a:rPr>
              <a:t>隙間への充填</a:t>
            </a:r>
          </a:p>
        </p:txBody>
      </p:sp>
      <p:sp>
        <p:nvSpPr>
          <p:cNvPr id="72" name="AutoShape 17"/>
          <p:cNvSpPr>
            <a:spLocks noChangeArrowheads="1"/>
          </p:cNvSpPr>
          <p:nvPr/>
        </p:nvSpPr>
        <p:spPr bwMode="auto">
          <a:xfrm>
            <a:off x="7052513" y="3960024"/>
            <a:ext cx="2268972" cy="1076325"/>
          </a:xfrm>
          <a:prstGeom prst="wedgeRoundRectCallout">
            <a:avLst>
              <a:gd name="adj1" fmla="val -93289"/>
              <a:gd name="adj2" fmla="val -109130"/>
              <a:gd name="adj3" fmla="val 1666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lIns="74295" tIns="8890" rIns="74295" bIns="8890" anchor="ctr"/>
          <a:lstStyle/>
          <a:p>
            <a:pPr algn="just">
              <a:defRPr/>
            </a:pPr>
            <a:r>
              <a:rPr lang="ja-JP" altLang="en-US" sz="2000" b="1" spc="-250" dirty="0">
                <a:solidFill>
                  <a:srgbClr val="FF0000"/>
                </a:solidFill>
              </a:rPr>
              <a:t>内容物リスト</a:t>
            </a:r>
            <a:endParaRPr lang="en-US" altLang="ja-JP" sz="2000" b="1" spc="-250" dirty="0">
              <a:solidFill>
                <a:srgbClr val="FF0000"/>
              </a:solidFill>
            </a:endParaRPr>
          </a:p>
          <a:p>
            <a:pPr>
              <a:defRPr/>
            </a:pPr>
            <a:r>
              <a:rPr lang="ja-JP" altLang="en-US" sz="2000" b="1" spc="-250" dirty="0">
                <a:solidFill>
                  <a:srgbClr val="000000"/>
                </a:solidFill>
              </a:rPr>
              <a:t>　　赤痢菌　○株</a:t>
            </a:r>
            <a:br>
              <a:rPr lang="en-US" altLang="ja-JP" sz="2000" b="1" spc="-250" dirty="0">
                <a:solidFill>
                  <a:srgbClr val="000000"/>
                </a:solidFill>
              </a:rPr>
            </a:br>
            <a:r>
              <a:rPr lang="ja-JP" altLang="en-US" sz="2000" b="1" spc="-250" dirty="0">
                <a:solidFill>
                  <a:srgbClr val="000000"/>
                </a:solidFill>
              </a:rPr>
              <a:t>　　試験管   △本・・・</a:t>
            </a:r>
          </a:p>
        </p:txBody>
      </p:sp>
    </p:spTree>
    <p:extLst>
      <p:ext uri="{BB962C8B-B14F-4D97-AF65-F5344CB8AC3E}">
        <p14:creationId xmlns:p14="http://schemas.microsoft.com/office/powerpoint/2010/main" val="1594016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G:\マイドキュメント\画像\参考画像\輸送容器画像\P101060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609" y="1135068"/>
            <a:ext cx="133455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タイトル 1"/>
          <p:cNvSpPr>
            <a:spLocks noGrp="1"/>
          </p:cNvSpPr>
          <p:nvPr>
            <p:ph type="title"/>
          </p:nvPr>
        </p:nvSpPr>
        <p:spPr>
          <a:xfrm>
            <a:off x="507339" y="5"/>
            <a:ext cx="8915400" cy="849313"/>
          </a:xfrm>
        </p:spPr>
        <p:txBody>
          <a:bodyPr/>
          <a:lstStyle/>
          <a:p>
            <a:r>
              <a:rPr lang="ja-JP" altLang="en-US" dirty="0">
                <a:solidFill>
                  <a:schemeClr val="tx1"/>
                </a:solidFill>
              </a:rPr>
              <a:t>１次容器　</a:t>
            </a:r>
            <a:r>
              <a:rPr lang="ja-JP" altLang="en-US" sz="3200" dirty="0">
                <a:solidFill>
                  <a:schemeClr val="tx1"/>
                </a:solidFill>
              </a:rPr>
              <a:t>（検体を入れる容器）</a:t>
            </a:r>
          </a:p>
        </p:txBody>
      </p:sp>
      <p:pic>
        <p:nvPicPr>
          <p:cNvPr id="18436" name="Picture 4" descr="G:\マイドキュメント\画像\参考画像\輸送容器画像\P101060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47309" y="935038"/>
            <a:ext cx="188317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G:\マイドキュメント\画像\参考画像\輸送容器画像\P101060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94855" y="3130550"/>
            <a:ext cx="148246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G:\マイドキュメント\画像\参考画像\輸送容器画像\P101060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80638" y="1052513"/>
            <a:ext cx="258312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G:\マイドキュメント\画像\参考画像\輸送容器画像\P1010592.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68865" y="4535493"/>
            <a:ext cx="171635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G:\マイドキュメント\画像\参考画像\輸送容器画像\P1010591.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28229" y="2133605"/>
            <a:ext cx="17455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G:\マイドキュメント\画像\参考画像\輸送容器画像\P1010573.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036471" y="4311655"/>
            <a:ext cx="1484181"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4" descr="G:\マイドキュメント\画像\参考画像\輸送容器画像\P1010567.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48421" y="4533905"/>
            <a:ext cx="168711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5" descr="G:\マイドキュメント\画像\参考画像\輸送容器画像\P1010563.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88171" y="3176593"/>
            <a:ext cx="1480741"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6" descr="G:\マイドキュメント\画像\参考画像\輸送容器画像\P1010555.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888567" y="3094043"/>
            <a:ext cx="16510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7" descr="G:\マイドキュメント\画像\参考画像\輸送容器画像\P1010549.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186894" y="1052516"/>
            <a:ext cx="177654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9" descr="G:\マイドキュメント\画像\参考画像\輸送容器画像\採血管.jp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725873" y="1851025"/>
            <a:ext cx="203623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2" descr="G:\マイドキュメント\画像\参考画像\輸送容器画像\P1010590.JP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910689" y="2708275"/>
            <a:ext cx="173699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直線コネクタ 21"/>
          <p:cNvCxnSpPr/>
          <p:nvPr/>
        </p:nvCxnSpPr>
        <p:spPr>
          <a:xfrm rot="5400000">
            <a:off x="2503954" y="3415842"/>
            <a:ext cx="4910137" cy="1203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953003" y="2924175"/>
            <a:ext cx="468127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71730" y="4437063"/>
            <a:ext cx="468127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451" name="テキスト ボックス 30"/>
          <p:cNvSpPr txBox="1">
            <a:spLocks noChangeArrowheads="1"/>
          </p:cNvSpPr>
          <p:nvPr/>
        </p:nvSpPr>
        <p:spPr bwMode="auto">
          <a:xfrm>
            <a:off x="2457586" y="3933826"/>
            <a:ext cx="1877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a:solidFill>
                  <a:srgbClr val="000000"/>
                </a:solidFill>
              </a:rPr>
              <a:t>血液・血清等</a:t>
            </a:r>
            <a:endParaRPr lang="en-US" altLang="ja-JP" sz="2400">
              <a:solidFill>
                <a:srgbClr val="000000"/>
              </a:solidFill>
            </a:endParaRPr>
          </a:p>
        </p:txBody>
      </p:sp>
      <p:sp>
        <p:nvSpPr>
          <p:cNvPr id="18452" name="テキスト ボックス 31"/>
          <p:cNvSpPr txBox="1">
            <a:spLocks noChangeArrowheads="1"/>
          </p:cNvSpPr>
          <p:nvPr/>
        </p:nvSpPr>
        <p:spPr bwMode="auto">
          <a:xfrm>
            <a:off x="428231" y="4941893"/>
            <a:ext cx="1877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a:solidFill>
                  <a:srgbClr val="000000"/>
                </a:solidFill>
              </a:rPr>
              <a:t>喀痰・吐物等</a:t>
            </a:r>
            <a:endParaRPr lang="en-US" altLang="ja-JP" sz="2400">
              <a:solidFill>
                <a:srgbClr val="000000"/>
              </a:solidFill>
            </a:endParaRPr>
          </a:p>
        </p:txBody>
      </p:sp>
      <p:sp>
        <p:nvSpPr>
          <p:cNvPr id="18453" name="テキスト ボックス 32"/>
          <p:cNvSpPr txBox="1">
            <a:spLocks noChangeArrowheads="1"/>
          </p:cNvSpPr>
          <p:nvPr/>
        </p:nvSpPr>
        <p:spPr bwMode="auto">
          <a:xfrm>
            <a:off x="6980638" y="2420942"/>
            <a:ext cx="1640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a:solidFill>
                  <a:srgbClr val="000000"/>
                </a:solidFill>
              </a:rPr>
              <a:t>咽頭スワブ</a:t>
            </a:r>
            <a:endParaRPr lang="en-US" altLang="ja-JP" sz="2400">
              <a:solidFill>
                <a:srgbClr val="000000"/>
              </a:solidFill>
            </a:endParaRPr>
          </a:p>
        </p:txBody>
      </p:sp>
      <p:sp>
        <p:nvSpPr>
          <p:cNvPr id="18454" name="テキスト ボックス 33"/>
          <p:cNvSpPr txBox="1">
            <a:spLocks noChangeArrowheads="1"/>
          </p:cNvSpPr>
          <p:nvPr/>
        </p:nvSpPr>
        <p:spPr bwMode="auto">
          <a:xfrm>
            <a:off x="5155713" y="4365630"/>
            <a:ext cx="5539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a:solidFill>
                  <a:srgbClr val="000000"/>
                </a:solidFill>
              </a:rPr>
              <a:t>糞便等</a:t>
            </a:r>
          </a:p>
        </p:txBody>
      </p:sp>
      <p:sp>
        <p:nvSpPr>
          <p:cNvPr id="18455" name="テキスト ボックス 37"/>
          <p:cNvSpPr txBox="1">
            <a:spLocks noChangeArrowheads="1"/>
          </p:cNvSpPr>
          <p:nvPr/>
        </p:nvSpPr>
        <p:spPr bwMode="auto">
          <a:xfrm>
            <a:off x="454025" y="6000755"/>
            <a:ext cx="921980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dirty="0">
                <a:solidFill>
                  <a:srgbClr val="000000"/>
                </a:solidFill>
              </a:rPr>
              <a:t>●検体の形状や特徴を考慮　　●耐水性、防漏性を有するもの</a:t>
            </a:r>
            <a:endParaRPr lang="en-US" altLang="ja-JP" sz="2400" dirty="0">
              <a:solidFill>
                <a:srgbClr val="000000"/>
              </a:solidFill>
            </a:endParaRPr>
          </a:p>
          <a:p>
            <a:pPr fontAlgn="base">
              <a:spcBef>
                <a:spcPct val="0"/>
              </a:spcBef>
              <a:spcAft>
                <a:spcPct val="0"/>
              </a:spcAft>
              <a:buFontTx/>
              <a:buNone/>
            </a:pPr>
            <a:r>
              <a:rPr lang="ja-JP" altLang="en-US" sz="2400" dirty="0">
                <a:solidFill>
                  <a:srgbClr val="000000"/>
                </a:solidFill>
              </a:rPr>
              <a:t>●ポリエチレン、</a:t>
            </a:r>
            <a:r>
              <a:rPr lang="ja-JP" altLang="en-US" sz="2400" u="sng" dirty="0">
                <a:solidFill>
                  <a:srgbClr val="FF0000"/>
                </a:solidFill>
              </a:rPr>
              <a:t>ポリプロピレン</a:t>
            </a:r>
            <a:r>
              <a:rPr lang="ja-JP" altLang="en-US" sz="2400" dirty="0">
                <a:solidFill>
                  <a:srgbClr val="000000"/>
                </a:solidFill>
              </a:rPr>
              <a:t>、ポリスチレン製のものが多い</a:t>
            </a:r>
            <a:endParaRPr lang="en-US" altLang="ja-JP" sz="2400" dirty="0">
              <a:solidFill>
                <a:srgbClr val="000000"/>
              </a:solidFill>
            </a:endParaRPr>
          </a:p>
        </p:txBody>
      </p:sp>
    </p:spTree>
    <p:extLst>
      <p:ext uri="{BB962C8B-B14F-4D97-AF65-F5344CB8AC3E}">
        <p14:creationId xmlns:p14="http://schemas.microsoft.com/office/powerpoint/2010/main" val="834367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76736" y="606919"/>
            <a:ext cx="4288353" cy="707886"/>
          </a:xfrm>
          <a:prstGeom prst="rect">
            <a:avLst/>
          </a:prstGeom>
          <a:noFill/>
        </p:spPr>
        <p:txBody>
          <a:bodyPr wrap="none" rtlCol="0">
            <a:spAutoFit/>
          </a:bodyPr>
          <a:lstStyle/>
          <a:p>
            <a:r>
              <a:rPr lang="ja-JP" altLang="en-US" sz="4000" dirty="0">
                <a:latin typeface="HG丸ｺﾞｼｯｸM-PRO" panose="020F0600000000000000" pitchFamily="50" charset="-128"/>
                <a:ea typeface="HG丸ｺﾞｼｯｸM-PRO" panose="020F0600000000000000" pitchFamily="50" charset="-128"/>
              </a:rPr>
              <a:t>１</a:t>
            </a:r>
            <a:r>
              <a:rPr kumimoji="1" lang="ja-JP" altLang="en-US" sz="4000" dirty="0">
                <a:latin typeface="HG丸ｺﾞｼｯｸM-PRO" panose="020F0600000000000000" pitchFamily="50" charset="-128"/>
                <a:ea typeface="HG丸ｺﾞｼｯｸM-PRO" panose="020F0600000000000000" pitchFamily="50" charset="-128"/>
              </a:rPr>
              <a:t>次容器の注意点</a:t>
            </a:r>
          </a:p>
        </p:txBody>
      </p:sp>
      <p:sp>
        <p:nvSpPr>
          <p:cNvPr id="5" name="テキスト ボックス 4"/>
          <p:cNvSpPr txBox="1"/>
          <p:nvPr/>
        </p:nvSpPr>
        <p:spPr>
          <a:xfrm>
            <a:off x="560512" y="1620664"/>
            <a:ext cx="8802410" cy="3970318"/>
          </a:xfrm>
          <a:prstGeom prst="rect">
            <a:avLst/>
          </a:prstGeom>
          <a:noFill/>
        </p:spPr>
        <p:txBody>
          <a:bodyPr wrap="none" rtlCol="0">
            <a:spAutoFit/>
          </a:bodyPr>
          <a:lstStyle/>
          <a:p>
            <a:pP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シャーレは原則使用しない</a:t>
            </a:r>
            <a:r>
              <a:rPr kumimoji="1" lang="ja-JP" altLang="en-US" sz="2800" dirty="0">
                <a:latin typeface="HG丸ｺﾞｼｯｸM-PRO" panose="020F0600000000000000" pitchFamily="50" charset="-128"/>
                <a:ea typeface="HG丸ｺﾞｼｯｸM-PRO" panose="020F0600000000000000" pitchFamily="50" charset="-128"/>
              </a:rPr>
              <a:t>（特に</a:t>
            </a:r>
            <a:r>
              <a:rPr lang="ja-JP" altLang="en-US" sz="2800" dirty="0">
                <a:latin typeface="HG丸ｺﾞｼｯｸM-PRO" panose="020F0600000000000000" pitchFamily="50" charset="-128"/>
                <a:ea typeface="HG丸ｺﾞｼｯｸM-PRO" panose="020F0600000000000000" pitchFamily="50" charset="-128"/>
              </a:rPr>
              <a:t>特定</a:t>
            </a:r>
            <a:r>
              <a:rPr kumimoji="1" lang="ja-JP" altLang="en-US" sz="2800" dirty="0">
                <a:latin typeface="HG丸ｺﾞｼｯｸM-PRO" panose="020F0600000000000000" pitchFamily="50" charset="-128"/>
                <a:ea typeface="HG丸ｺﾞｼｯｸM-PRO" panose="020F0600000000000000" pitchFamily="50" charset="-128"/>
              </a:rPr>
              <a:t>病原体）</a:t>
            </a:r>
            <a:endParaRPr kumimoji="1" lang="en-US" altLang="ja-JP" sz="2800" dirty="0">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2800" dirty="0">
              <a:latin typeface="HG丸ｺﾞｼｯｸM-PRO" panose="020F0600000000000000" pitchFamily="50" charset="-128"/>
              <a:ea typeface="HG丸ｺﾞｼｯｸM-PRO" panose="020F0600000000000000" pitchFamily="50" charset="-128"/>
            </a:endParaRPr>
          </a:p>
          <a:p>
            <a:pPr>
              <a:lnSpc>
                <a:spcPct val="150000"/>
              </a:lnSpc>
            </a:pPr>
            <a:endParaRPr lang="en-US" altLang="ja-JP" sz="28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a:t>
            </a:r>
            <a:r>
              <a:rPr kumimoji="1" lang="ja-JP" altLang="en-US" sz="2800" dirty="0">
                <a:latin typeface="HG丸ｺﾞｼｯｸM-PRO" panose="020F0600000000000000" pitchFamily="50" charset="-128"/>
                <a:ea typeface="HG丸ｺﾞｼｯｸM-PRO" panose="020F0600000000000000" pitchFamily="50" charset="-128"/>
              </a:rPr>
              <a:t>材質はポリプロピレンが望ましい（耐久性の問題）</a:t>
            </a:r>
            <a:endParaRPr kumimoji="1" lang="en-US" altLang="ja-JP" sz="28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a:t>
            </a:r>
            <a:r>
              <a:rPr kumimoji="1" lang="ja-JP" altLang="en-US" sz="2800" dirty="0">
                <a:latin typeface="HG丸ｺﾞｼｯｸM-PRO" panose="020F0600000000000000" pitchFamily="50" charset="-128"/>
                <a:ea typeface="HG丸ｺﾞｼｯｸM-PRO" panose="020F0600000000000000" pitchFamily="50" charset="-128"/>
              </a:rPr>
              <a:t>スクリュー式のキャップであること</a:t>
            </a:r>
            <a:endParaRPr lang="en-US" altLang="ja-JP" sz="28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a:latin typeface="HG丸ｺﾞｼｯｸM-PRO" panose="020F0600000000000000" pitchFamily="50" charset="-128"/>
                <a:ea typeface="HG丸ｺﾞｼｯｸM-PRO" panose="020F0600000000000000" pitchFamily="50" charset="-128"/>
              </a:rPr>
              <a:t>・インナーキャップは用いない</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712640" y="2775118"/>
            <a:ext cx="5109091"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クライオチューブなどに発育させる</a:t>
            </a:r>
          </a:p>
        </p:txBody>
      </p:sp>
      <p:sp>
        <p:nvSpPr>
          <p:cNvPr id="7" name="下矢印 6"/>
          <p:cNvSpPr/>
          <p:nvPr/>
        </p:nvSpPr>
        <p:spPr>
          <a:xfrm>
            <a:off x="3584848" y="2415078"/>
            <a:ext cx="581680" cy="36004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913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H:\マイドキュメント\画像\参考画像\輸送容器画像\P104046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7586" y="1125543"/>
            <a:ext cx="5986594"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テキスト ボックス 7"/>
          <p:cNvSpPr txBox="1">
            <a:spLocks noChangeArrowheads="1"/>
          </p:cNvSpPr>
          <p:nvPr/>
        </p:nvSpPr>
        <p:spPr bwMode="auto">
          <a:xfrm>
            <a:off x="1052514" y="4652968"/>
            <a:ext cx="7611798"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ts val="1200"/>
              </a:spcAft>
              <a:buFontTx/>
              <a:buNone/>
            </a:pPr>
            <a:r>
              <a:rPr lang="ja-JP" altLang="en-US" sz="2800" dirty="0">
                <a:solidFill>
                  <a:srgbClr val="000000"/>
                </a:solidFill>
              </a:rPr>
              <a:t>１次容器は、</a:t>
            </a:r>
            <a:endParaRPr lang="en-US" altLang="ja-JP" sz="2800" dirty="0">
              <a:solidFill>
                <a:srgbClr val="000000"/>
              </a:solidFill>
            </a:endParaRPr>
          </a:p>
          <a:p>
            <a:pPr fontAlgn="base">
              <a:spcBef>
                <a:spcPct val="0"/>
              </a:spcBef>
              <a:spcAft>
                <a:spcPts val="1200"/>
              </a:spcAft>
              <a:buFontTx/>
              <a:buNone/>
            </a:pPr>
            <a:r>
              <a:rPr lang="ja-JP" altLang="en-US" sz="2800" dirty="0">
                <a:solidFill>
                  <a:srgbClr val="000000"/>
                </a:solidFill>
              </a:rPr>
              <a:t>キャップが緩まないようパラフィルム等で固定するとともに、漏出防止のため、内容物を吸収するのに十分な量の</a:t>
            </a:r>
            <a:r>
              <a:rPr lang="ja-JP" altLang="en-US" sz="2800" u="sng" dirty="0">
                <a:solidFill>
                  <a:srgbClr val="FF0000"/>
                </a:solidFill>
              </a:rPr>
              <a:t>吸収材</a:t>
            </a:r>
            <a:r>
              <a:rPr lang="ja-JP" altLang="en-US" sz="2800" dirty="0">
                <a:solidFill>
                  <a:srgbClr val="000000"/>
                </a:solidFill>
              </a:rPr>
              <a:t>で覆うこと</a:t>
            </a:r>
            <a:endParaRPr lang="ja-JP" altLang="en-US" sz="2400" dirty="0">
              <a:solidFill>
                <a:srgbClr val="000000"/>
              </a:solidFill>
            </a:endParaRPr>
          </a:p>
        </p:txBody>
      </p:sp>
      <p:cxnSp>
        <p:nvCxnSpPr>
          <p:cNvPr id="19461" name="直線矢印コネクタ 5"/>
          <p:cNvCxnSpPr>
            <a:cxnSpLocks noChangeShapeType="1"/>
          </p:cNvCxnSpPr>
          <p:nvPr/>
        </p:nvCxnSpPr>
        <p:spPr bwMode="auto">
          <a:xfrm flipV="1">
            <a:off x="1209017" y="2420938"/>
            <a:ext cx="2184135" cy="1295400"/>
          </a:xfrm>
          <a:prstGeom prst="straightConnector1">
            <a:avLst/>
          </a:prstGeom>
          <a:noFill/>
          <a:ln w="38100" algn="ctr">
            <a:solidFill>
              <a:srgbClr val="0000CC"/>
            </a:solidFill>
            <a:round/>
            <a:headEnd/>
            <a:tailEnd type="arrow" w="med" len="med"/>
          </a:ln>
          <a:extLst>
            <a:ext uri="{909E8E84-426E-40DD-AFC4-6F175D3DCCD1}">
              <a14:hiddenFill xmlns:a14="http://schemas.microsoft.com/office/drawing/2010/main">
                <a:noFill/>
              </a14:hiddenFill>
            </a:ext>
          </a:extLst>
        </p:spPr>
      </p:cxnSp>
      <p:sp>
        <p:nvSpPr>
          <p:cNvPr id="19462" name="テキスト ボックス 13"/>
          <p:cNvSpPr txBox="1">
            <a:spLocks noChangeArrowheads="1"/>
          </p:cNvSpPr>
          <p:nvPr/>
        </p:nvSpPr>
        <p:spPr bwMode="auto">
          <a:xfrm>
            <a:off x="640255" y="3284540"/>
            <a:ext cx="67710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吸収材</a:t>
            </a:r>
          </a:p>
        </p:txBody>
      </p:sp>
      <p:cxnSp>
        <p:nvCxnSpPr>
          <p:cNvPr id="19463" name="直線矢印コネクタ 14"/>
          <p:cNvCxnSpPr>
            <a:cxnSpLocks noChangeShapeType="1"/>
          </p:cNvCxnSpPr>
          <p:nvPr/>
        </p:nvCxnSpPr>
        <p:spPr bwMode="auto">
          <a:xfrm flipH="1">
            <a:off x="4485219" y="2143125"/>
            <a:ext cx="4182533" cy="18621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464" name="テキスト ボックス 18"/>
          <p:cNvSpPr txBox="1">
            <a:spLocks noChangeArrowheads="1"/>
          </p:cNvSpPr>
          <p:nvPr/>
        </p:nvSpPr>
        <p:spPr bwMode="auto">
          <a:xfrm>
            <a:off x="8687159" y="1428755"/>
            <a:ext cx="67710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緩衝材</a:t>
            </a:r>
          </a:p>
        </p:txBody>
      </p:sp>
      <p:cxnSp>
        <p:nvCxnSpPr>
          <p:cNvPr id="19465" name="直線矢印コネクタ 20"/>
          <p:cNvCxnSpPr>
            <a:cxnSpLocks noChangeShapeType="1"/>
          </p:cNvCxnSpPr>
          <p:nvPr/>
        </p:nvCxnSpPr>
        <p:spPr bwMode="auto">
          <a:xfrm flipH="1">
            <a:off x="6122458" y="2143130"/>
            <a:ext cx="2545292" cy="2063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466" name="タイトル 1"/>
          <p:cNvSpPr>
            <a:spLocks noGrp="1"/>
          </p:cNvSpPr>
          <p:nvPr>
            <p:ph type="title"/>
          </p:nvPr>
        </p:nvSpPr>
        <p:spPr>
          <a:xfrm>
            <a:off x="495300" y="0"/>
            <a:ext cx="8915400" cy="1143000"/>
          </a:xfrm>
        </p:spPr>
        <p:txBody>
          <a:bodyPr/>
          <a:lstStyle/>
          <a:p>
            <a:r>
              <a:rPr lang="ja-JP" altLang="en-US" dirty="0">
                <a:solidFill>
                  <a:schemeClr val="tx1"/>
                </a:solidFill>
              </a:rPr>
              <a:t>１次容器の包装</a:t>
            </a:r>
          </a:p>
        </p:txBody>
      </p:sp>
      <p:sp>
        <p:nvSpPr>
          <p:cNvPr id="19467" name="円/楕円 20"/>
          <p:cNvSpPr>
            <a:spLocks noChangeArrowheads="1"/>
          </p:cNvSpPr>
          <p:nvPr/>
        </p:nvSpPr>
        <p:spPr bwMode="auto">
          <a:xfrm>
            <a:off x="3314042" y="1628775"/>
            <a:ext cx="780785" cy="647700"/>
          </a:xfrm>
          <a:prstGeom prst="ellipse">
            <a:avLst/>
          </a:prstGeom>
          <a:noFill/>
          <a:ln w="28575" algn="ctr">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endParaRPr lang="ja-JP" altLang="en-US" sz="2000" b="1">
              <a:solidFill>
                <a:srgbClr val="000000"/>
              </a:solidFill>
            </a:endParaRPr>
          </a:p>
        </p:txBody>
      </p:sp>
      <p:sp>
        <p:nvSpPr>
          <p:cNvPr id="19468" name="テキスト ボックス 13"/>
          <p:cNvSpPr txBox="1">
            <a:spLocks noChangeArrowheads="1"/>
          </p:cNvSpPr>
          <p:nvPr/>
        </p:nvSpPr>
        <p:spPr bwMode="auto">
          <a:xfrm>
            <a:off x="818623" y="2492375"/>
            <a:ext cx="151341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シール</a:t>
            </a:r>
          </a:p>
        </p:txBody>
      </p:sp>
      <p:pic>
        <p:nvPicPr>
          <p:cNvPr id="19469" name="Picture 11" descr="H:\マイドキュメント\画像\参考画像\輸送容器画像\P104045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1231" y="981075"/>
            <a:ext cx="1693994"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70" name="直線矢印コネクタ 5"/>
          <p:cNvCxnSpPr>
            <a:cxnSpLocks noChangeShapeType="1"/>
            <a:stCxn id="19467" idx="2"/>
          </p:cNvCxnSpPr>
          <p:nvPr/>
        </p:nvCxnSpPr>
        <p:spPr bwMode="auto">
          <a:xfrm flipH="1" flipV="1">
            <a:off x="2067189" y="1916113"/>
            <a:ext cx="1246850" cy="36512"/>
          </a:xfrm>
          <a:prstGeom prst="straightConnector1">
            <a:avLst/>
          </a:prstGeom>
          <a:noFill/>
          <a:ln w="38100" algn="ctr">
            <a:solidFill>
              <a:srgbClr val="FFC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7427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10061" y="188640"/>
            <a:ext cx="8229600" cy="792088"/>
          </a:xfrm>
        </p:spPr>
        <p:txBody>
          <a:bodyPr>
            <a:normAutofit/>
          </a:bodyPr>
          <a:lstStyle/>
          <a:p>
            <a:r>
              <a:rPr kumimoji="1" lang="ja-JP" altLang="en-US" sz="3600" dirty="0">
                <a:latin typeface="HG丸ｺﾞｼｯｸM-PRO" panose="020F0600000000000000" pitchFamily="50" charset="-128"/>
                <a:ea typeface="HG丸ｺﾞｼｯｸM-PRO" panose="020F0600000000000000" pitchFamily="50" charset="-128"/>
              </a:rPr>
              <a:t>バイオセーフティ</a:t>
            </a:r>
            <a:r>
              <a:rPr lang="ja-JP" altLang="en-US" sz="3600" dirty="0">
                <a:latin typeface="HG丸ｺﾞｼｯｸM-PRO" panose="020F0600000000000000" pitchFamily="50" charset="-128"/>
                <a:ea typeface="HG丸ｺﾞｼｯｸM-PRO" panose="020F0600000000000000" pitchFamily="50" charset="-128"/>
              </a:rPr>
              <a:t>対策 ３つの観点</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60514" y="1124746"/>
            <a:ext cx="6668678"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１．個人防護</a:t>
            </a:r>
            <a:r>
              <a:rPr lang="ja-JP" altLang="en-US" dirty="0">
                <a:solidFill>
                  <a:srgbClr val="C00000"/>
                </a:solidFill>
                <a:latin typeface="HG丸ｺﾞｼｯｸM-PRO" panose="020F0600000000000000" pitchFamily="50" charset="-128"/>
                <a:ea typeface="HG丸ｺﾞｼｯｸM-PRO" panose="020F0600000000000000" pitchFamily="50" charset="-128"/>
              </a:rPr>
              <a:t>　</a:t>
            </a:r>
            <a:r>
              <a:rPr lang="ja-JP" altLang="en-US" b="1" dirty="0">
                <a:solidFill>
                  <a:srgbClr val="FF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実験者の本人が感染してはならない</a:t>
            </a:r>
            <a:endParaRPr lang="en-US" altLang="ja-JP" b="1" dirty="0">
              <a:solidFill>
                <a:srgbClr val="FF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60511" y="2924944"/>
            <a:ext cx="7920881" cy="523220"/>
          </a:xfrm>
          <a:prstGeom prst="rect">
            <a:avLst/>
          </a:prstGeom>
          <a:noFill/>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２．一次封じ込め　</a:t>
            </a:r>
            <a:r>
              <a:rPr lang="ja-JP" altLang="en-US" b="1" dirty="0">
                <a:solidFill>
                  <a:srgbClr val="FF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共同作業者に感染を及ぼしてはならない</a:t>
            </a:r>
            <a:endParaRPr lang="en-US" altLang="ja-JP" b="1" dirty="0">
              <a:solidFill>
                <a:srgbClr val="FF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60513" y="4797152"/>
            <a:ext cx="8784976" cy="523220"/>
          </a:xfrm>
          <a:prstGeom prst="rect">
            <a:avLst/>
          </a:prstGeom>
          <a:noFill/>
        </p:spPr>
        <p:txBody>
          <a:bodyPr wrap="square" rtlCol="0">
            <a:spAutoFit/>
          </a:bodyPr>
          <a:lstStyle/>
          <a:p>
            <a:r>
              <a:rPr lang="ja-JP" altLang="en-US" sz="2800" b="1" dirty="0">
                <a:solidFill>
                  <a:prstClr val="black"/>
                </a:solidFill>
                <a:latin typeface="HG丸ｺﾞｼｯｸM-PRO" panose="020F0600000000000000" pitchFamily="50" charset="-128"/>
                <a:ea typeface="HG丸ｺﾞｼｯｸM-PRO" panose="020F0600000000000000" pitchFamily="50" charset="-128"/>
              </a:rPr>
              <a:t>３．二次封じ込め　</a:t>
            </a:r>
            <a:r>
              <a:rPr lang="ja-JP" altLang="en-US" b="1" dirty="0">
                <a:solidFill>
                  <a:srgbClr val="FF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周辺の無関係の人に感染を及ぼしてはならない</a:t>
            </a:r>
          </a:p>
        </p:txBody>
      </p:sp>
      <p:sp>
        <p:nvSpPr>
          <p:cNvPr id="8" name="テキスト ボックス 7"/>
          <p:cNvSpPr txBox="1"/>
          <p:nvPr/>
        </p:nvSpPr>
        <p:spPr>
          <a:xfrm>
            <a:off x="992563" y="1661903"/>
            <a:ext cx="8494633" cy="1200329"/>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・手袋やマスクなどで，自らが感染しないように心掛ける</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・ふたの開閉時，</a:t>
            </a:r>
            <a:r>
              <a:rPr lang="ja-JP" altLang="en-US" sz="2400" dirty="0">
                <a:solidFill>
                  <a:srgbClr val="FF0000"/>
                </a:solidFill>
                <a:latin typeface="HG丸ｺﾞｼｯｸM-PRO" panose="020F0600000000000000" pitchFamily="50" charset="-128"/>
                <a:ea typeface="HG丸ｺﾞｼｯｸM-PRO" panose="020F0600000000000000" pitchFamily="50" charset="-128"/>
              </a:rPr>
              <a:t>エアロゾル</a:t>
            </a:r>
            <a:r>
              <a:rPr lang="ja-JP" altLang="en-US" sz="2400" dirty="0">
                <a:latin typeface="HG丸ｺﾞｼｯｸM-PRO" panose="020F0600000000000000" pitchFamily="50" charset="-128"/>
                <a:ea typeface="HG丸ｺﾞｼｯｸM-PRO" panose="020F0600000000000000" pitchFamily="50" charset="-128"/>
              </a:rPr>
              <a:t>の発生を意識して取り扱う</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針刺し事故</a:t>
            </a:r>
            <a:r>
              <a:rPr lang="ja-JP" altLang="en-US" sz="2400" dirty="0">
                <a:latin typeface="HG丸ｺﾞｼｯｸM-PRO" panose="020F0600000000000000" pitchFamily="50" charset="-128"/>
                <a:ea typeface="HG丸ｺﾞｼｯｸM-PRO" panose="020F0600000000000000" pitchFamily="50" charset="-128"/>
              </a:rPr>
              <a:t>に気を付ける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992560" y="3481265"/>
            <a:ext cx="7879080" cy="1200329"/>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・病原体を扱う際，周囲に気を配る</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・検体に応じて安全キャビネットで取り扱う</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臨床検体や病原体を扱った手袋などを使いまわさない</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992563" y="5334309"/>
            <a:ext cx="8186857" cy="1200329"/>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・白衣を管理区域外では着用しない</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・病原体等の性質に合った施設を使用する</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時限的管理区域に病原体を持ち運ぶ際，周囲に気を配る</a:t>
            </a:r>
            <a:endParaRPr kumimoji="1"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00292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16949" y="274638"/>
            <a:ext cx="9594718" cy="850900"/>
          </a:xfrm>
        </p:spPr>
        <p:txBody>
          <a:bodyPr/>
          <a:lstStyle/>
          <a:p>
            <a:r>
              <a:rPr lang="ja-JP" altLang="en-US" dirty="0"/>
              <a:t>２次容器　</a:t>
            </a:r>
            <a:r>
              <a:rPr lang="ja-JP" altLang="en-US" sz="3200" dirty="0"/>
              <a:t>（</a:t>
            </a:r>
            <a:r>
              <a:rPr lang="en-US" altLang="ja-JP" sz="3200" dirty="0"/>
              <a:t>1</a:t>
            </a:r>
            <a:r>
              <a:rPr lang="ja-JP" altLang="en-US" sz="3200" dirty="0"/>
              <a:t>次容器からの万一の漏れに対応）</a:t>
            </a:r>
          </a:p>
        </p:txBody>
      </p:sp>
      <p:pic>
        <p:nvPicPr>
          <p:cNvPr id="20483" name="Picture 2" descr="http://www.ieda-boeki.co.jp/main/products/products2-05/02/image/01c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285" y="2349505"/>
            <a:ext cx="1561571"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www.ieda-boeki.co.jp/main/products/products2-05/02/image/01c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71030" y="1989138"/>
            <a:ext cx="202763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ttp://www.bio-bottle.jp/goods/images/bb001_b.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6256" y="4005263"/>
            <a:ext cx="187113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http://www.bio-bottle.jp/goods/images/bf001_a.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83379" y="2276480"/>
            <a:ext cx="197604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http://www.bio-bottle.jp/goods/images/bp001_b.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14526" y="3789363"/>
            <a:ext cx="239223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http://www.bio-bottle.jp/goods/images/bp001_a.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53000" y="3789363"/>
            <a:ext cx="231484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4" descr="95kPa耐圧"/>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186892" y="2103438"/>
            <a:ext cx="1950244"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6" descr="http://www.sugiyama-gen.co.jp/products/micro/images/p03_02_img02.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846256" y="3716343"/>
            <a:ext cx="12502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角丸四角形 15"/>
          <p:cNvSpPr/>
          <p:nvPr/>
        </p:nvSpPr>
        <p:spPr>
          <a:xfrm>
            <a:off x="251092" y="1928813"/>
            <a:ext cx="4447381" cy="3816350"/>
          </a:xfrm>
          <a:prstGeom prst="roundRect">
            <a:avLst>
              <a:gd name="adj" fmla="val 770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0493" name="テキスト ボックス 30"/>
          <p:cNvSpPr txBox="1">
            <a:spLocks noChangeArrowheads="1"/>
          </p:cNvSpPr>
          <p:nvPr/>
        </p:nvSpPr>
        <p:spPr bwMode="auto">
          <a:xfrm>
            <a:off x="1577052" y="1681166"/>
            <a:ext cx="175400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b="1">
                <a:solidFill>
                  <a:srgbClr val="000000"/>
                </a:solidFill>
              </a:rPr>
              <a:t>ボトルタイプ</a:t>
            </a:r>
            <a:endParaRPr lang="en-US" altLang="ja-JP" sz="2400" b="1">
              <a:solidFill>
                <a:srgbClr val="000000"/>
              </a:solidFill>
            </a:endParaRPr>
          </a:p>
        </p:txBody>
      </p:sp>
      <p:sp>
        <p:nvSpPr>
          <p:cNvPr id="17" name="角丸四角形 16"/>
          <p:cNvSpPr/>
          <p:nvPr/>
        </p:nvSpPr>
        <p:spPr>
          <a:xfrm>
            <a:off x="4810261" y="1928813"/>
            <a:ext cx="4901406" cy="3816350"/>
          </a:xfrm>
          <a:prstGeom prst="roundRect">
            <a:avLst>
              <a:gd name="adj" fmla="val 80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0495" name="テキスト ボックス 30"/>
          <p:cNvSpPr txBox="1">
            <a:spLocks noChangeArrowheads="1"/>
          </p:cNvSpPr>
          <p:nvPr/>
        </p:nvSpPr>
        <p:spPr bwMode="auto">
          <a:xfrm>
            <a:off x="6045070" y="1681166"/>
            <a:ext cx="214193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b="1">
                <a:solidFill>
                  <a:srgbClr val="000000"/>
                </a:solidFill>
              </a:rPr>
              <a:t>パウチ袋タイプ</a:t>
            </a:r>
            <a:endParaRPr lang="en-US" altLang="ja-JP" sz="2400" b="1">
              <a:solidFill>
                <a:srgbClr val="000000"/>
              </a:solidFill>
            </a:endParaRPr>
          </a:p>
        </p:txBody>
      </p:sp>
      <p:sp>
        <p:nvSpPr>
          <p:cNvPr id="20497" name="テキスト ボックス 17"/>
          <p:cNvSpPr txBox="1">
            <a:spLocks noChangeArrowheads="1"/>
          </p:cNvSpPr>
          <p:nvPr/>
        </p:nvSpPr>
        <p:spPr bwMode="auto">
          <a:xfrm>
            <a:off x="350839" y="5916613"/>
            <a:ext cx="933331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000">
                <a:solidFill>
                  <a:srgbClr val="000000"/>
                </a:solidFill>
              </a:rPr>
              <a:t>パウチ袋タイプは、ドライアイスが誤って中に入っていることが容易に確認</a:t>
            </a:r>
            <a:endParaRPr lang="en-US" altLang="ja-JP" sz="2000">
              <a:solidFill>
                <a:srgbClr val="000000"/>
              </a:solidFill>
            </a:endParaRPr>
          </a:p>
          <a:p>
            <a:pPr fontAlgn="base">
              <a:spcBef>
                <a:spcPct val="0"/>
              </a:spcBef>
              <a:spcAft>
                <a:spcPct val="0"/>
              </a:spcAft>
              <a:buFontTx/>
              <a:buNone/>
            </a:pPr>
            <a:r>
              <a:rPr lang="ja-JP" altLang="en-US" sz="2000">
                <a:solidFill>
                  <a:srgbClr val="000000"/>
                </a:solidFill>
              </a:rPr>
              <a:t>できるなど、利便性が高いと考えられる。</a:t>
            </a:r>
            <a:r>
              <a:rPr lang="ja-JP" altLang="en-US" sz="1800">
                <a:solidFill>
                  <a:srgbClr val="000000"/>
                </a:solidFill>
              </a:rPr>
              <a:t>　　　</a:t>
            </a:r>
            <a:r>
              <a:rPr lang="ja-JP" altLang="en-US" sz="2400">
                <a:solidFill>
                  <a:srgbClr val="0000CC"/>
                </a:solidFill>
              </a:rPr>
              <a:t>パウチ袋タイプは、お推め</a:t>
            </a:r>
          </a:p>
        </p:txBody>
      </p:sp>
    </p:spTree>
    <p:extLst>
      <p:ext uri="{BB962C8B-B14F-4D97-AF65-F5344CB8AC3E}">
        <p14:creationId xmlns:p14="http://schemas.microsoft.com/office/powerpoint/2010/main" val="3054985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95300" y="274638"/>
            <a:ext cx="8915400" cy="1439862"/>
          </a:xfrm>
        </p:spPr>
        <p:txBody>
          <a:bodyPr/>
          <a:lstStyle/>
          <a:p>
            <a:r>
              <a:rPr lang="ja-JP" altLang="en-US" dirty="0"/>
              <a:t>ヒューマンエラーの防止策</a:t>
            </a:r>
            <a:br>
              <a:rPr lang="en-US" altLang="ja-JP" dirty="0"/>
            </a:br>
            <a:r>
              <a:rPr lang="ja-JP" altLang="en-US" sz="3000" dirty="0" err="1"/>
              <a:t>ー</a:t>
            </a:r>
            <a:r>
              <a:rPr lang="ja-JP" altLang="en-US" sz="3000" dirty="0"/>
              <a:t>　例：注意喚起のシールを貼る　</a:t>
            </a:r>
            <a:r>
              <a:rPr lang="ja-JP" altLang="en-US" sz="3000" dirty="0" err="1"/>
              <a:t>ー</a:t>
            </a:r>
            <a:endParaRPr lang="ja-JP" altLang="en-US" sz="3000" dirty="0"/>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621" y="1700218"/>
            <a:ext cx="832551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テキスト ボックス 6"/>
          <p:cNvSpPr txBox="1">
            <a:spLocks noChangeArrowheads="1"/>
          </p:cNvSpPr>
          <p:nvPr/>
        </p:nvSpPr>
        <p:spPr bwMode="auto">
          <a:xfrm>
            <a:off x="6825854" y="5229229"/>
            <a:ext cx="2140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に添付する</a:t>
            </a:r>
          </a:p>
        </p:txBody>
      </p:sp>
      <p:sp>
        <p:nvSpPr>
          <p:cNvPr id="21509" name="テキスト ボックス 6"/>
          <p:cNvSpPr txBox="1">
            <a:spLocks noChangeArrowheads="1"/>
          </p:cNvSpPr>
          <p:nvPr/>
        </p:nvSpPr>
        <p:spPr bwMode="auto">
          <a:xfrm>
            <a:off x="6500815" y="6072189"/>
            <a:ext cx="2829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en-US" altLang="ja-JP" sz="2800">
                <a:solidFill>
                  <a:srgbClr val="000000"/>
                </a:solidFill>
              </a:rPr>
              <a:t>〔</a:t>
            </a:r>
            <a:r>
              <a:rPr lang="ja-JP" altLang="en-US" sz="2800">
                <a:solidFill>
                  <a:srgbClr val="000000"/>
                </a:solidFill>
              </a:rPr>
              <a:t>遵守事項２（３）</a:t>
            </a:r>
            <a:r>
              <a:rPr lang="en-US" altLang="ja-JP" sz="2800">
                <a:solidFill>
                  <a:srgbClr val="000000"/>
                </a:solidFill>
              </a:rPr>
              <a:t>〕</a:t>
            </a:r>
            <a:endParaRPr lang="ja-JP" altLang="en-US" sz="2800">
              <a:solidFill>
                <a:srgbClr val="000000"/>
              </a:solidFill>
            </a:endParaRPr>
          </a:p>
        </p:txBody>
      </p:sp>
      <p:sp>
        <p:nvSpPr>
          <p:cNvPr id="21510" name="テキスト ボックス 7"/>
          <p:cNvSpPr txBox="1">
            <a:spLocks noChangeArrowheads="1"/>
          </p:cNvSpPr>
          <p:nvPr/>
        </p:nvSpPr>
        <p:spPr bwMode="auto">
          <a:xfrm>
            <a:off x="4514456" y="5715000"/>
            <a:ext cx="394692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1800" b="1" u="sng">
                <a:solidFill>
                  <a:srgbClr val="0000CC"/>
                </a:solidFill>
              </a:rPr>
              <a:t>パウチ袋タイプの二次容器も同様</a:t>
            </a:r>
          </a:p>
        </p:txBody>
      </p:sp>
    </p:spTree>
    <p:extLst>
      <p:ext uri="{BB962C8B-B14F-4D97-AF65-F5344CB8AC3E}">
        <p14:creationId xmlns:p14="http://schemas.microsoft.com/office/powerpoint/2010/main" val="3975039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0752" y="332656"/>
            <a:ext cx="4156907" cy="707886"/>
          </a:xfrm>
          <a:prstGeom prst="rect">
            <a:avLst/>
          </a:prstGeom>
          <a:noFill/>
        </p:spPr>
        <p:txBody>
          <a:bodyPr wrap="none" rtlCol="0">
            <a:spAutoFit/>
          </a:bodyPr>
          <a:lstStyle/>
          <a:p>
            <a:r>
              <a:rPr kumimoji="1" lang="en-US" altLang="ja-JP" sz="4000" dirty="0">
                <a:latin typeface="HG丸ｺﾞｼｯｸM-PRO" panose="020F0600000000000000" pitchFamily="50" charset="-128"/>
                <a:ea typeface="HG丸ｺﾞｼｯｸM-PRO" panose="020F0600000000000000" pitchFamily="50" charset="-128"/>
              </a:rPr>
              <a:t>2</a:t>
            </a:r>
            <a:r>
              <a:rPr kumimoji="1" lang="ja-JP" altLang="en-US" sz="4000" dirty="0">
                <a:latin typeface="HG丸ｺﾞｼｯｸM-PRO" panose="020F0600000000000000" pitchFamily="50" charset="-128"/>
                <a:ea typeface="HG丸ｺﾞｼｯｸM-PRO" panose="020F0600000000000000" pitchFamily="50" charset="-128"/>
              </a:rPr>
              <a:t>次容器の注意点</a:t>
            </a:r>
          </a:p>
        </p:txBody>
      </p:sp>
      <p:sp>
        <p:nvSpPr>
          <p:cNvPr id="5" name="テキスト ボックス 4"/>
          <p:cNvSpPr txBox="1"/>
          <p:nvPr/>
        </p:nvSpPr>
        <p:spPr>
          <a:xfrm>
            <a:off x="416496" y="1196752"/>
            <a:ext cx="9180718" cy="5170646"/>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a:t>
            </a:r>
            <a:r>
              <a:rPr kumimoji="1" lang="en-US" altLang="ja-JP" sz="2800" dirty="0">
                <a:latin typeface="ＭＳ Ｐゴシック" panose="020B0600070205080204" pitchFamily="50" charset="-128"/>
                <a:ea typeface="ＭＳ Ｐゴシック" panose="020B0600070205080204" pitchFamily="50" charset="-128"/>
              </a:rPr>
              <a:t>3</a:t>
            </a:r>
            <a:r>
              <a:rPr kumimoji="1" lang="ja-JP" altLang="en-US" sz="2800" dirty="0">
                <a:latin typeface="ＭＳ Ｐゴシック" panose="020B0600070205080204" pitchFamily="50" charset="-128"/>
                <a:ea typeface="ＭＳ Ｐゴシック" panose="020B0600070205080204" pitchFamily="50" charset="-128"/>
              </a:rPr>
              <a:t>次容器とセットで保管する</a:t>
            </a:r>
            <a:endParaRPr kumimoji="1" lang="en-US" altLang="ja-JP" sz="28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　　⇒ </a:t>
            </a:r>
            <a:r>
              <a:rPr kumimoji="1" lang="en-US" altLang="ja-JP" sz="2800" dirty="0">
                <a:latin typeface="ＭＳ Ｐゴシック" panose="020B0600070205080204" pitchFamily="50" charset="-128"/>
                <a:ea typeface="ＭＳ Ｐゴシック" panose="020B0600070205080204" pitchFamily="50" charset="-128"/>
              </a:rPr>
              <a:t>3</a:t>
            </a:r>
            <a:r>
              <a:rPr kumimoji="1" lang="ja-JP" altLang="en-US" sz="2800" dirty="0">
                <a:latin typeface="ＭＳ Ｐゴシック" panose="020B0600070205080204" pitchFamily="50" charset="-128"/>
                <a:ea typeface="ＭＳ Ｐゴシック" panose="020B0600070205080204" pitchFamily="50" charset="-128"/>
              </a:rPr>
              <a:t>次容器に</a:t>
            </a:r>
            <a:r>
              <a:rPr lang="ja-JP" altLang="en-US" sz="2800" dirty="0">
                <a:latin typeface="ＭＳ Ｐゴシック" panose="020B0600070205080204" pitchFamily="50" charset="-128"/>
                <a:ea typeface="ＭＳ Ｐゴシック" panose="020B0600070205080204" pitchFamily="50" charset="-128"/>
              </a:rPr>
              <a:t>製造年</a:t>
            </a:r>
            <a:r>
              <a:rPr kumimoji="1" lang="ja-JP" altLang="en-US" sz="2800" dirty="0">
                <a:latin typeface="ＭＳ Ｐゴシック" panose="020B0600070205080204" pitchFamily="50" charset="-128"/>
                <a:ea typeface="ＭＳ Ｐゴシック" panose="020B0600070205080204" pitchFamily="50" charset="-128"/>
              </a:rPr>
              <a:t>が記されている（使用期限は</a:t>
            </a:r>
            <a:r>
              <a:rPr kumimoji="1" lang="en-US" altLang="ja-JP" sz="2800" dirty="0">
                <a:latin typeface="ＭＳ Ｐゴシック" panose="020B0600070205080204" pitchFamily="50" charset="-128"/>
                <a:ea typeface="ＭＳ Ｐゴシック" panose="020B0600070205080204" pitchFamily="50" charset="-128"/>
              </a:rPr>
              <a:t>5</a:t>
            </a:r>
            <a:r>
              <a:rPr kumimoji="1" lang="ja-JP" altLang="en-US" sz="2800" dirty="0">
                <a:latin typeface="ＭＳ Ｐゴシック" panose="020B0600070205080204" pitchFamily="50" charset="-128"/>
                <a:ea typeface="ＭＳ Ｐゴシック" panose="020B0600070205080204" pitchFamily="50" charset="-128"/>
              </a:rPr>
              <a:t>年間）</a:t>
            </a:r>
            <a:endParaRPr kumimoji="1"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 カテゴリーＡ，カテゴリーＢの</a:t>
            </a:r>
            <a:r>
              <a:rPr lang="en-US" altLang="ja-JP" sz="2800" dirty="0">
                <a:latin typeface="ＭＳ Ｐゴシック" panose="020B0600070205080204" pitchFamily="50" charset="-128"/>
                <a:ea typeface="ＭＳ Ｐゴシック" panose="020B0600070205080204" pitchFamily="50" charset="-128"/>
              </a:rPr>
              <a:t>2</a:t>
            </a:r>
            <a:r>
              <a:rPr lang="ja-JP" altLang="en-US" sz="2800" dirty="0">
                <a:latin typeface="ＭＳ Ｐゴシック" panose="020B0600070205080204" pitchFamily="50" charset="-128"/>
                <a:ea typeface="ＭＳ Ｐゴシック" panose="020B0600070205080204" pitchFamily="50" charset="-128"/>
              </a:rPr>
              <a:t>次容器なのか分から</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なくなる場合もある</a:t>
            </a:r>
            <a:endParaRPr lang="en-US" altLang="ja-JP" sz="2800" dirty="0">
              <a:latin typeface="ＭＳ Ｐゴシック" panose="020B0600070205080204" pitchFamily="50" charset="-128"/>
              <a:ea typeface="ＭＳ Ｐゴシック" panose="020B0600070205080204" pitchFamily="50" charset="-128"/>
            </a:endParaRPr>
          </a:p>
          <a:p>
            <a:endParaRPr kumimoji="1" lang="en-US" altLang="ja-JP" sz="10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・パウチ式の</a:t>
            </a:r>
            <a:r>
              <a:rPr lang="en-US" altLang="ja-JP" sz="2800" dirty="0">
                <a:latin typeface="ＭＳ Ｐゴシック" panose="020B0600070205080204" pitchFamily="50" charset="-128"/>
                <a:ea typeface="ＭＳ Ｐゴシック" panose="020B0600070205080204" pitchFamily="50" charset="-128"/>
              </a:rPr>
              <a:t>2</a:t>
            </a:r>
            <a:r>
              <a:rPr lang="ja-JP" altLang="en-US" sz="2800" dirty="0">
                <a:latin typeface="ＭＳ Ｐゴシック" panose="020B0600070205080204" pitchFamily="50" charset="-128"/>
                <a:ea typeface="ＭＳ Ｐゴシック" panose="020B0600070205080204" pitchFamily="50" charset="-128"/>
              </a:rPr>
              <a:t>次容器，</a:t>
            </a:r>
            <a:r>
              <a:rPr lang="en-US" altLang="ja-JP" sz="2800" dirty="0">
                <a:latin typeface="ＭＳ Ｐゴシック" panose="020B0600070205080204" pitchFamily="50" charset="-128"/>
                <a:ea typeface="ＭＳ Ｐゴシック" panose="020B0600070205080204" pitchFamily="50" charset="-128"/>
              </a:rPr>
              <a:t>3</a:t>
            </a:r>
            <a:r>
              <a:rPr lang="ja-JP" altLang="en-US" sz="2800" dirty="0">
                <a:latin typeface="ＭＳ Ｐゴシック" panose="020B0600070205080204" pitchFamily="50" charset="-128"/>
                <a:ea typeface="ＭＳ Ｐゴシック" panose="020B0600070205080204" pitchFamily="50" charset="-128"/>
              </a:rPr>
              <a:t>次容器には製造年の記載のない</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ものがある</a:t>
            </a:r>
            <a:endParaRPr lang="en-US" altLang="ja-JP" sz="28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　　⇒ 記載のないものは，購入日より</a:t>
            </a:r>
            <a:r>
              <a:rPr kumimoji="1" lang="en-US" altLang="ja-JP" sz="2800" dirty="0">
                <a:latin typeface="ＭＳ Ｐゴシック" panose="020B0600070205080204" pitchFamily="50" charset="-128"/>
                <a:ea typeface="ＭＳ Ｐゴシック" panose="020B0600070205080204" pitchFamily="50" charset="-128"/>
              </a:rPr>
              <a:t>5</a:t>
            </a:r>
            <a:r>
              <a:rPr kumimoji="1" lang="ja-JP" altLang="en-US" sz="2800" dirty="0">
                <a:latin typeface="ＭＳ Ｐゴシック" panose="020B0600070205080204" pitchFamily="50" charset="-128"/>
                <a:ea typeface="ＭＳ Ｐゴシック" panose="020B0600070205080204" pitchFamily="50" charset="-128"/>
              </a:rPr>
              <a:t>年をめどとする</a:t>
            </a:r>
            <a:endParaRPr kumimoji="1" lang="en-US" altLang="ja-JP" sz="28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・原則，</a:t>
            </a:r>
            <a:r>
              <a:rPr kumimoji="1" lang="en-US" altLang="ja-JP" sz="2800" dirty="0">
                <a:latin typeface="ＭＳ Ｐゴシック" panose="020B0600070205080204" pitchFamily="50" charset="-128"/>
                <a:ea typeface="ＭＳ Ｐゴシック" panose="020B0600070205080204" pitchFamily="50" charset="-128"/>
              </a:rPr>
              <a:t>2</a:t>
            </a:r>
            <a:r>
              <a:rPr kumimoji="1" lang="ja-JP" altLang="en-US" sz="2800" dirty="0">
                <a:latin typeface="ＭＳ Ｐゴシック" panose="020B0600070205080204" pitchFamily="50" charset="-128"/>
                <a:ea typeface="ＭＳ Ｐゴシック" panose="020B0600070205080204" pitchFamily="50" charset="-128"/>
              </a:rPr>
              <a:t>次容器の再利用は行わない</a:t>
            </a:r>
            <a:endParaRPr kumimoji="1" lang="en-US" altLang="ja-JP" sz="28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a:t>
            </a:r>
            <a:r>
              <a:rPr kumimoji="1" lang="en-US" altLang="ja-JP" sz="2800" dirty="0">
                <a:latin typeface="ＭＳ Ｐゴシック" panose="020B0600070205080204" pitchFamily="50" charset="-128"/>
                <a:ea typeface="ＭＳ Ｐゴシック" panose="020B0600070205080204" pitchFamily="50" charset="-128"/>
              </a:rPr>
              <a:t>2</a:t>
            </a:r>
            <a:r>
              <a:rPr kumimoji="1" lang="ja-JP" altLang="en-US" sz="2800" dirty="0">
                <a:latin typeface="ＭＳ Ｐゴシック" panose="020B0600070205080204" pitchFamily="50" charset="-128"/>
                <a:ea typeface="ＭＳ Ｐゴシック" panose="020B0600070205080204" pitchFamily="50" charset="-128"/>
              </a:rPr>
              <a:t>次容器にドライアイスは絶対に入れない</a:t>
            </a:r>
            <a:endParaRPr kumimoji="1"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kumimoji="1" lang="ja-JP" altLang="en-US" sz="2800" dirty="0">
                <a:latin typeface="ＭＳ Ｐゴシック" panose="020B0600070205080204" pitchFamily="50" charset="-128"/>
                <a:ea typeface="ＭＳ Ｐゴシック" panose="020B0600070205080204" pitchFamily="50" charset="-128"/>
              </a:rPr>
              <a:t>（</a:t>
            </a:r>
            <a:r>
              <a:rPr kumimoji="1" lang="ja-JP" altLang="en-US" sz="2800" u="sng" dirty="0">
                <a:solidFill>
                  <a:srgbClr val="FF0000"/>
                </a:solidFill>
                <a:latin typeface="ＭＳ Ｐゴシック" panose="020B0600070205080204" pitchFamily="50" charset="-128"/>
                <a:ea typeface="ＭＳ Ｐゴシック" panose="020B0600070205080204" pitchFamily="50" charset="-128"/>
              </a:rPr>
              <a:t>ドライアイスは気化すると体積が</a:t>
            </a:r>
            <a:r>
              <a:rPr kumimoji="1" lang="en-US" altLang="ja-JP" sz="2800" u="sng" dirty="0">
                <a:solidFill>
                  <a:srgbClr val="FF0000"/>
                </a:solidFill>
                <a:latin typeface="ＭＳ Ｐゴシック" panose="020B0600070205080204" pitchFamily="50" charset="-128"/>
                <a:ea typeface="ＭＳ Ｐゴシック" panose="020B0600070205080204" pitchFamily="50" charset="-128"/>
              </a:rPr>
              <a:t>800</a:t>
            </a:r>
            <a:r>
              <a:rPr kumimoji="1" lang="ja-JP" altLang="en-US" sz="2800" u="sng" dirty="0">
                <a:solidFill>
                  <a:srgbClr val="FF0000"/>
                </a:solidFill>
                <a:latin typeface="ＭＳ Ｐゴシック" panose="020B0600070205080204" pitchFamily="50" charset="-128"/>
                <a:ea typeface="ＭＳ Ｐゴシック" panose="020B0600070205080204" pitchFamily="50" charset="-128"/>
              </a:rPr>
              <a:t>倍に増える</a:t>
            </a:r>
            <a:r>
              <a:rPr kumimoji="1" lang="ja-JP" altLang="en-US" sz="2800" dirty="0">
                <a:latin typeface="ＭＳ Ｐゴシック" panose="020B0600070205080204" pitchFamily="50" charset="-128"/>
                <a:ea typeface="ＭＳ Ｐゴシック" panose="020B0600070205080204" pitchFamily="50" charset="-128"/>
              </a:rPr>
              <a:t>）</a:t>
            </a:r>
            <a:endParaRPr kumimoji="1" lang="en-US" altLang="ja-JP"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94696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95300" y="0"/>
            <a:ext cx="8915400" cy="1143000"/>
          </a:xfrm>
        </p:spPr>
        <p:txBody>
          <a:bodyPr/>
          <a:lstStyle/>
          <a:p>
            <a:r>
              <a:rPr lang="ja-JP" altLang="en-US" dirty="0">
                <a:solidFill>
                  <a:srgbClr val="0000CC"/>
                </a:solidFill>
              </a:rPr>
              <a:t>２次容器への充填</a:t>
            </a:r>
          </a:p>
        </p:txBody>
      </p:sp>
      <p:sp>
        <p:nvSpPr>
          <p:cNvPr id="22532" name="テキスト ボックス 10"/>
          <p:cNvSpPr txBox="1">
            <a:spLocks noChangeArrowheads="1"/>
          </p:cNvSpPr>
          <p:nvPr/>
        </p:nvSpPr>
        <p:spPr bwMode="auto">
          <a:xfrm>
            <a:off x="1779988" y="4357688"/>
            <a:ext cx="626864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ts val="1200"/>
              </a:spcAft>
              <a:buFontTx/>
              <a:buNone/>
            </a:pPr>
            <a:r>
              <a:rPr lang="ja-JP" altLang="en-US" sz="2800" dirty="0">
                <a:solidFill>
                  <a:srgbClr val="000000"/>
                </a:solidFill>
              </a:rPr>
              <a:t>２次容器は、</a:t>
            </a:r>
            <a:endParaRPr lang="en-US" altLang="ja-JP" sz="2800" dirty="0">
              <a:solidFill>
                <a:srgbClr val="000000"/>
              </a:solidFill>
            </a:endParaRPr>
          </a:p>
          <a:p>
            <a:pPr fontAlgn="base">
              <a:spcBef>
                <a:spcPct val="0"/>
              </a:spcBef>
              <a:spcAft>
                <a:spcPct val="0"/>
              </a:spcAft>
              <a:buFontTx/>
              <a:buNone/>
            </a:pPr>
            <a:r>
              <a:rPr lang="ja-JP" altLang="en-US" sz="2800" dirty="0">
                <a:solidFill>
                  <a:srgbClr val="FF0000"/>
                </a:solidFill>
              </a:rPr>
              <a:t>１次容器</a:t>
            </a:r>
            <a:r>
              <a:rPr lang="ja-JP" altLang="en-US" sz="2800" dirty="0">
                <a:solidFill>
                  <a:srgbClr val="000000"/>
                </a:solidFill>
              </a:rPr>
              <a:t>と必要な</a:t>
            </a:r>
            <a:r>
              <a:rPr lang="ja-JP" altLang="en-US" sz="2800" dirty="0">
                <a:solidFill>
                  <a:srgbClr val="FF0000"/>
                </a:solidFill>
              </a:rPr>
              <a:t>吸収材</a:t>
            </a:r>
            <a:r>
              <a:rPr lang="ja-JP" altLang="en-US" sz="2800" dirty="0">
                <a:solidFill>
                  <a:srgbClr val="000000"/>
                </a:solidFill>
              </a:rPr>
              <a:t>を入れて、</a:t>
            </a:r>
            <a:endParaRPr lang="en-US" altLang="ja-JP" sz="2800" dirty="0">
              <a:solidFill>
                <a:srgbClr val="000000"/>
              </a:solidFill>
            </a:endParaRPr>
          </a:p>
          <a:p>
            <a:pPr fontAlgn="base">
              <a:spcBef>
                <a:spcPct val="0"/>
              </a:spcBef>
              <a:spcAft>
                <a:spcPct val="0"/>
              </a:spcAft>
              <a:buFontTx/>
              <a:buNone/>
            </a:pPr>
            <a:r>
              <a:rPr lang="ja-JP" altLang="en-US" sz="2800" dirty="0">
                <a:solidFill>
                  <a:srgbClr val="000000"/>
                </a:solidFill>
              </a:rPr>
              <a:t>残った隙間には</a:t>
            </a:r>
            <a:r>
              <a:rPr lang="ja-JP" altLang="en-US" sz="2800" dirty="0">
                <a:solidFill>
                  <a:srgbClr val="FF0000"/>
                </a:solidFill>
              </a:rPr>
              <a:t>緩衝材</a:t>
            </a:r>
            <a:r>
              <a:rPr lang="ja-JP" altLang="en-US" sz="2800" dirty="0">
                <a:solidFill>
                  <a:srgbClr val="000000"/>
                </a:solidFill>
              </a:rPr>
              <a:t>を詰め、</a:t>
            </a:r>
            <a:endParaRPr lang="en-US" altLang="ja-JP" sz="2800" dirty="0">
              <a:solidFill>
                <a:srgbClr val="000000"/>
              </a:solidFill>
            </a:endParaRPr>
          </a:p>
          <a:p>
            <a:pPr fontAlgn="base">
              <a:spcBef>
                <a:spcPct val="0"/>
              </a:spcBef>
              <a:spcAft>
                <a:spcPct val="0"/>
              </a:spcAft>
              <a:buFontTx/>
              <a:buNone/>
            </a:pPr>
            <a:r>
              <a:rPr lang="ja-JP" altLang="en-US" sz="2800" dirty="0">
                <a:solidFill>
                  <a:srgbClr val="000000"/>
                </a:solidFill>
              </a:rPr>
              <a:t>ドライアイス等の誤混入の危険が</a:t>
            </a:r>
            <a:endParaRPr lang="en-US" altLang="ja-JP" sz="2800" dirty="0">
              <a:solidFill>
                <a:srgbClr val="000000"/>
              </a:solidFill>
            </a:endParaRPr>
          </a:p>
          <a:p>
            <a:pPr fontAlgn="base">
              <a:spcBef>
                <a:spcPct val="0"/>
              </a:spcBef>
              <a:spcAft>
                <a:spcPct val="0"/>
              </a:spcAft>
              <a:buFontTx/>
              <a:buNone/>
            </a:pPr>
            <a:r>
              <a:rPr lang="ja-JP" altLang="en-US" sz="2800" dirty="0">
                <a:solidFill>
                  <a:srgbClr val="000000"/>
                </a:solidFill>
              </a:rPr>
              <a:t>無いことを確認の上、密閉すること。</a:t>
            </a:r>
          </a:p>
        </p:txBody>
      </p:sp>
      <p:sp>
        <p:nvSpPr>
          <p:cNvPr id="22533" name="テキスト ボックス 30"/>
          <p:cNvSpPr txBox="1">
            <a:spLocks noChangeArrowheads="1"/>
          </p:cNvSpPr>
          <p:nvPr/>
        </p:nvSpPr>
        <p:spPr bwMode="auto">
          <a:xfrm>
            <a:off x="1754190" y="1196752"/>
            <a:ext cx="2137702"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b="1">
                <a:solidFill>
                  <a:srgbClr val="000000"/>
                </a:solidFill>
              </a:rPr>
              <a:t>ボトルタイプ</a:t>
            </a:r>
            <a:endParaRPr lang="en-US" altLang="ja-JP" sz="2400" b="1">
              <a:solidFill>
                <a:srgbClr val="000000"/>
              </a:solidFill>
            </a:endParaRPr>
          </a:p>
        </p:txBody>
      </p:sp>
      <p:sp>
        <p:nvSpPr>
          <p:cNvPr id="22534" name="テキスト ボックス 30"/>
          <p:cNvSpPr txBox="1">
            <a:spLocks noChangeArrowheads="1"/>
          </p:cNvSpPr>
          <p:nvPr/>
        </p:nvSpPr>
        <p:spPr bwMode="auto">
          <a:xfrm>
            <a:off x="5811176" y="1210199"/>
            <a:ext cx="2414588"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b="1">
                <a:solidFill>
                  <a:srgbClr val="000000"/>
                </a:solidFill>
              </a:rPr>
              <a:t>パウチ袋タイプ</a:t>
            </a:r>
            <a:endParaRPr lang="en-US" altLang="ja-JP" sz="2400" b="1">
              <a:solidFill>
                <a:srgbClr val="000000"/>
              </a:solidFill>
            </a:endParaRPr>
          </a:p>
        </p:txBody>
      </p:sp>
      <p:pic>
        <p:nvPicPr>
          <p:cNvPr id="22535" name="Picture 9" descr="H:\マイドキュメント\画像\参考画像\輸送容器画像\P10307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234" y="1628780"/>
            <a:ext cx="384717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4" descr="H:\マイドキュメント\画像\参考画像\輸送容器画像\P101053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0394" y="1628780"/>
            <a:ext cx="406902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04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95300" y="0"/>
            <a:ext cx="8915400" cy="1143000"/>
          </a:xfrm>
          <a:prstGeom prst="rect">
            <a:avLst/>
          </a:prstGeom>
        </p:spPr>
        <p:txBody>
          <a:bodyPr/>
          <a:lstStyle/>
          <a:p>
            <a:pPr algn="ctr" fontAlgn="base">
              <a:spcBef>
                <a:spcPct val="0"/>
              </a:spcBef>
              <a:spcAft>
                <a:spcPct val="0"/>
              </a:spcAft>
              <a:defRPr/>
            </a:pPr>
            <a:r>
              <a:rPr lang="ja-JP" altLang="en-US" sz="4400" kern="0" dirty="0">
                <a:solidFill>
                  <a:srgbClr val="0000CC"/>
                </a:solidFill>
                <a:cs typeface="+mj-cs"/>
              </a:rPr>
              <a:t>３次容器への充填</a:t>
            </a:r>
          </a:p>
        </p:txBody>
      </p:sp>
      <p:pic>
        <p:nvPicPr>
          <p:cNvPr id="23556" name="Picture 12" descr="H:\マイドキュメント\画像\参考画像\輸送容器画像\P10307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75" y="857255"/>
            <a:ext cx="264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6" descr="H:\マイドキュメント\画像\参考画像\輸送容器画像\BIO-POUCH 2NZ-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5301" y="1143000"/>
            <a:ext cx="353245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7" descr="H:\マイドキュメント\画像\参考画像\輸送容器画像\P10007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8690" y="4076700"/>
            <a:ext cx="2565929"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 descr="H:\マイドキュメント\画像\参考画像\輸送容器画像\P100034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4297" y="4214813"/>
            <a:ext cx="330715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下矢印 19"/>
          <p:cNvSpPr>
            <a:spLocks noChangeArrowheads="1"/>
          </p:cNvSpPr>
          <p:nvPr/>
        </p:nvSpPr>
        <p:spPr bwMode="auto">
          <a:xfrm rot="2832986">
            <a:off x="2505605" y="3610901"/>
            <a:ext cx="719138" cy="780785"/>
          </a:xfrm>
          <a:prstGeom prst="downArrow">
            <a:avLst>
              <a:gd name="adj1" fmla="val 50000"/>
              <a:gd name="adj2" fmla="val 50110"/>
            </a:avLst>
          </a:prstGeom>
          <a:solidFill>
            <a:srgbClr val="FF0000"/>
          </a:solidFill>
          <a:ln w="3175" algn="ctr">
            <a:solidFill>
              <a:srgbClr val="002060"/>
            </a:solidFill>
            <a:round/>
            <a:headEnd/>
            <a:tailEnd type="triangle" w="med" len="me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endParaRPr lang="ja-JP" altLang="en-US" sz="2000" b="1">
              <a:solidFill>
                <a:srgbClr val="000000"/>
              </a:solidFill>
            </a:endParaRPr>
          </a:p>
        </p:txBody>
      </p:sp>
      <p:sp>
        <p:nvSpPr>
          <p:cNvPr id="23561" name="下矢印 20"/>
          <p:cNvSpPr>
            <a:spLocks noChangeArrowheads="1"/>
          </p:cNvSpPr>
          <p:nvPr/>
        </p:nvSpPr>
        <p:spPr bwMode="auto">
          <a:xfrm rot="-2023835">
            <a:off x="7039111" y="3568700"/>
            <a:ext cx="780785" cy="720725"/>
          </a:xfrm>
          <a:prstGeom prst="downArrow">
            <a:avLst>
              <a:gd name="adj1" fmla="val 50000"/>
              <a:gd name="adj2" fmla="val 50000"/>
            </a:avLst>
          </a:prstGeom>
          <a:solidFill>
            <a:srgbClr val="FF0000"/>
          </a:solidFill>
          <a:ln w="3175" algn="ctr">
            <a:solidFill>
              <a:srgbClr val="002060"/>
            </a:solidFill>
            <a:round/>
            <a:headEnd/>
            <a:tailEnd type="triangle" w="med" len="med"/>
          </a:ln>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endParaRPr lang="ja-JP" altLang="en-US" sz="2000" b="1">
              <a:solidFill>
                <a:srgbClr val="000000"/>
              </a:solidFill>
            </a:endParaRPr>
          </a:p>
        </p:txBody>
      </p:sp>
    </p:spTree>
    <p:extLst>
      <p:ext uri="{BB962C8B-B14F-4D97-AF65-F5344CB8AC3E}">
        <p14:creationId xmlns:p14="http://schemas.microsoft.com/office/powerpoint/2010/main" val="2230528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2" descr="H:\マイドキュメント\画像\参考画像\輸送容器画像\P10307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9906" y="2060580"/>
            <a:ext cx="1718071" cy="2111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24" descr="H:\マイドキュメント\画像\参考画像\輸送容器画像\P10307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0394" y="2060580"/>
            <a:ext cx="1716352" cy="2111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25" descr="H:\マイドキュメント\画像\参考画像\輸送容器画像\P10307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80150" y="2060580"/>
            <a:ext cx="1714632" cy="2111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32" descr="H:\マイドキュメント\画像\参考画像\輸送容器画像\P1030754-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80638" y="2060580"/>
            <a:ext cx="1716352" cy="2111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28" descr="H:\マイドキュメント\画像\参考画像\輸送容器画像\P1030764-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46258" y="4724400"/>
            <a:ext cx="1890051" cy="1512888"/>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31" descr="H:\マイドキュメント\画像\参考画像\輸送ラベル・申告書画像\P1000347-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229" y="4724400"/>
            <a:ext cx="2206492" cy="15303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15" descr="H:\マイドキュメント\画像\参考画像\輸送容器画像\P1030679.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71030" y="4724405"/>
            <a:ext cx="2184135" cy="1514475"/>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29" descr="H:\マイドキュメント\画像\参考画像\輸送容器画像\P103075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53000" y="4724400"/>
            <a:ext cx="2185856" cy="1512888"/>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grpSp>
        <p:nvGrpSpPr>
          <p:cNvPr id="24587" name="グループ化 12"/>
          <p:cNvGrpSpPr>
            <a:grpSpLocks/>
          </p:cNvGrpSpPr>
          <p:nvPr/>
        </p:nvGrpSpPr>
        <p:grpSpPr bwMode="auto">
          <a:xfrm>
            <a:off x="928687" y="0"/>
            <a:ext cx="8977313" cy="1525588"/>
            <a:chOff x="857224" y="0"/>
            <a:chExt cx="8286776" cy="1525551"/>
          </a:xfrm>
        </p:grpSpPr>
        <p:sp>
          <p:nvSpPr>
            <p:cNvPr id="3" name="タイトル 1"/>
            <p:cNvSpPr txBox="1">
              <a:spLocks/>
            </p:cNvSpPr>
            <p:nvPr/>
          </p:nvSpPr>
          <p:spPr>
            <a:xfrm>
              <a:off x="914374" y="357179"/>
              <a:ext cx="8229626" cy="1168372"/>
            </a:xfrm>
            <a:prstGeom prst="rect">
              <a:avLst/>
            </a:prstGeom>
          </p:spPr>
          <p:txBody>
            <a:bodyPr/>
            <a:lstStyle/>
            <a:p>
              <a:pPr algn="ctr" fontAlgn="base">
                <a:spcBef>
                  <a:spcPct val="0"/>
                </a:spcBef>
                <a:spcAft>
                  <a:spcPct val="0"/>
                </a:spcAft>
                <a:defRPr/>
              </a:pPr>
              <a:r>
                <a:rPr lang="ja-JP" altLang="en-US" sz="3600" kern="0" dirty="0">
                  <a:solidFill>
                    <a:srgbClr val="0000CC"/>
                  </a:solidFill>
                  <a:cs typeface="+mj-cs"/>
                </a:rPr>
                <a:t>２次容器と３次容器は、</a:t>
              </a:r>
              <a:endParaRPr lang="en-US" altLang="ja-JP" sz="3600" kern="0" dirty="0">
                <a:solidFill>
                  <a:srgbClr val="0000CC"/>
                </a:solidFill>
                <a:cs typeface="+mj-cs"/>
              </a:endParaRPr>
            </a:p>
            <a:p>
              <a:pPr algn="ctr" fontAlgn="base">
                <a:spcBef>
                  <a:spcPct val="0"/>
                </a:spcBef>
                <a:spcAft>
                  <a:spcPct val="0"/>
                </a:spcAft>
                <a:defRPr/>
              </a:pPr>
              <a:r>
                <a:rPr lang="ja-JP" altLang="en-US" sz="3600" kern="0" dirty="0">
                  <a:solidFill>
                    <a:srgbClr val="0000CC"/>
                  </a:solidFill>
                  <a:cs typeface="+mj-cs"/>
                </a:rPr>
                <a:t>指定された組み合わせで用いる</a:t>
              </a:r>
            </a:p>
          </p:txBody>
        </p:sp>
        <p:sp>
          <p:nvSpPr>
            <p:cNvPr id="12" name="円/楕円 11"/>
            <p:cNvSpPr/>
            <p:nvPr/>
          </p:nvSpPr>
          <p:spPr bwMode="auto">
            <a:xfrm>
              <a:off x="857224" y="0"/>
              <a:ext cx="1857381" cy="1214409"/>
            </a:xfrm>
            <a:prstGeom prst="ellipse">
              <a:avLst/>
            </a:prstGeom>
            <a:noFill/>
            <a:ln w="76200" cap="flat" cmpd="sng" algn="ctr">
              <a:noFill/>
              <a:prstDash val="solid"/>
              <a:round/>
              <a:headEnd type="none" w="med" len="med"/>
              <a:tailEnd type="triangle" w="med" len="med"/>
            </a:ln>
            <a:effectLst/>
          </p:spPr>
          <p:txBody>
            <a:bodyPr wrap="none" anchor="ctr"/>
            <a:lstStyle/>
            <a:p>
              <a:pPr algn="ctr" fontAlgn="base">
                <a:spcBef>
                  <a:spcPct val="0"/>
                </a:spcBef>
                <a:spcAft>
                  <a:spcPct val="0"/>
                </a:spcAft>
                <a:defRPr/>
              </a:pPr>
              <a:r>
                <a:rPr lang="ja-JP" altLang="en-US" sz="4400" b="1" dirty="0">
                  <a:solidFill>
                    <a:srgbClr val="FF0000"/>
                  </a:solidFill>
                  <a:effectLst>
                    <a:outerShdw blurRad="38100" dist="38100" dir="2700000" algn="tl">
                      <a:srgbClr val="000000">
                        <a:alpha val="43137"/>
                      </a:srgbClr>
                    </a:outerShdw>
                  </a:effectLst>
                  <a:latin typeface="HG丸ｺﾞｼｯｸM-PRO" pitchFamily="50" charset="-128"/>
                  <a:ea typeface="中ゴシックBBB" pitchFamily="49" charset="-128"/>
                </a:rPr>
                <a:t>注意！</a:t>
              </a:r>
            </a:p>
          </p:txBody>
        </p:sp>
      </p:grpSp>
    </p:spTree>
    <p:extLst>
      <p:ext uri="{BB962C8B-B14F-4D97-AF65-F5344CB8AC3E}">
        <p14:creationId xmlns:p14="http://schemas.microsoft.com/office/powerpoint/2010/main" val="3085895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6821" y="2492380"/>
            <a:ext cx="582837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テキスト ボックス 4"/>
          <p:cNvSpPr txBox="1">
            <a:spLocks noChangeArrowheads="1"/>
          </p:cNvSpPr>
          <p:nvPr/>
        </p:nvSpPr>
        <p:spPr bwMode="auto">
          <a:xfrm>
            <a:off x="8878057" y="1785938"/>
            <a:ext cx="67710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緩衝材</a:t>
            </a:r>
          </a:p>
        </p:txBody>
      </p:sp>
      <p:sp>
        <p:nvSpPr>
          <p:cNvPr id="25604" name="テキスト ボックス 4"/>
          <p:cNvSpPr txBox="1">
            <a:spLocks noChangeArrowheads="1"/>
          </p:cNvSpPr>
          <p:nvPr/>
        </p:nvSpPr>
        <p:spPr bwMode="auto">
          <a:xfrm>
            <a:off x="139304" y="2786068"/>
            <a:ext cx="2259806"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3000">
                <a:solidFill>
                  <a:srgbClr val="000000"/>
                </a:solidFill>
              </a:rPr>
              <a:t>ドライアイス</a:t>
            </a:r>
          </a:p>
        </p:txBody>
      </p:sp>
      <p:sp>
        <p:nvSpPr>
          <p:cNvPr id="25605" name="テキスト ボックス 10"/>
          <p:cNvSpPr txBox="1">
            <a:spLocks noChangeArrowheads="1"/>
          </p:cNvSpPr>
          <p:nvPr/>
        </p:nvSpPr>
        <p:spPr bwMode="auto">
          <a:xfrm>
            <a:off x="2301084" y="1700216"/>
            <a:ext cx="6024431"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latin typeface="Calibri" pitchFamily="34" charset="0"/>
              </a:rPr>
              <a:t>基本的３重包装済みの梱包物</a:t>
            </a:r>
          </a:p>
        </p:txBody>
      </p:sp>
      <p:cxnSp>
        <p:nvCxnSpPr>
          <p:cNvPr id="17" name="直線矢印コネクタ 16"/>
          <p:cNvCxnSpPr/>
          <p:nvPr/>
        </p:nvCxnSpPr>
        <p:spPr>
          <a:xfrm flipH="1">
            <a:off x="5499896" y="2205038"/>
            <a:ext cx="311283" cy="151130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10800000" flipV="1">
            <a:off x="6346034" y="2571750"/>
            <a:ext cx="2399110" cy="9286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10800000" flipV="1">
            <a:off x="6518013" y="2571750"/>
            <a:ext cx="2227131" cy="1714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702594" y="3286125"/>
            <a:ext cx="2877212" cy="84455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0" y="187330"/>
            <a:ext cx="9906000" cy="131286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ja-JP" altLang="en-US" sz="4000" dirty="0">
                <a:solidFill>
                  <a:srgbClr val="000000"/>
                </a:solidFill>
              </a:rPr>
              <a:t>４次容器への充填</a:t>
            </a:r>
            <a:br>
              <a:rPr lang="en-US" altLang="ja-JP" sz="4000" dirty="0">
                <a:solidFill>
                  <a:srgbClr val="000000"/>
                </a:solidFill>
              </a:rPr>
            </a:br>
            <a:r>
              <a:rPr lang="ja-JP" altLang="en-US" dirty="0">
                <a:solidFill>
                  <a:srgbClr val="FF0000"/>
                </a:solidFill>
                <a:effectLst>
                  <a:outerShdw blurRad="38100" dist="38100" dir="2700000" algn="tl">
                    <a:srgbClr val="000000">
                      <a:alpha val="43137"/>
                    </a:srgbClr>
                  </a:outerShdw>
                </a:effectLst>
              </a:rPr>
              <a:t>保冷・凍結</a:t>
            </a:r>
          </a:p>
        </p:txBody>
      </p:sp>
      <p:sp>
        <p:nvSpPr>
          <p:cNvPr id="25611" name="テキスト ボックス 27"/>
          <p:cNvSpPr txBox="1">
            <a:spLocks noChangeArrowheads="1"/>
          </p:cNvSpPr>
          <p:nvPr/>
        </p:nvSpPr>
        <p:spPr bwMode="auto">
          <a:xfrm>
            <a:off x="149623" y="3714750"/>
            <a:ext cx="222541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2400" b="1">
                <a:solidFill>
                  <a:srgbClr val="FF0000"/>
                </a:solidFill>
                <a:latin typeface="Calibri" pitchFamily="34" charset="0"/>
              </a:rPr>
              <a:t>ドライアイス等の保冷剤は</a:t>
            </a:r>
            <a:endParaRPr lang="en-US" altLang="ja-JP" sz="2400" b="1">
              <a:solidFill>
                <a:srgbClr val="FF0000"/>
              </a:solidFill>
              <a:latin typeface="Calibri" pitchFamily="34" charset="0"/>
            </a:endParaRPr>
          </a:p>
          <a:p>
            <a:pPr fontAlgn="base">
              <a:spcBef>
                <a:spcPct val="0"/>
              </a:spcBef>
              <a:spcAft>
                <a:spcPct val="0"/>
              </a:spcAft>
              <a:buFontTx/>
              <a:buNone/>
            </a:pPr>
            <a:r>
              <a:rPr lang="ja-JP" altLang="en-US" sz="2400" b="1">
                <a:solidFill>
                  <a:srgbClr val="FF0000"/>
                </a:solidFill>
                <a:latin typeface="Calibri" pitchFamily="34" charset="0"/>
              </a:rPr>
              <a:t>３次容器と</a:t>
            </a:r>
            <a:endParaRPr lang="en-US" altLang="ja-JP" sz="2400" b="1">
              <a:solidFill>
                <a:srgbClr val="FF0000"/>
              </a:solidFill>
              <a:latin typeface="Calibri" pitchFamily="34" charset="0"/>
            </a:endParaRPr>
          </a:p>
          <a:p>
            <a:pPr fontAlgn="base">
              <a:spcBef>
                <a:spcPct val="0"/>
              </a:spcBef>
              <a:spcAft>
                <a:spcPct val="0"/>
              </a:spcAft>
              <a:buFontTx/>
              <a:buNone/>
            </a:pPr>
            <a:r>
              <a:rPr lang="ja-JP" altLang="en-US" sz="2400" b="1">
                <a:solidFill>
                  <a:srgbClr val="FF0000"/>
                </a:solidFill>
                <a:latin typeface="Calibri" pitchFamily="34" charset="0"/>
              </a:rPr>
              <a:t>４次容器の間に入れる</a:t>
            </a:r>
            <a:endParaRPr lang="ja-JP" altLang="en-US" sz="2400" b="1">
              <a:solidFill>
                <a:srgbClr val="FF0000"/>
              </a:solidFill>
            </a:endParaRPr>
          </a:p>
        </p:txBody>
      </p:sp>
    </p:spTree>
    <p:extLst>
      <p:ext uri="{BB962C8B-B14F-4D97-AF65-F5344CB8AC3E}">
        <p14:creationId xmlns:p14="http://schemas.microsoft.com/office/powerpoint/2010/main" val="3890975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0" y="333375"/>
            <a:ext cx="9906000" cy="1066800"/>
          </a:xfrm>
        </p:spPr>
        <p:txBody>
          <a:bodyPr>
            <a:normAutofit fontScale="90000"/>
          </a:bodyPr>
          <a:lstStyle/>
          <a:p>
            <a:pPr>
              <a:defRPr/>
            </a:pPr>
            <a:r>
              <a:rPr lang="ja-JP" altLang="en-US" sz="4000" dirty="0"/>
              <a:t>４次容器への充填</a:t>
            </a:r>
            <a:br>
              <a:rPr lang="en-US" altLang="ja-JP" sz="4000" dirty="0"/>
            </a:br>
            <a:r>
              <a:rPr lang="ja-JP" altLang="en-US" dirty="0">
                <a:solidFill>
                  <a:srgbClr val="FF0000"/>
                </a:solidFill>
                <a:effectLst>
                  <a:outerShdw blurRad="38100" dist="38100" dir="2700000" algn="tl">
                    <a:srgbClr val="000000">
                      <a:alpha val="43137"/>
                    </a:srgbClr>
                  </a:outerShdw>
                </a:effectLst>
              </a:rPr>
              <a:t>常温</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8015" y="2728918"/>
            <a:ext cx="5417344"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テキスト ボックス 4"/>
          <p:cNvSpPr txBox="1">
            <a:spLocks noChangeArrowheads="1"/>
          </p:cNvSpPr>
          <p:nvPr/>
        </p:nvSpPr>
        <p:spPr bwMode="auto">
          <a:xfrm>
            <a:off x="8802384" y="2190755"/>
            <a:ext cx="67710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緩衝材</a:t>
            </a:r>
          </a:p>
        </p:txBody>
      </p:sp>
      <p:sp>
        <p:nvSpPr>
          <p:cNvPr id="26629" name="テキスト ボックス 10"/>
          <p:cNvSpPr txBox="1">
            <a:spLocks noChangeArrowheads="1"/>
          </p:cNvSpPr>
          <p:nvPr/>
        </p:nvSpPr>
        <p:spPr bwMode="auto">
          <a:xfrm>
            <a:off x="818622" y="1628775"/>
            <a:ext cx="60209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latin typeface="Calibri" pitchFamily="34" charset="0"/>
              </a:rPr>
              <a:t>基本的３重包装済みの梱包物</a:t>
            </a:r>
          </a:p>
        </p:txBody>
      </p:sp>
      <p:cxnSp>
        <p:nvCxnSpPr>
          <p:cNvPr id="9" name="直線矢印コネクタ 8"/>
          <p:cNvCxnSpPr/>
          <p:nvPr/>
        </p:nvCxnSpPr>
        <p:spPr>
          <a:xfrm>
            <a:off x="3327800" y="2214563"/>
            <a:ext cx="767027" cy="1935162"/>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6122461" y="2762250"/>
            <a:ext cx="2700073" cy="20002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733785" y="2762255"/>
            <a:ext cx="3088746" cy="59531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314042" y="2205043"/>
            <a:ext cx="1391311" cy="1501775"/>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856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76736" y="476672"/>
            <a:ext cx="4288353" cy="707886"/>
          </a:xfrm>
          <a:prstGeom prst="rect">
            <a:avLst/>
          </a:prstGeom>
          <a:noFill/>
        </p:spPr>
        <p:txBody>
          <a:bodyPr wrap="none" rtlCol="0">
            <a:spAutoFit/>
          </a:bodyPr>
          <a:lstStyle/>
          <a:p>
            <a:r>
              <a:rPr lang="ja-JP" altLang="en-US" sz="4000" dirty="0">
                <a:latin typeface="HG丸ｺﾞｼｯｸM-PRO" panose="020F0600000000000000" pitchFamily="50" charset="-128"/>
                <a:ea typeface="HG丸ｺﾞｼｯｸM-PRO" panose="020F0600000000000000" pitchFamily="50" charset="-128"/>
              </a:rPr>
              <a:t>４</a:t>
            </a:r>
            <a:r>
              <a:rPr kumimoji="1" lang="ja-JP" altLang="en-US" sz="4000" dirty="0">
                <a:latin typeface="HG丸ｺﾞｼｯｸM-PRO" panose="020F0600000000000000" pitchFamily="50" charset="-128"/>
                <a:ea typeface="HG丸ｺﾞｼｯｸM-PRO" panose="020F0600000000000000" pitchFamily="50" charset="-128"/>
              </a:rPr>
              <a:t>次容器の注意点</a:t>
            </a:r>
          </a:p>
        </p:txBody>
      </p:sp>
      <p:sp>
        <p:nvSpPr>
          <p:cNvPr id="3" name="テキスト ボックス 2"/>
          <p:cNvSpPr txBox="1"/>
          <p:nvPr/>
        </p:nvSpPr>
        <p:spPr>
          <a:xfrm>
            <a:off x="426586" y="1556792"/>
            <a:ext cx="9005992" cy="3985706"/>
          </a:xfrm>
          <a:prstGeom prst="rect">
            <a:avLst/>
          </a:prstGeom>
          <a:noFill/>
        </p:spPr>
        <p:txBody>
          <a:bodyPr wrap="none" rtlCol="0">
            <a:spAutoFit/>
          </a:bodyPr>
          <a:lstStyle/>
          <a:p>
            <a:pPr marL="457200" indent="-457200">
              <a:buFont typeface="Wingdings" panose="05000000000000000000" pitchFamily="2" charset="2"/>
              <a:buChar char="u"/>
            </a:pPr>
            <a:r>
              <a:rPr kumimoji="1" lang="en-US" altLang="ja-JP" sz="3200" dirty="0">
                <a:latin typeface="ＭＳ Ｐゴシック" panose="020B0600070205080204" pitchFamily="50" charset="-128"/>
                <a:ea typeface="ＭＳ Ｐゴシック" panose="020B0600070205080204" pitchFamily="50" charset="-128"/>
              </a:rPr>
              <a:t>3</a:t>
            </a:r>
            <a:r>
              <a:rPr kumimoji="1" lang="ja-JP" altLang="en-US" sz="3200" dirty="0">
                <a:latin typeface="ＭＳ Ｐゴシック" panose="020B0600070205080204" pitchFamily="50" charset="-128"/>
                <a:ea typeface="ＭＳ Ｐゴシック" panose="020B0600070205080204" pitchFamily="50" charset="-128"/>
              </a:rPr>
              <a:t>次容器と</a:t>
            </a:r>
            <a:r>
              <a:rPr kumimoji="1" lang="en-US" altLang="ja-JP" sz="3200" dirty="0">
                <a:latin typeface="ＭＳ Ｐゴシック" panose="020B0600070205080204" pitchFamily="50" charset="-128"/>
                <a:ea typeface="ＭＳ Ｐゴシック" panose="020B0600070205080204" pitchFamily="50" charset="-128"/>
              </a:rPr>
              <a:t>4</a:t>
            </a:r>
            <a:r>
              <a:rPr kumimoji="1" lang="ja-JP" altLang="en-US" sz="3200" dirty="0">
                <a:latin typeface="ＭＳ Ｐゴシック" panose="020B0600070205080204" pitchFamily="50" charset="-128"/>
                <a:ea typeface="ＭＳ Ｐゴシック" panose="020B0600070205080204" pitchFamily="50" charset="-128"/>
              </a:rPr>
              <a:t>次容器には，宛先等のシールが</a:t>
            </a:r>
            <a:endParaRPr kumimoji="1"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貼ってあるか</a:t>
            </a:r>
            <a:endParaRPr kumimoji="1" lang="en-US" altLang="ja-JP" sz="32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u"/>
            </a:pPr>
            <a:r>
              <a:rPr lang="ja-JP" altLang="en-US" sz="3200" dirty="0">
                <a:latin typeface="ＭＳ Ｐゴシック" panose="020B0600070205080204" pitchFamily="50" charset="-128"/>
                <a:ea typeface="ＭＳ Ｐゴシック" panose="020B0600070205080204" pitchFamily="50" charset="-128"/>
              </a:rPr>
              <a:t>原則，</a:t>
            </a:r>
            <a:r>
              <a:rPr lang="en-US" altLang="ja-JP" sz="3200" dirty="0">
                <a:latin typeface="ＭＳ Ｐゴシック" panose="020B0600070205080204" pitchFamily="50" charset="-128"/>
                <a:ea typeface="ＭＳ Ｐゴシック" panose="020B0600070205080204" pitchFamily="50" charset="-128"/>
              </a:rPr>
              <a:t>3</a:t>
            </a:r>
            <a:r>
              <a:rPr lang="ja-JP" altLang="en-US" sz="3200" dirty="0">
                <a:latin typeface="ＭＳ Ｐゴシック" panose="020B0600070205080204" pitchFamily="50" charset="-128"/>
                <a:ea typeface="ＭＳ Ｐゴシック" panose="020B0600070205080204" pitchFamily="50" charset="-128"/>
              </a:rPr>
              <a:t>次容器を横にして</a:t>
            </a:r>
            <a:r>
              <a:rPr lang="en-US" altLang="ja-JP" sz="3200" dirty="0">
                <a:latin typeface="ＭＳ Ｐゴシック" panose="020B0600070205080204" pitchFamily="50" charset="-128"/>
                <a:ea typeface="ＭＳ Ｐゴシック" panose="020B0600070205080204" pitchFamily="50" charset="-128"/>
              </a:rPr>
              <a:t>4</a:t>
            </a:r>
            <a:r>
              <a:rPr lang="ja-JP" altLang="en-US" sz="3200" dirty="0">
                <a:latin typeface="ＭＳ Ｐゴシック" panose="020B0600070205080204" pitchFamily="50" charset="-128"/>
                <a:ea typeface="ＭＳ Ｐゴシック" panose="020B0600070205080204" pitchFamily="50" charset="-128"/>
              </a:rPr>
              <a:t>次容器に入れない。</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a:t>
            </a:r>
            <a:r>
              <a:rPr lang="ja-JP" altLang="en-US" sz="3200" dirty="0">
                <a:solidFill>
                  <a:srgbClr val="FF0000"/>
                </a:solidFill>
                <a:latin typeface="ＭＳ Ｐゴシック" panose="020B0600070205080204" pitchFamily="50" charset="-128"/>
                <a:ea typeface="ＭＳ Ｐゴシック" panose="020B0600070205080204" pitchFamily="50" charset="-128"/>
              </a:rPr>
              <a:t>特定病原体等は，横にして入れてはいけない</a:t>
            </a:r>
            <a:endParaRPr lang="en-US" altLang="ja-JP" sz="3200" dirty="0">
              <a:solidFill>
                <a:srgbClr val="FF0000"/>
              </a:solidFill>
              <a:latin typeface="ＭＳ Ｐゴシック" panose="020B0600070205080204" pitchFamily="50" charset="-128"/>
              <a:ea typeface="ＭＳ Ｐゴシック" panose="020B0600070205080204" pitchFamily="50" charset="-128"/>
            </a:endParaRPr>
          </a:p>
          <a:p>
            <a:endParaRPr lang="en-US" altLang="ja-JP" sz="900" dirty="0">
              <a:solidFill>
                <a:srgbClr val="FF0000"/>
              </a:solidFill>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en-US" sz="3200" dirty="0">
                <a:latin typeface="ＭＳ Ｐゴシック" panose="020B0600070205080204" pitchFamily="50" charset="-128"/>
                <a:ea typeface="ＭＳ Ｐゴシック" panose="020B0600070205080204" pitchFamily="50" charset="-128"/>
              </a:rPr>
              <a:t>⇒内容物が液体の場合には特に注意！</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000" dirty="0">
              <a:latin typeface="ＭＳ Ｐゴシック" panose="020B0600070205080204" pitchFamily="50" charset="-128"/>
              <a:ea typeface="ＭＳ Ｐゴシック" panose="020B0600070205080204" pitchFamily="50" charset="-128"/>
            </a:endParaRPr>
          </a:p>
          <a:p>
            <a:pPr marL="457200" indent="-457200">
              <a:buFont typeface="Wingdings" panose="05000000000000000000" pitchFamily="2" charset="2"/>
              <a:buChar char="u"/>
            </a:pPr>
            <a:r>
              <a:rPr kumimoji="1" lang="en-US" altLang="ja-JP" sz="3200" dirty="0">
                <a:latin typeface="ＭＳ Ｐゴシック" panose="020B0600070205080204" pitchFamily="50" charset="-128"/>
                <a:ea typeface="ＭＳ Ｐゴシック" panose="020B0600070205080204" pitchFamily="50" charset="-128"/>
              </a:rPr>
              <a:t>4</a:t>
            </a:r>
            <a:r>
              <a:rPr kumimoji="1" lang="ja-JP" altLang="en-US" sz="3200" dirty="0">
                <a:latin typeface="ＭＳ Ｐゴシック" panose="020B0600070205080204" pitchFamily="50" charset="-128"/>
                <a:ea typeface="ＭＳ Ｐゴシック" panose="020B0600070205080204" pitchFamily="50" charset="-128"/>
              </a:rPr>
              <a:t>次容器と</a:t>
            </a:r>
            <a:r>
              <a:rPr kumimoji="1" lang="en-US" altLang="ja-JP" sz="3200" dirty="0">
                <a:latin typeface="ＭＳ Ｐゴシック" panose="020B0600070205080204" pitchFamily="50" charset="-128"/>
                <a:ea typeface="ＭＳ Ｐゴシック" panose="020B0600070205080204" pitchFamily="50" charset="-128"/>
              </a:rPr>
              <a:t>3</a:t>
            </a:r>
            <a:r>
              <a:rPr kumimoji="1" lang="ja-JP" altLang="en-US" sz="3200" dirty="0">
                <a:latin typeface="ＭＳ Ｐゴシック" panose="020B0600070205080204" pitchFamily="50" charset="-128"/>
                <a:ea typeface="ＭＳ Ｐゴシック" panose="020B0600070205080204" pitchFamily="50" charset="-128"/>
              </a:rPr>
              <a:t>次容器の間に，必要十分量の緩衝材</a:t>
            </a:r>
            <a:endParaRPr kumimoji="1"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a:t>
            </a:r>
            <a:r>
              <a:rPr kumimoji="1" lang="ja-JP" altLang="en-US" sz="3200" dirty="0">
                <a:latin typeface="ＭＳ Ｐゴシック" panose="020B0600070205080204" pitchFamily="50" charset="-128"/>
                <a:ea typeface="ＭＳ Ｐゴシック" panose="020B0600070205080204" pitchFamily="50" charset="-128"/>
              </a:rPr>
              <a:t>が入っていること</a:t>
            </a:r>
            <a:endParaRPr kumimoji="1" lang="en-US" altLang="ja-JP"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29052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95300" y="20643"/>
            <a:ext cx="8915400" cy="1285875"/>
          </a:xfrm>
        </p:spPr>
        <p:txBody>
          <a:bodyPr>
            <a:normAutofit fontScale="90000"/>
          </a:bodyPr>
          <a:lstStyle/>
          <a:p>
            <a:r>
              <a:rPr lang="ja-JP" altLang="en-US" dirty="0"/>
              <a:t>ゆうパック送り状への記載</a:t>
            </a:r>
            <a:br>
              <a:rPr lang="en-US" altLang="ja-JP" sz="4000" dirty="0"/>
            </a:br>
            <a:r>
              <a:rPr lang="ja-JP" altLang="en-US" sz="3600" dirty="0"/>
              <a:t>臨床検体＋ドライアイスの場合</a:t>
            </a:r>
          </a:p>
        </p:txBody>
      </p:sp>
      <p:grpSp>
        <p:nvGrpSpPr>
          <p:cNvPr id="27651" name="グループ化 12"/>
          <p:cNvGrpSpPr>
            <a:grpSpLocks/>
          </p:cNvGrpSpPr>
          <p:nvPr/>
        </p:nvGrpSpPr>
        <p:grpSpPr bwMode="auto">
          <a:xfrm>
            <a:off x="386956" y="1357314"/>
            <a:ext cx="9133813" cy="4657725"/>
            <a:chOff x="357188" y="1357313"/>
            <a:chExt cx="8431212" cy="4657725"/>
          </a:xfrm>
        </p:grpSpPr>
        <p:pic>
          <p:nvPicPr>
            <p:cNvPr id="27654" name="Picture 3" descr="G:\マイドキュメント\画像\参考画像\輸送ラベル・申告書画像\ゆうパック送り状.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188" y="1357313"/>
              <a:ext cx="843121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テキスト ボックス 6"/>
            <p:cNvSpPr txBox="1">
              <a:spLocks noChangeArrowheads="1"/>
            </p:cNvSpPr>
            <p:nvPr/>
          </p:nvSpPr>
          <p:spPr bwMode="auto">
            <a:xfrm>
              <a:off x="5357818" y="3786188"/>
              <a:ext cx="1814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1800" b="1">
                  <a:solidFill>
                    <a:srgbClr val="000000"/>
                  </a:solidFill>
                </a:rPr>
                <a:t>臨床検体、危険物</a:t>
              </a:r>
            </a:p>
          </p:txBody>
        </p:sp>
        <p:sp>
          <p:nvSpPr>
            <p:cNvPr id="27656" name="テキスト ボックス 7"/>
            <p:cNvSpPr txBox="1">
              <a:spLocks noChangeArrowheads="1"/>
            </p:cNvSpPr>
            <p:nvPr/>
          </p:nvSpPr>
          <p:spPr bwMode="auto">
            <a:xfrm>
              <a:off x="5643563" y="4357694"/>
              <a:ext cx="1661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1800" b="1">
                  <a:solidFill>
                    <a:srgbClr val="000000"/>
                  </a:solidFill>
                </a:rPr>
                <a:t>ドライアイス在中</a:t>
              </a:r>
            </a:p>
          </p:txBody>
        </p:sp>
        <p:sp>
          <p:nvSpPr>
            <p:cNvPr id="9" name="角丸四角形吹き出し 8"/>
            <p:cNvSpPr/>
            <p:nvPr/>
          </p:nvSpPr>
          <p:spPr>
            <a:xfrm>
              <a:off x="1414463" y="2616200"/>
              <a:ext cx="3240087" cy="1149350"/>
            </a:xfrm>
            <a:prstGeom prst="wedgeRoundRectCallout">
              <a:avLst>
                <a:gd name="adj1" fmla="val 73057"/>
                <a:gd name="adj2" fmla="val 69777"/>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FF0000"/>
                  </a:solidFill>
                </a:rPr>
                <a:t>品名：</a:t>
              </a:r>
              <a:endParaRPr lang="en-US" altLang="ja-JP" sz="2800" b="1" dirty="0">
                <a:solidFill>
                  <a:srgbClr val="FF0000"/>
                </a:solidFill>
              </a:endParaRPr>
            </a:p>
            <a:p>
              <a:pPr algn="ctr">
                <a:defRPr/>
              </a:pPr>
              <a:r>
                <a:rPr lang="ja-JP" altLang="en-US" sz="2800" b="1" dirty="0">
                  <a:solidFill>
                    <a:srgbClr val="FF0000"/>
                  </a:solidFill>
                </a:rPr>
                <a:t>臨床検体、危険物</a:t>
              </a:r>
            </a:p>
          </p:txBody>
        </p:sp>
        <p:sp>
          <p:nvSpPr>
            <p:cNvPr id="10" name="角丸四角形吹き出し 9"/>
            <p:cNvSpPr/>
            <p:nvPr/>
          </p:nvSpPr>
          <p:spPr>
            <a:xfrm>
              <a:off x="1357313" y="4143375"/>
              <a:ext cx="3602037" cy="1643063"/>
            </a:xfrm>
            <a:prstGeom prst="wedgeRoundRectCallout">
              <a:avLst>
                <a:gd name="adj1" fmla="val 69471"/>
                <a:gd name="adj2" fmla="val -26538"/>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FF0000"/>
                  </a:solidFill>
                </a:rPr>
                <a:t>摘要：</a:t>
              </a:r>
              <a:endParaRPr lang="en-US" altLang="ja-JP" sz="2800" b="1" dirty="0">
                <a:solidFill>
                  <a:srgbClr val="FF0000"/>
                </a:solidFill>
              </a:endParaRPr>
            </a:p>
            <a:p>
              <a:pPr algn="ctr">
                <a:defRPr/>
              </a:pPr>
              <a:r>
                <a:rPr lang="ja-JP" altLang="en-US" sz="2800" b="1" dirty="0">
                  <a:solidFill>
                    <a:srgbClr val="FF0000"/>
                  </a:solidFill>
                </a:rPr>
                <a:t>ドライアイス在中</a:t>
              </a:r>
              <a:endParaRPr lang="en-US" altLang="ja-JP" sz="2800" b="1" dirty="0">
                <a:solidFill>
                  <a:srgbClr val="FF0000"/>
                </a:solidFill>
              </a:endParaRPr>
            </a:p>
            <a:p>
              <a:pPr algn="ctr">
                <a:defRPr/>
              </a:pPr>
              <a:r>
                <a:rPr lang="ja-JP" altLang="en-US" sz="2800" b="1" dirty="0">
                  <a:solidFill>
                    <a:srgbClr val="FF0000"/>
                  </a:solidFill>
                </a:rPr>
                <a:t>（ドライアイス使用時）</a:t>
              </a:r>
            </a:p>
          </p:txBody>
        </p:sp>
      </p:grpSp>
      <p:sp>
        <p:nvSpPr>
          <p:cNvPr id="27652" name="テキスト ボックス 9"/>
          <p:cNvSpPr txBox="1">
            <a:spLocks noChangeArrowheads="1"/>
          </p:cNvSpPr>
          <p:nvPr/>
        </p:nvSpPr>
        <p:spPr bwMode="auto">
          <a:xfrm>
            <a:off x="1702594" y="6143630"/>
            <a:ext cx="6965156" cy="523875"/>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r>
              <a:rPr lang="ja-JP" altLang="en-US" sz="2800">
                <a:solidFill>
                  <a:srgbClr val="FF0000"/>
                </a:solidFill>
                <a:latin typeface="Calibri" pitchFamily="34" charset="0"/>
              </a:rPr>
              <a:t>病原体の場合は　品名：病原体、危険物</a:t>
            </a:r>
            <a:endParaRPr lang="en-US" altLang="ja-JP" sz="2800">
              <a:solidFill>
                <a:srgbClr val="FF0000"/>
              </a:solidFill>
              <a:latin typeface="Calibri" pitchFamily="34" charset="0"/>
            </a:endParaRPr>
          </a:p>
        </p:txBody>
      </p:sp>
    </p:spTree>
    <p:extLst>
      <p:ext uri="{BB962C8B-B14F-4D97-AF65-F5344CB8AC3E}">
        <p14:creationId xmlns:p14="http://schemas.microsoft.com/office/powerpoint/2010/main" val="396988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6496" y="332656"/>
            <a:ext cx="2348720" cy="523220"/>
          </a:xfrm>
          <a:prstGeom prst="rect">
            <a:avLst/>
          </a:prstGeom>
          <a:noFill/>
        </p:spPr>
        <p:txBody>
          <a:bodyPr wrap="none" rtlCol="0">
            <a:spAutoFit/>
          </a:bodyPr>
          <a:lstStyle/>
          <a:p>
            <a:r>
              <a:rPr lang="ja-JP" altLang="en-US" sz="2800" b="1" dirty="0">
                <a:latin typeface="HG丸ｺﾞｼｯｸM-PRO" panose="020F0600000000000000" pitchFamily="50" charset="-128"/>
                <a:ea typeface="HG丸ｺﾞｼｯｸM-PRO" panose="020F0600000000000000" pitchFamily="50" charset="-128"/>
              </a:rPr>
              <a:t>主な感染経路</a:t>
            </a:r>
            <a:endParaRPr kumimoji="1" lang="en-US" altLang="ja-JP" sz="2800" b="1" dirty="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27074697"/>
              </p:ext>
            </p:extLst>
          </p:nvPr>
        </p:nvGraphicFramePr>
        <p:xfrm>
          <a:off x="441310" y="1234633"/>
          <a:ext cx="9128740" cy="4234265"/>
        </p:xfrm>
        <a:graphic>
          <a:graphicData uri="http://schemas.openxmlformats.org/drawingml/2006/table">
            <a:tbl>
              <a:tblPr firstRow="1" bandRow="1">
                <a:tableStyleId>{5C22544A-7EE6-4342-B048-85BDC9FD1C3A}</a:tableStyleId>
              </a:tblPr>
              <a:tblGrid>
                <a:gridCol w="3080068">
                  <a:extLst>
                    <a:ext uri="{9D8B030D-6E8A-4147-A177-3AD203B41FA5}">
                      <a16:colId xmlns:a16="http://schemas.microsoft.com/office/drawing/2014/main" val="4185659590"/>
                    </a:ext>
                  </a:extLst>
                </a:gridCol>
                <a:gridCol w="6048672">
                  <a:extLst>
                    <a:ext uri="{9D8B030D-6E8A-4147-A177-3AD203B41FA5}">
                      <a16:colId xmlns:a16="http://schemas.microsoft.com/office/drawing/2014/main" val="1438673135"/>
                    </a:ext>
                  </a:extLst>
                </a:gridCol>
              </a:tblGrid>
              <a:tr h="604895">
                <a:tc>
                  <a:txBody>
                    <a:bodyPr/>
                    <a:lstStyle/>
                    <a:p>
                      <a:pPr algn="ctr"/>
                      <a:r>
                        <a:rPr kumimoji="1" lang="ja-JP" altLang="en-US" sz="2000" b="1" dirty="0">
                          <a:latin typeface="HG丸ｺﾞｼｯｸM-PRO" panose="020F0600000000000000" pitchFamily="50" charset="-128"/>
                          <a:ea typeface="HG丸ｺﾞｼｯｸM-PRO" panose="020F0600000000000000" pitchFamily="50" charset="-128"/>
                        </a:rPr>
                        <a:t>感染経路の種類</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（例）</a:t>
                      </a:r>
                    </a:p>
                  </a:txBody>
                  <a:tcPr anchor="ctr"/>
                </a:tc>
                <a:extLst>
                  <a:ext uri="{0D108BD9-81ED-4DB2-BD59-A6C34878D82A}">
                    <a16:rowId xmlns:a16="http://schemas.microsoft.com/office/drawing/2014/main" val="2954347944"/>
                  </a:ext>
                </a:extLst>
              </a:tr>
              <a:tr h="604895">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接触感染</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病原体（感染源）と直接接触する</a:t>
                      </a:r>
                    </a:p>
                  </a:txBody>
                  <a:tcPr anchor="ctr"/>
                </a:tc>
                <a:extLst>
                  <a:ext uri="{0D108BD9-81ED-4DB2-BD59-A6C34878D82A}">
                    <a16:rowId xmlns:a16="http://schemas.microsoft.com/office/drawing/2014/main" val="135756852"/>
                  </a:ext>
                </a:extLst>
              </a:tr>
              <a:tr h="604895">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飛沫感染</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咳、くしゃみを吸い込む</a:t>
                      </a:r>
                    </a:p>
                  </a:txBody>
                  <a:tcPr anchor="ctr"/>
                </a:tc>
                <a:extLst>
                  <a:ext uri="{0D108BD9-81ED-4DB2-BD59-A6C34878D82A}">
                    <a16:rowId xmlns:a16="http://schemas.microsoft.com/office/drawing/2014/main" val="3699092668"/>
                  </a:ext>
                </a:extLst>
              </a:tr>
              <a:tr h="604895">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空気感染</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空気中に漂う粒子（エアロゾル）を吸い込む</a:t>
                      </a:r>
                    </a:p>
                  </a:txBody>
                  <a:tcPr anchor="ctr"/>
                </a:tc>
                <a:extLst>
                  <a:ext uri="{0D108BD9-81ED-4DB2-BD59-A6C34878D82A}">
                    <a16:rowId xmlns:a16="http://schemas.microsoft.com/office/drawing/2014/main" val="3714616414"/>
                  </a:ext>
                </a:extLst>
              </a:tr>
              <a:tr h="604895">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水系感染</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汚染された飲用水の摂取</a:t>
                      </a:r>
                    </a:p>
                  </a:txBody>
                  <a:tcPr anchor="ctr"/>
                </a:tc>
                <a:extLst>
                  <a:ext uri="{0D108BD9-81ED-4DB2-BD59-A6C34878D82A}">
                    <a16:rowId xmlns:a16="http://schemas.microsoft.com/office/drawing/2014/main" val="1351501700"/>
                  </a:ext>
                </a:extLst>
              </a:tr>
              <a:tr h="604895">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食物を介した感染</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汚染された食品の喫食</a:t>
                      </a:r>
                    </a:p>
                  </a:txBody>
                  <a:tcPr anchor="ctr"/>
                </a:tc>
                <a:extLst>
                  <a:ext uri="{0D108BD9-81ED-4DB2-BD59-A6C34878D82A}">
                    <a16:rowId xmlns:a16="http://schemas.microsoft.com/office/drawing/2014/main" val="2385065365"/>
                  </a:ext>
                </a:extLst>
              </a:tr>
              <a:tr h="604895">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媒介動物を介した感染</a:t>
                      </a:r>
                    </a:p>
                  </a:txBody>
                  <a:tcPr anchor="ctr"/>
                </a:tc>
                <a:tc>
                  <a:txBody>
                    <a:bodyPr/>
                    <a:lstStyle/>
                    <a:p>
                      <a:pPr algn="l"/>
                      <a:r>
                        <a:rPr kumimoji="1" lang="ja-JP" altLang="en-US" sz="2000" b="1" dirty="0">
                          <a:latin typeface="HG丸ｺﾞｼｯｸM-PRO" panose="020F0600000000000000" pitchFamily="50" charset="-128"/>
                          <a:ea typeface="HG丸ｺﾞｼｯｸM-PRO" panose="020F0600000000000000" pitchFamily="50" charset="-128"/>
                        </a:rPr>
                        <a:t>　媒介動物に刺されて皮膚からの感染</a:t>
                      </a:r>
                    </a:p>
                  </a:txBody>
                  <a:tcPr anchor="ctr"/>
                </a:tc>
                <a:extLst>
                  <a:ext uri="{0D108BD9-81ED-4DB2-BD59-A6C34878D82A}">
                    <a16:rowId xmlns:a16="http://schemas.microsoft.com/office/drawing/2014/main" val="2422457482"/>
                  </a:ext>
                </a:extLst>
              </a:tr>
            </a:tbl>
          </a:graphicData>
        </a:graphic>
      </p:graphicFrame>
      <p:sp>
        <p:nvSpPr>
          <p:cNvPr id="9" name="テキスト ボックス 8"/>
          <p:cNvSpPr txBox="1"/>
          <p:nvPr/>
        </p:nvSpPr>
        <p:spPr>
          <a:xfrm>
            <a:off x="1096098" y="5847655"/>
            <a:ext cx="7704856"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病原体輸送時には、</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接触感染</a:t>
            </a:r>
            <a:r>
              <a:rPr lang="ja-JP" altLang="en-US" sz="2400" b="1" dirty="0">
                <a:latin typeface="HG丸ｺﾞｼｯｸM-PRO" panose="020F0600000000000000" pitchFamily="50" charset="-128"/>
                <a:ea typeface="HG丸ｺﾞｼｯｸM-PRO" panose="020F0600000000000000" pitchFamily="50" charset="-128"/>
              </a:rPr>
              <a:t>と</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空気感染</a:t>
            </a:r>
            <a:r>
              <a:rPr lang="ja-JP" altLang="en-US" sz="2400" b="1" dirty="0">
                <a:latin typeface="HG丸ｺﾞｼｯｸM-PRO" panose="020F0600000000000000" pitchFamily="50" charset="-128"/>
                <a:ea typeface="HG丸ｺﾞｼｯｸM-PRO" panose="020F0600000000000000" pitchFamily="50" charset="-128"/>
              </a:rPr>
              <a:t>に注意が必要</a:t>
            </a:r>
            <a:endParaRPr kumimoji="1"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34820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0" y="549280"/>
            <a:ext cx="9906000" cy="576263"/>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ja-JP" altLang="en-US" sz="2400" kern="0" dirty="0">
                <a:solidFill>
                  <a:srgbClr val="0000CC"/>
                </a:solidFill>
                <a:cs typeface="+mj-cs"/>
              </a:rPr>
              <a:t>　</a:t>
            </a:r>
            <a:r>
              <a:rPr lang="ja-JP" altLang="en-US" sz="3600" kern="0" dirty="0">
                <a:solidFill>
                  <a:srgbClr val="0000CC"/>
                </a:solidFill>
                <a:cs typeface="+mj-cs"/>
              </a:rPr>
              <a:t>包装責任者とは</a:t>
            </a:r>
          </a:p>
        </p:txBody>
      </p:sp>
      <p:pic>
        <p:nvPicPr>
          <p:cNvPr id="19459" name="Picture 3" descr="C:\Users\TSRCT\Desktop\MC90043266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3637" y="0"/>
            <a:ext cx="1520296"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C:\Users\TSRCT\Desktop\MC90015620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724400"/>
            <a:ext cx="259516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テキスト ボックス 7"/>
          <p:cNvSpPr txBox="1">
            <a:spLocks noChangeArrowheads="1"/>
          </p:cNvSpPr>
          <p:nvPr/>
        </p:nvSpPr>
        <p:spPr bwMode="auto">
          <a:xfrm>
            <a:off x="1530614" y="2603500"/>
            <a:ext cx="733319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 typeface="Wingdings" pitchFamily="2" charset="2"/>
              <a:buChar char="l"/>
            </a:pPr>
            <a:r>
              <a:rPr lang="ja-JP" altLang="en-US" sz="2800">
                <a:solidFill>
                  <a:srgbClr val="000000"/>
                </a:solidFill>
                <a:latin typeface="Arial" charset="0"/>
              </a:rPr>
              <a:t>検体の包装者とともに包装物の確認　</a:t>
            </a:r>
            <a:endParaRPr lang="en-US" altLang="ja-JP" sz="2800">
              <a:solidFill>
                <a:srgbClr val="000000"/>
              </a:solidFill>
              <a:latin typeface="Arial" charset="0"/>
            </a:endParaRPr>
          </a:p>
          <a:p>
            <a:pPr eaLnBrk="1" fontAlgn="base" hangingPunct="1">
              <a:spcBef>
                <a:spcPct val="0"/>
              </a:spcBef>
              <a:spcAft>
                <a:spcPct val="0"/>
              </a:spcAft>
              <a:buFontTx/>
              <a:buNone/>
            </a:pPr>
            <a:r>
              <a:rPr lang="ja-JP" altLang="en-US" sz="2800">
                <a:solidFill>
                  <a:srgbClr val="000000"/>
                </a:solidFill>
                <a:latin typeface="Arial" charset="0"/>
              </a:rPr>
              <a:t>　　（ダブルチェック）</a:t>
            </a:r>
            <a:endParaRPr lang="en-US" altLang="ja-JP" sz="2800">
              <a:solidFill>
                <a:srgbClr val="000000"/>
              </a:solidFill>
              <a:latin typeface="Arial" charset="0"/>
            </a:endParaRPr>
          </a:p>
          <a:p>
            <a:pPr eaLnBrk="1" fontAlgn="base" hangingPunct="1">
              <a:lnSpc>
                <a:spcPts val="2000"/>
              </a:lnSpc>
              <a:spcBef>
                <a:spcPct val="0"/>
              </a:spcBef>
              <a:spcAft>
                <a:spcPct val="0"/>
              </a:spcAft>
              <a:buFontTx/>
              <a:buNone/>
            </a:pPr>
            <a:endParaRPr lang="en-US" altLang="ja-JP" sz="2800">
              <a:solidFill>
                <a:srgbClr val="000000"/>
              </a:solidFill>
              <a:latin typeface="Arial" charset="0"/>
            </a:endParaRPr>
          </a:p>
          <a:p>
            <a:pPr eaLnBrk="1" fontAlgn="base" hangingPunct="1">
              <a:spcBef>
                <a:spcPct val="0"/>
              </a:spcBef>
              <a:spcAft>
                <a:spcPct val="0"/>
              </a:spcAft>
              <a:buFont typeface="Wingdings" pitchFamily="2" charset="2"/>
              <a:buChar char="l"/>
            </a:pPr>
            <a:r>
              <a:rPr lang="ja-JP" altLang="en-US" sz="2800">
                <a:solidFill>
                  <a:srgbClr val="000000"/>
                </a:solidFill>
                <a:latin typeface="Arial" charset="0"/>
              </a:rPr>
              <a:t>包装責任者による適正包装確認が済んで</a:t>
            </a:r>
            <a:endParaRPr lang="en-US" altLang="ja-JP" sz="2800">
              <a:solidFill>
                <a:srgbClr val="000000"/>
              </a:solidFill>
              <a:latin typeface="Arial" charset="0"/>
            </a:endParaRPr>
          </a:p>
          <a:p>
            <a:pPr eaLnBrk="1" fontAlgn="base" hangingPunct="1">
              <a:spcBef>
                <a:spcPct val="0"/>
              </a:spcBef>
              <a:spcAft>
                <a:spcPct val="0"/>
              </a:spcAft>
              <a:buFontTx/>
              <a:buNone/>
            </a:pPr>
            <a:r>
              <a:rPr lang="ja-JP" altLang="en-US" sz="2800">
                <a:solidFill>
                  <a:srgbClr val="000000"/>
                </a:solidFill>
                <a:latin typeface="Arial" charset="0"/>
              </a:rPr>
              <a:t>　いる旨の表示</a:t>
            </a:r>
            <a:endParaRPr lang="en-US" altLang="ja-JP" sz="2800">
              <a:solidFill>
                <a:srgbClr val="000000"/>
              </a:solidFill>
              <a:latin typeface="Arial" charset="0"/>
            </a:endParaRPr>
          </a:p>
          <a:p>
            <a:pPr eaLnBrk="1" fontAlgn="base" hangingPunct="1">
              <a:spcBef>
                <a:spcPct val="0"/>
              </a:spcBef>
              <a:spcAft>
                <a:spcPct val="0"/>
              </a:spcAft>
              <a:buFontTx/>
              <a:buNone/>
            </a:pPr>
            <a:endParaRPr lang="en-US" altLang="ja-JP" sz="2800">
              <a:solidFill>
                <a:srgbClr val="000000"/>
              </a:solidFill>
              <a:latin typeface="Arial" charset="0"/>
            </a:endParaRPr>
          </a:p>
          <a:p>
            <a:pPr eaLnBrk="1" fontAlgn="base" hangingPunct="1">
              <a:spcBef>
                <a:spcPct val="0"/>
              </a:spcBef>
              <a:spcAft>
                <a:spcPct val="0"/>
              </a:spcAft>
              <a:buFont typeface="Wingdings" pitchFamily="2" charset="2"/>
              <a:buChar char="l"/>
            </a:pPr>
            <a:r>
              <a:rPr lang="ja-JP" altLang="en-US" sz="2800">
                <a:solidFill>
                  <a:srgbClr val="000000"/>
                </a:solidFill>
                <a:latin typeface="Arial" charset="0"/>
              </a:rPr>
              <a:t>ゆうパック窓口での点検を求められた際の</a:t>
            </a:r>
            <a:endParaRPr lang="en-US" altLang="ja-JP" sz="2800">
              <a:solidFill>
                <a:srgbClr val="000000"/>
              </a:solidFill>
              <a:latin typeface="Arial" charset="0"/>
            </a:endParaRPr>
          </a:p>
          <a:p>
            <a:pPr eaLnBrk="1" fontAlgn="base" hangingPunct="1">
              <a:spcBef>
                <a:spcPct val="0"/>
              </a:spcBef>
              <a:spcAft>
                <a:spcPct val="0"/>
              </a:spcAft>
              <a:buFontTx/>
              <a:buNone/>
            </a:pPr>
            <a:r>
              <a:rPr lang="ja-JP" altLang="en-US" sz="2800">
                <a:solidFill>
                  <a:srgbClr val="000000"/>
                </a:solidFill>
                <a:latin typeface="Arial" charset="0"/>
              </a:rPr>
              <a:t>　開披場所の判断</a:t>
            </a:r>
            <a:endParaRPr lang="en-US" altLang="ja-JP" sz="2800">
              <a:solidFill>
                <a:srgbClr val="000000"/>
              </a:solidFill>
              <a:latin typeface="Arial" charset="0"/>
            </a:endParaRPr>
          </a:p>
          <a:p>
            <a:pPr eaLnBrk="1" fontAlgn="base" hangingPunct="1">
              <a:spcBef>
                <a:spcPct val="0"/>
              </a:spcBef>
              <a:spcAft>
                <a:spcPct val="0"/>
              </a:spcAft>
              <a:buFont typeface="Wingdings" pitchFamily="2" charset="2"/>
              <a:buChar char="l"/>
            </a:pPr>
            <a:endParaRPr lang="en-US" altLang="ja-JP" sz="2800">
              <a:solidFill>
                <a:srgbClr val="000000"/>
              </a:solidFill>
              <a:latin typeface="Arial" charset="0"/>
            </a:endParaRPr>
          </a:p>
          <a:p>
            <a:pPr eaLnBrk="1" fontAlgn="base" hangingPunct="1">
              <a:spcBef>
                <a:spcPct val="0"/>
              </a:spcBef>
              <a:spcAft>
                <a:spcPct val="0"/>
              </a:spcAft>
              <a:buFontTx/>
              <a:buNone/>
            </a:pPr>
            <a:endParaRPr lang="ja-JP" altLang="en-US" sz="2000">
              <a:solidFill>
                <a:srgbClr val="000000"/>
              </a:solidFill>
              <a:latin typeface="Arial" charset="0"/>
            </a:endParaRPr>
          </a:p>
        </p:txBody>
      </p:sp>
      <p:sp>
        <p:nvSpPr>
          <p:cNvPr id="19462" name="テキスト ボックス 8"/>
          <p:cNvSpPr txBox="1">
            <a:spLocks noChangeArrowheads="1"/>
          </p:cNvSpPr>
          <p:nvPr/>
        </p:nvSpPr>
        <p:spPr bwMode="auto">
          <a:xfrm>
            <a:off x="1209014" y="1393498"/>
            <a:ext cx="7333192" cy="1118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lnSpc>
                <a:spcPts val="4000"/>
              </a:lnSpc>
              <a:spcBef>
                <a:spcPct val="0"/>
              </a:spcBef>
              <a:spcAft>
                <a:spcPct val="0"/>
              </a:spcAft>
              <a:buFontTx/>
              <a:buNone/>
            </a:pPr>
            <a:r>
              <a:rPr lang="ja-JP" altLang="en-US">
                <a:solidFill>
                  <a:srgbClr val="000000"/>
                </a:solidFill>
                <a:latin typeface="Arial" charset="0"/>
              </a:rPr>
              <a:t>検体の包装物が遵守事項に適合することを確認し、証明する責任者</a:t>
            </a:r>
            <a:endParaRPr lang="ja-JP" altLang="en-US" sz="1800">
              <a:solidFill>
                <a:srgbClr val="000000"/>
              </a:solidFill>
              <a:latin typeface="Arial" charset="0"/>
            </a:endParaRPr>
          </a:p>
        </p:txBody>
      </p:sp>
    </p:spTree>
    <p:extLst>
      <p:ext uri="{BB962C8B-B14F-4D97-AF65-F5344CB8AC3E}">
        <p14:creationId xmlns:p14="http://schemas.microsoft.com/office/powerpoint/2010/main" val="1502184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54784" y="142875"/>
            <a:ext cx="5541169" cy="857250"/>
          </a:xfrm>
          <a:prstGeom prst="rect">
            <a:avLst/>
          </a:prstGeom>
        </p:spPr>
        <p:txBody>
          <a:bodyPr/>
          <a:lstStyle/>
          <a:p>
            <a:pPr algn="ctr">
              <a:defRPr/>
            </a:pPr>
            <a:r>
              <a:rPr lang="ja-JP" altLang="en-US" sz="4400" dirty="0">
                <a:solidFill>
                  <a:srgbClr val="000000"/>
                </a:solidFill>
                <a:cs typeface="+mj-cs"/>
              </a:rPr>
              <a:t>４次容器への表示</a:t>
            </a:r>
            <a:br>
              <a:rPr lang="en-US" altLang="ja-JP" sz="4400" dirty="0">
                <a:solidFill>
                  <a:srgbClr val="000000"/>
                </a:solidFill>
                <a:cs typeface="+mj-cs"/>
              </a:rPr>
            </a:br>
            <a:endParaRPr lang="ja-JP" altLang="en-US" sz="4400" dirty="0">
              <a:solidFill>
                <a:srgbClr val="000000"/>
              </a:solidFill>
              <a:cs typeface="+mj-cs"/>
            </a:endParaRPr>
          </a:p>
        </p:txBody>
      </p:sp>
      <p:sp>
        <p:nvSpPr>
          <p:cNvPr id="29699" name="テキスト ボックス 27"/>
          <p:cNvSpPr txBox="1">
            <a:spLocks noChangeArrowheads="1"/>
          </p:cNvSpPr>
          <p:nvPr/>
        </p:nvSpPr>
        <p:spPr bwMode="auto">
          <a:xfrm>
            <a:off x="232175" y="2500314"/>
            <a:ext cx="3276203"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sz="3100" dirty="0">
                <a:solidFill>
                  <a:srgbClr val="000000"/>
                </a:solidFill>
                <a:latin typeface="Calibri" pitchFamily="34" charset="0"/>
              </a:rPr>
              <a:t>４次容器に</a:t>
            </a:r>
            <a:endParaRPr lang="en-US" altLang="ja-JP" sz="3100" dirty="0">
              <a:solidFill>
                <a:srgbClr val="000000"/>
              </a:solidFill>
              <a:latin typeface="Calibri" pitchFamily="34" charset="0"/>
            </a:endParaRPr>
          </a:p>
          <a:p>
            <a:pPr fontAlgn="base">
              <a:spcBef>
                <a:spcPct val="0"/>
              </a:spcBef>
              <a:spcAft>
                <a:spcPct val="0"/>
              </a:spcAft>
              <a:buFontTx/>
              <a:buNone/>
            </a:pPr>
            <a:r>
              <a:rPr lang="ja-JP" altLang="en-US" sz="3100" dirty="0">
                <a:solidFill>
                  <a:srgbClr val="000000"/>
                </a:solidFill>
                <a:latin typeface="Calibri" pitchFamily="34" charset="0"/>
              </a:rPr>
              <a:t>ゆうパック送り状と梱包責任者の確認済みのラベルを貼る。</a:t>
            </a:r>
            <a:endParaRPr lang="en-US" altLang="ja-JP" sz="3100" dirty="0">
              <a:solidFill>
                <a:srgbClr val="000000"/>
              </a:solidFill>
              <a:latin typeface="Calibri" pitchFamily="34" charset="0"/>
            </a:endParaRPr>
          </a:p>
        </p:txBody>
      </p:sp>
      <p:pic>
        <p:nvPicPr>
          <p:cNvPr id="2970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4750" y="2143125"/>
            <a:ext cx="5881688"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テキスト ボックス 27"/>
          <p:cNvSpPr txBox="1">
            <a:spLocks noChangeArrowheads="1"/>
          </p:cNvSpPr>
          <p:nvPr/>
        </p:nvSpPr>
        <p:spPr bwMode="auto">
          <a:xfrm>
            <a:off x="2553894" y="1065213"/>
            <a:ext cx="348257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latin typeface="Calibri" pitchFamily="34" charset="0"/>
              </a:rPr>
              <a:t>ゆうパック送り状</a:t>
            </a:r>
            <a:endParaRPr lang="ja-JP" altLang="en-US" b="1">
              <a:solidFill>
                <a:srgbClr val="000000"/>
              </a:solidFill>
            </a:endParaRPr>
          </a:p>
        </p:txBody>
      </p:sp>
      <p:cxnSp>
        <p:nvCxnSpPr>
          <p:cNvPr id="9" name="直線矢印コネクタ 8"/>
          <p:cNvCxnSpPr/>
          <p:nvPr/>
        </p:nvCxnSpPr>
        <p:spPr>
          <a:xfrm>
            <a:off x="4875610" y="1643068"/>
            <a:ext cx="1092067" cy="1209675"/>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7684030" y="1844680"/>
            <a:ext cx="545175" cy="20161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4" name="テキスト ボックス 27"/>
          <p:cNvSpPr txBox="1">
            <a:spLocks noChangeArrowheads="1"/>
          </p:cNvSpPr>
          <p:nvPr/>
        </p:nvSpPr>
        <p:spPr bwMode="auto">
          <a:xfrm>
            <a:off x="6191252" y="857255"/>
            <a:ext cx="3482579"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a:solidFill>
                  <a:srgbClr val="000000"/>
                </a:solidFill>
              </a:rPr>
              <a:t>安全性適正包装確認済みラベル</a:t>
            </a:r>
          </a:p>
        </p:txBody>
      </p:sp>
    </p:spTree>
    <p:extLst>
      <p:ext uri="{BB962C8B-B14F-4D97-AF65-F5344CB8AC3E}">
        <p14:creationId xmlns:p14="http://schemas.microsoft.com/office/powerpoint/2010/main" val="1293010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173158" y="260648"/>
            <a:ext cx="5139882" cy="1011238"/>
          </a:xfrm>
        </p:spPr>
        <p:txBody>
          <a:bodyPr/>
          <a:lstStyle/>
          <a:p>
            <a:pPr algn="l"/>
            <a:r>
              <a:rPr lang="ja-JP" altLang="en-US" dirty="0"/>
              <a:t>チェックシートの作成</a:t>
            </a:r>
          </a:p>
        </p:txBody>
      </p:sp>
      <p:sp>
        <p:nvSpPr>
          <p:cNvPr id="30724" name="テキスト ボックス 27"/>
          <p:cNvSpPr txBox="1">
            <a:spLocks noChangeArrowheads="1"/>
          </p:cNvSpPr>
          <p:nvPr/>
        </p:nvSpPr>
        <p:spPr bwMode="auto">
          <a:xfrm>
            <a:off x="686366" y="1446183"/>
            <a:ext cx="3405188" cy="206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dirty="0">
                <a:solidFill>
                  <a:srgbClr val="000000"/>
                </a:solidFill>
                <a:latin typeface="Calibri" pitchFamily="34" charset="0"/>
              </a:rPr>
              <a:t>チェックシートの項目について</a:t>
            </a:r>
            <a:endParaRPr lang="en-US" altLang="ja-JP" dirty="0">
              <a:solidFill>
                <a:srgbClr val="000000"/>
              </a:solidFill>
              <a:latin typeface="Calibri" pitchFamily="34" charset="0"/>
            </a:endParaRPr>
          </a:p>
          <a:p>
            <a:pPr fontAlgn="base">
              <a:spcBef>
                <a:spcPct val="0"/>
              </a:spcBef>
              <a:spcAft>
                <a:spcPct val="0"/>
              </a:spcAft>
              <a:buFontTx/>
              <a:buNone/>
            </a:pPr>
            <a:r>
              <a:rPr lang="ja-JP" altLang="en-US" dirty="0">
                <a:solidFill>
                  <a:srgbClr val="000000"/>
                </a:solidFill>
                <a:latin typeface="Calibri" pitchFamily="34" charset="0"/>
              </a:rPr>
              <a:t>正しく実施されているか確認する</a:t>
            </a:r>
            <a:endParaRPr lang="en-US" altLang="ja-JP" dirty="0">
              <a:solidFill>
                <a:srgbClr val="000000"/>
              </a:solidFill>
              <a:latin typeface="Calibri" pitchFamily="34" charset="0"/>
            </a:endParaRPr>
          </a:p>
        </p:txBody>
      </p:sp>
      <p:sp>
        <p:nvSpPr>
          <p:cNvPr id="30725" name="テキスト ボックス 27"/>
          <p:cNvSpPr txBox="1">
            <a:spLocks noChangeArrowheads="1"/>
          </p:cNvSpPr>
          <p:nvPr/>
        </p:nvSpPr>
        <p:spPr bwMode="auto">
          <a:xfrm>
            <a:off x="950059" y="4439319"/>
            <a:ext cx="2940844" cy="1077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r>
              <a:rPr lang="ja-JP" altLang="en-US" dirty="0">
                <a:solidFill>
                  <a:srgbClr val="000000"/>
                </a:solidFill>
                <a:latin typeface="Calibri" pitchFamily="34" charset="0"/>
              </a:rPr>
              <a:t>包装責任者のダブルチェック</a:t>
            </a:r>
            <a:endParaRPr lang="en-US" altLang="ja-JP" dirty="0">
              <a:solidFill>
                <a:srgbClr val="000000"/>
              </a:solidFill>
              <a:latin typeface="Calibri" pitchFamily="34" charset="0"/>
            </a:endParaRPr>
          </a:p>
        </p:txBody>
      </p:sp>
      <p:sp>
        <p:nvSpPr>
          <p:cNvPr id="30726" name="AutoShape 6"/>
          <p:cNvSpPr>
            <a:spLocks noChangeArrowheads="1"/>
          </p:cNvSpPr>
          <p:nvPr/>
        </p:nvSpPr>
        <p:spPr bwMode="auto">
          <a:xfrm>
            <a:off x="1956137" y="3653507"/>
            <a:ext cx="696516" cy="642937"/>
          </a:xfrm>
          <a:prstGeom prst="downArrow">
            <a:avLst>
              <a:gd name="adj1" fmla="val 57139"/>
              <a:gd name="adj2" fmla="val 42991"/>
            </a:avLst>
          </a:prstGeom>
          <a:solidFill>
            <a:srgbClr val="FF9900"/>
          </a:solidFill>
          <a:ln w="38100">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FontTx/>
              <a:buNone/>
            </a:pPr>
            <a:endParaRPr lang="ja-JP" altLang="en-US" sz="1800">
              <a:solidFill>
                <a:srgbClr val="000000"/>
              </a:solidFill>
            </a:endParaRPr>
          </a:p>
        </p:txBody>
      </p:sp>
      <p:pic>
        <p:nvPicPr>
          <p:cNvPr id="30728" name="Picture 3" descr="C:\Users\TSRCT\Desktop\MC90043266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4389" y="3796382"/>
            <a:ext cx="96652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27"/>
          <p:cNvSpPr txBox="1">
            <a:spLocks noChangeArrowheads="1"/>
          </p:cNvSpPr>
          <p:nvPr/>
        </p:nvSpPr>
        <p:spPr bwMode="auto">
          <a:xfrm>
            <a:off x="1094060" y="6026763"/>
            <a:ext cx="7759376"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base">
              <a:spcBef>
                <a:spcPct val="0"/>
              </a:spcBef>
              <a:spcAft>
                <a:spcPct val="0"/>
              </a:spcAft>
              <a:buFontTx/>
              <a:buNone/>
            </a:pPr>
            <a:r>
              <a:rPr lang="ja-JP" altLang="en-US" dirty="0">
                <a:solidFill>
                  <a:srgbClr val="FF0000"/>
                </a:solidFill>
                <a:latin typeface="Calibri" pitchFamily="34" charset="0"/>
              </a:rPr>
              <a:t>一人で判断しない！・必ず相談！！</a:t>
            </a:r>
            <a:endParaRPr lang="en-US" altLang="ja-JP" dirty="0">
              <a:solidFill>
                <a:srgbClr val="FF0000"/>
              </a:solidFill>
              <a:latin typeface="Calibri" pitchFamily="34" charset="0"/>
            </a:endParaRPr>
          </a:p>
        </p:txBody>
      </p:sp>
      <p:pic>
        <p:nvPicPr>
          <p:cNvPr id="13"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3662" y="548680"/>
            <a:ext cx="3546611" cy="5329811"/>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570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95300" y="419105"/>
            <a:ext cx="8915400" cy="849313"/>
          </a:xfrm>
        </p:spPr>
        <p:txBody>
          <a:bodyPr/>
          <a:lstStyle/>
          <a:p>
            <a:r>
              <a:rPr lang="ja-JP" altLang="en-US" sz="4000">
                <a:solidFill>
                  <a:srgbClr val="0000CC"/>
                </a:solidFill>
              </a:rPr>
              <a:t>万一、遵守事項が守れなかったら</a:t>
            </a:r>
          </a:p>
        </p:txBody>
      </p:sp>
      <p:sp>
        <p:nvSpPr>
          <p:cNvPr id="50179" name="コンテンツ プレースホルダ 2"/>
          <p:cNvSpPr>
            <a:spLocks noGrp="1"/>
          </p:cNvSpPr>
          <p:nvPr>
            <p:ph idx="1"/>
          </p:nvPr>
        </p:nvSpPr>
        <p:spPr>
          <a:xfrm>
            <a:off x="896015" y="1714500"/>
            <a:ext cx="8581760" cy="3481388"/>
          </a:xfrm>
        </p:spPr>
        <p:txBody>
          <a:bodyPr>
            <a:normAutofit fontScale="92500"/>
          </a:bodyPr>
          <a:lstStyle/>
          <a:p>
            <a:pPr>
              <a:lnSpc>
                <a:spcPts val="4000"/>
              </a:lnSpc>
              <a:spcBef>
                <a:spcPct val="0"/>
              </a:spcBef>
              <a:buFont typeface="Wingdings" pitchFamily="2" charset="2"/>
              <a:buChar char="l"/>
              <a:defRPr/>
            </a:pPr>
            <a:r>
              <a:rPr lang="ja-JP" altLang="en-US" sz="3600" dirty="0"/>
              <a:t>該当する貨物の運搬のみならず、感染症発生動向調査等に係る検体送付のための、</a:t>
            </a:r>
            <a:r>
              <a:rPr lang="ja-JP" altLang="en-US" sz="3600" u="sng" dirty="0">
                <a:solidFill>
                  <a:srgbClr val="FF0000"/>
                </a:solidFill>
              </a:rPr>
              <a:t>ゆうパック利用ができなくなることもありえます</a:t>
            </a:r>
            <a:endParaRPr lang="en-US" altLang="ja-JP" sz="3600" dirty="0"/>
          </a:p>
          <a:p>
            <a:pPr marL="0" indent="0">
              <a:lnSpc>
                <a:spcPts val="4000"/>
              </a:lnSpc>
              <a:spcBef>
                <a:spcPct val="0"/>
              </a:spcBef>
              <a:buFontTx/>
              <a:buNone/>
              <a:defRPr/>
            </a:pPr>
            <a:endParaRPr lang="en-US" altLang="ja-JP" sz="3600" dirty="0">
              <a:solidFill>
                <a:srgbClr val="FF0000"/>
              </a:solidFill>
            </a:endParaRPr>
          </a:p>
          <a:p>
            <a:pPr>
              <a:lnSpc>
                <a:spcPts val="4000"/>
              </a:lnSpc>
              <a:spcBef>
                <a:spcPts val="0"/>
              </a:spcBef>
              <a:buFont typeface="Wingdings" pitchFamily="2" charset="2"/>
              <a:buChar char="l"/>
              <a:defRPr/>
            </a:pPr>
            <a:r>
              <a:rPr lang="ja-JP" altLang="en-US" sz="3600" dirty="0"/>
              <a:t>十分にご理解いただいて、</a:t>
            </a:r>
            <a:r>
              <a:rPr lang="ja-JP" altLang="en-US" sz="3600" u="sng" dirty="0">
                <a:solidFill>
                  <a:srgbClr val="FF0000"/>
                </a:solidFill>
              </a:rPr>
              <a:t>事故の万全な防止をお願いします</a:t>
            </a:r>
            <a:endParaRPr lang="ja-JP" altLang="en-US" sz="3600" dirty="0">
              <a:solidFill>
                <a:srgbClr val="FF0000"/>
              </a:solidFill>
            </a:endParaRPr>
          </a:p>
          <a:p>
            <a:pPr marL="0" indent="0">
              <a:lnSpc>
                <a:spcPts val="4000"/>
              </a:lnSpc>
              <a:spcBef>
                <a:spcPct val="0"/>
              </a:spcBef>
              <a:buFontTx/>
              <a:buNone/>
              <a:defRPr/>
            </a:pPr>
            <a:endParaRPr lang="en-US" altLang="ja-JP" sz="3600" dirty="0">
              <a:solidFill>
                <a:srgbClr val="FF0000"/>
              </a:solidFill>
            </a:endParaRPr>
          </a:p>
          <a:p>
            <a:pPr marL="0" indent="0">
              <a:lnSpc>
                <a:spcPts val="4000"/>
              </a:lnSpc>
              <a:spcBef>
                <a:spcPct val="0"/>
              </a:spcBef>
              <a:buFontTx/>
              <a:buNone/>
              <a:defRPr/>
            </a:pPr>
            <a:endParaRPr lang="ja-JP" altLang="en-US" sz="3600" dirty="0">
              <a:solidFill>
                <a:srgbClr val="FF0000"/>
              </a:solidFill>
            </a:endParaRPr>
          </a:p>
        </p:txBody>
      </p:sp>
    </p:spTree>
    <p:extLst>
      <p:ext uri="{BB962C8B-B14F-4D97-AF65-F5344CB8AC3E}">
        <p14:creationId xmlns:p14="http://schemas.microsoft.com/office/powerpoint/2010/main" val="368440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3263" y="231031"/>
            <a:ext cx="9156674" cy="461665"/>
          </a:xfrm>
          <a:prstGeom prst="rect">
            <a:avLst/>
          </a:prstGeom>
          <a:noFill/>
        </p:spPr>
        <p:txBody>
          <a:bodyPr wrap="none" rtlCol="0">
            <a:spAutoFit/>
          </a:bodyPr>
          <a:lstStyle/>
          <a:p>
            <a:pPr algn="ctr"/>
            <a:r>
              <a:rPr kumimoji="1" lang="ja-JP" altLang="en-US" sz="2400" b="1" dirty="0">
                <a:solidFill>
                  <a:schemeClr val="tx2"/>
                </a:solidFill>
                <a:latin typeface="HG丸ｺﾞｼｯｸM-PRO" panose="020F0600000000000000" pitchFamily="50" charset="-128"/>
                <a:ea typeface="HG丸ｺﾞｼｯｸM-PRO" panose="020F0600000000000000" pitchFamily="50" charset="-128"/>
              </a:rPr>
              <a:t>検体容器や搬送資材の不適切な使用は感染のリスクを高めます</a:t>
            </a:r>
            <a:endParaRPr kumimoji="1" lang="en-US" altLang="ja-JP" sz="2400" b="1" dirty="0">
              <a:solidFill>
                <a:schemeClr val="tx2"/>
              </a:solidFill>
              <a:latin typeface="HG丸ｺﾞｼｯｸM-PRO" panose="020F0600000000000000" pitchFamily="50" charset="-128"/>
              <a:ea typeface="HG丸ｺﾞｼｯｸM-PRO" panose="020F0600000000000000" pitchFamily="50" charset="-128"/>
            </a:endParaRPr>
          </a:p>
        </p:txBody>
      </p:sp>
      <p:grpSp>
        <p:nvGrpSpPr>
          <p:cNvPr id="22" name="グループ化 21"/>
          <p:cNvGrpSpPr/>
          <p:nvPr/>
        </p:nvGrpSpPr>
        <p:grpSpPr>
          <a:xfrm>
            <a:off x="704528" y="1336140"/>
            <a:ext cx="1873947" cy="3749043"/>
            <a:chOff x="272480" y="976101"/>
            <a:chExt cx="1584176" cy="3168352"/>
          </a:xfrm>
        </p:grpSpPr>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l="11109" t="4167" r="7427" b="4168"/>
            <a:stretch/>
          </p:blipFill>
          <p:spPr>
            <a:xfrm>
              <a:off x="272480" y="976101"/>
              <a:ext cx="1584176" cy="3168352"/>
            </a:xfrm>
            <a:prstGeom prst="rect">
              <a:avLst/>
            </a:prstGeom>
          </p:spPr>
        </p:pic>
        <p:sp>
          <p:nvSpPr>
            <p:cNvPr id="10" name="正方形/長方形 9"/>
            <p:cNvSpPr/>
            <p:nvPr/>
          </p:nvSpPr>
          <p:spPr>
            <a:xfrm>
              <a:off x="1553384" y="986611"/>
              <a:ext cx="288032" cy="1300771"/>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3060466" y="1336140"/>
            <a:ext cx="1388478" cy="3749043"/>
            <a:chOff x="2472337" y="976101"/>
            <a:chExt cx="1176873" cy="3168352"/>
          </a:xfrm>
        </p:grpSpPr>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l="10733" r="12032" b="4653"/>
            <a:stretch/>
          </p:blipFill>
          <p:spPr>
            <a:xfrm>
              <a:off x="2472337" y="976101"/>
              <a:ext cx="1176873" cy="3168352"/>
            </a:xfrm>
            <a:prstGeom prst="rect">
              <a:avLst/>
            </a:prstGeom>
          </p:spPr>
        </p:pic>
        <p:sp>
          <p:nvSpPr>
            <p:cNvPr id="11" name="正方形/長方形 10"/>
            <p:cNvSpPr/>
            <p:nvPr/>
          </p:nvSpPr>
          <p:spPr>
            <a:xfrm>
              <a:off x="3345938" y="997121"/>
              <a:ext cx="288032" cy="185581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008785" y="2120506"/>
              <a:ext cx="216024" cy="61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953000" y="1336140"/>
            <a:ext cx="1812881" cy="3749043"/>
            <a:chOff x="8049344" y="1227233"/>
            <a:chExt cx="1944216" cy="4248473"/>
          </a:xfrm>
        </p:grpSpPr>
        <p:grpSp>
          <p:nvGrpSpPr>
            <p:cNvPr id="17" name="グループ化 16"/>
            <p:cNvGrpSpPr/>
            <p:nvPr/>
          </p:nvGrpSpPr>
          <p:grpSpPr>
            <a:xfrm>
              <a:off x="8049344" y="1227233"/>
              <a:ext cx="1944216" cy="4248473"/>
              <a:chOff x="4218865" y="1454302"/>
              <a:chExt cx="1944216" cy="4248473"/>
            </a:xfrm>
          </p:grpSpPr>
          <p:pic>
            <p:nvPicPr>
              <p:cNvPr id="9" name="図 8"/>
              <p:cNvPicPr>
                <a:picLocks noChangeAspect="1"/>
              </p:cNvPicPr>
              <p:nvPr/>
            </p:nvPicPr>
            <p:blipFill rotWithShape="1">
              <a:blip r:embed="rId5"/>
              <a:srcRect l="10708" t="2437" r="29122" b="6350"/>
              <a:stretch/>
            </p:blipFill>
            <p:spPr>
              <a:xfrm>
                <a:off x="4218865" y="1454302"/>
                <a:ext cx="1944216" cy="4248473"/>
              </a:xfrm>
              <a:prstGeom prst="rect">
                <a:avLst/>
              </a:prstGeom>
            </p:spPr>
          </p:pic>
          <p:sp>
            <p:nvSpPr>
              <p:cNvPr id="14" name="正方形/長方形 13"/>
              <p:cNvSpPr/>
              <p:nvPr/>
            </p:nvSpPr>
            <p:spPr>
              <a:xfrm>
                <a:off x="4595534" y="4414252"/>
                <a:ext cx="365085"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rot="460454">
              <a:off x="8758570" y="2916857"/>
              <a:ext cx="160155" cy="1010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7142439" y="1360290"/>
            <a:ext cx="2275057" cy="3796902"/>
            <a:chOff x="4276473" y="1227235"/>
            <a:chExt cx="2989268" cy="4578032"/>
          </a:xfrm>
        </p:grpSpPr>
        <p:grpSp>
          <p:nvGrpSpPr>
            <p:cNvPr id="20" name="グループ化 19"/>
            <p:cNvGrpSpPr/>
            <p:nvPr/>
          </p:nvGrpSpPr>
          <p:grpSpPr>
            <a:xfrm>
              <a:off x="4276473" y="1227235"/>
              <a:ext cx="2989268" cy="4578032"/>
              <a:chOff x="6335310" y="1239705"/>
              <a:chExt cx="2989268" cy="4578032"/>
            </a:xfrm>
          </p:grpSpPr>
          <p:pic>
            <p:nvPicPr>
              <p:cNvPr id="8" name="図 7"/>
              <p:cNvPicPr>
                <a:picLocks noChangeAspect="1"/>
              </p:cNvPicPr>
              <p:nvPr/>
            </p:nvPicPr>
            <p:blipFill rotWithShape="1">
              <a:blip r:embed="rId6" cstate="email">
                <a:extLst>
                  <a:ext uri="{28A0092B-C50C-407E-A947-70E740481C1C}">
                    <a14:useLocalDpi xmlns:a14="http://schemas.microsoft.com/office/drawing/2010/main"/>
                  </a:ext>
                </a:extLst>
              </a:blip>
              <a:srcRect r="7805"/>
              <a:stretch/>
            </p:blipFill>
            <p:spPr>
              <a:xfrm rot="5400000">
                <a:off x="5540928" y="2034087"/>
                <a:ext cx="4578032" cy="2989268"/>
              </a:xfrm>
              <a:prstGeom prst="rect">
                <a:avLst/>
              </a:prstGeom>
            </p:spPr>
          </p:pic>
          <p:sp>
            <p:nvSpPr>
              <p:cNvPr id="16" name="正方形/長方形 15"/>
              <p:cNvSpPr/>
              <p:nvPr/>
            </p:nvSpPr>
            <p:spPr>
              <a:xfrm rot="1652325">
                <a:off x="8905142" y="2338244"/>
                <a:ext cx="351841" cy="157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1443892">
                <a:off x="7247287" y="3293584"/>
                <a:ext cx="285337" cy="114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652325">
                <a:off x="7649953" y="2332317"/>
                <a:ext cx="222718" cy="115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a:off x="4291713" y="1254096"/>
              <a:ext cx="676544" cy="217490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flipV="1">
              <a:off x="6363766" y="1238806"/>
              <a:ext cx="895329" cy="24597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748217" y="5301208"/>
            <a:ext cx="1733167" cy="707886"/>
          </a:xfrm>
          <a:prstGeom prst="rect">
            <a:avLst/>
          </a:prstGeom>
          <a:noFill/>
        </p:spPr>
        <p:txBody>
          <a:bodyPr wrap="non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フタが</a:t>
            </a:r>
            <a:r>
              <a:rPr lang="ja-JP" altLang="en-US" sz="2000" b="1" dirty="0">
                <a:latin typeface="HG丸ｺﾞｼｯｸM-PRO" panose="020F0600000000000000" pitchFamily="50" charset="-128"/>
                <a:ea typeface="HG丸ｺﾞｼｯｸM-PRO" panose="020F0600000000000000" pitchFamily="50" charset="-128"/>
              </a:rPr>
              <a:t>されて</a:t>
            </a:r>
            <a:endParaRPr lang="en-US" altLang="ja-JP" sz="2000" b="1" dirty="0">
              <a:latin typeface="HG丸ｺﾞｼｯｸM-PRO" panose="020F0600000000000000" pitchFamily="50" charset="-128"/>
              <a:ea typeface="HG丸ｺﾞｼｯｸM-PRO" panose="020F0600000000000000" pitchFamily="50" charset="-128"/>
            </a:endParaRPr>
          </a:p>
          <a:p>
            <a:pPr algn="ctr"/>
            <a:r>
              <a:rPr lang="ja-JP" altLang="en-US" sz="2000" b="1" dirty="0">
                <a:latin typeface="HG丸ｺﾞｼｯｸM-PRO" panose="020F0600000000000000" pitchFamily="50" charset="-128"/>
                <a:ea typeface="HG丸ｺﾞｼｯｸM-PRO" panose="020F0600000000000000" pitchFamily="50" charset="-128"/>
              </a:rPr>
              <a:t>いない</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2864768" y="5316158"/>
            <a:ext cx="1733167" cy="707886"/>
          </a:xfrm>
          <a:prstGeom prst="rect">
            <a:avLst/>
          </a:prstGeom>
          <a:noFill/>
        </p:spPr>
        <p:txBody>
          <a:bodyPr wrap="non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スピッツ管を</a:t>
            </a: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連結して代用</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5020033" y="5388166"/>
            <a:ext cx="1733167" cy="400110"/>
          </a:xfrm>
          <a:prstGeom prst="rect">
            <a:avLst/>
          </a:prstGeom>
          <a:noFill/>
        </p:spPr>
        <p:txBody>
          <a:bodyPr wrap="non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採血管で代用</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3993746" y="6341258"/>
            <a:ext cx="3816424" cy="400110"/>
          </a:xfrm>
          <a:prstGeom prst="rect">
            <a:avLst/>
          </a:prstGeom>
          <a:noFill/>
        </p:spPr>
        <p:txBody>
          <a:bodyPr wrap="squar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綿棒を入れる容器がない！</a:t>
            </a:r>
            <a:endParaRPr kumimoji="1" lang="en-US" altLang="ja-JP" sz="2000" b="1" dirty="0">
              <a:latin typeface="HG丸ｺﾞｼｯｸM-PRO" panose="020F0600000000000000" pitchFamily="50" charset="-128"/>
              <a:ea typeface="HG丸ｺﾞｼｯｸM-PRO" panose="020F0600000000000000" pitchFamily="50" charset="-128"/>
            </a:endParaRPr>
          </a:p>
        </p:txBody>
      </p:sp>
      <p:cxnSp>
        <p:nvCxnSpPr>
          <p:cNvPr id="34" name="直線矢印コネクタ 33"/>
          <p:cNvCxnSpPr/>
          <p:nvPr/>
        </p:nvCxnSpPr>
        <p:spPr>
          <a:xfrm flipV="1">
            <a:off x="6861212" y="5877272"/>
            <a:ext cx="612068" cy="4639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210223" y="5301827"/>
            <a:ext cx="2249335" cy="400110"/>
          </a:xfrm>
          <a:prstGeom prst="rect">
            <a:avLst/>
          </a:prstGeom>
          <a:noFill/>
        </p:spPr>
        <p:txBody>
          <a:bodyPr wrap="non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未滅菌</a:t>
            </a:r>
            <a:r>
              <a:rPr kumimoji="1" lang="ja-JP" altLang="en-US" sz="2000" b="1" dirty="0">
                <a:latin typeface="HG丸ｺﾞｼｯｸM-PRO" panose="020F0600000000000000" pitchFamily="50" charset="-128"/>
                <a:ea typeface="HG丸ｺﾞｼｯｸM-PRO" panose="020F0600000000000000" pitchFamily="50" charset="-128"/>
              </a:rPr>
              <a:t>容器</a:t>
            </a:r>
            <a:r>
              <a:rPr lang="ja-JP" altLang="en-US" sz="2000" b="1" dirty="0">
                <a:latin typeface="HG丸ｺﾞｼｯｸM-PRO" panose="020F0600000000000000" pitchFamily="50" charset="-128"/>
                <a:ea typeface="HG丸ｺﾞｼｯｸM-PRO" panose="020F0600000000000000" pitchFamily="50" charset="-128"/>
              </a:rPr>
              <a:t>で代用</a:t>
            </a:r>
            <a:endParaRPr kumimoji="1" lang="en-US" altLang="ja-JP" sz="2000" b="1" dirty="0">
              <a:latin typeface="HG丸ｺﾞｼｯｸM-PRO" panose="020F0600000000000000" pitchFamily="50" charset="-128"/>
              <a:ea typeface="HG丸ｺﾞｼｯｸM-PRO" panose="020F0600000000000000" pitchFamily="50" charset="-128"/>
            </a:endParaRPr>
          </a:p>
        </p:txBody>
      </p:sp>
      <p:cxnSp>
        <p:nvCxnSpPr>
          <p:cNvPr id="38" name="直線矢印コネクタ 37"/>
          <p:cNvCxnSpPr/>
          <p:nvPr/>
        </p:nvCxnSpPr>
        <p:spPr>
          <a:xfrm flipH="1" flipV="1">
            <a:off x="4628964" y="5877272"/>
            <a:ext cx="612068" cy="4639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30" idx="2"/>
          </p:cNvCxnSpPr>
          <p:nvPr/>
        </p:nvCxnSpPr>
        <p:spPr>
          <a:xfrm flipV="1">
            <a:off x="5886616" y="5788276"/>
            <a:ext cx="1" cy="52660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845816" y="672621"/>
            <a:ext cx="1991250" cy="400110"/>
          </a:xfrm>
          <a:prstGeom prst="rect">
            <a:avLst/>
          </a:prstGeom>
          <a:noFill/>
        </p:spPr>
        <p:txBody>
          <a:bodyPr wrap="none" rtlCol="0">
            <a:spAutoFit/>
          </a:bodyPr>
          <a:lstStyle/>
          <a:p>
            <a:pPr algn="ct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検体容器不適例</a:t>
            </a:r>
            <a:endParaRPr kumimoji="1" lang="en-US" altLang="ja-JP" sz="2000" b="1" dirty="0">
              <a:solidFill>
                <a:srgbClr val="00B0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8051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229" y="231031"/>
            <a:ext cx="9156674" cy="461665"/>
          </a:xfrm>
          <a:prstGeom prst="rect">
            <a:avLst/>
          </a:prstGeom>
          <a:noFill/>
        </p:spPr>
        <p:txBody>
          <a:bodyPr wrap="none" rtlCol="0">
            <a:spAutoFit/>
          </a:bodyPr>
          <a:lstStyle/>
          <a:p>
            <a:pPr algn="ctr"/>
            <a:r>
              <a:rPr kumimoji="1" lang="ja-JP" altLang="en-US" sz="2400" b="1" dirty="0">
                <a:solidFill>
                  <a:schemeClr val="tx2"/>
                </a:solidFill>
                <a:latin typeface="HG丸ｺﾞｼｯｸM-PRO" panose="020F0600000000000000" pitchFamily="50" charset="-128"/>
                <a:ea typeface="HG丸ｺﾞｼｯｸM-PRO" panose="020F0600000000000000" pitchFamily="50" charset="-128"/>
              </a:rPr>
              <a:t>検体容器や搬送資材の不適切な使用は感染のリスクを高めます</a:t>
            </a:r>
            <a:endParaRPr kumimoji="1" lang="en-US" altLang="ja-JP" sz="2400" b="1" dirty="0">
              <a:solidFill>
                <a:schemeClr val="tx2"/>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8544" y="1288595"/>
            <a:ext cx="2004980" cy="4104456"/>
          </a:xfrm>
          <a:prstGeom prst="rect">
            <a:avLst/>
          </a:prstGeom>
        </p:spPr>
      </p:pic>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00872" y="1254137"/>
            <a:ext cx="5328593" cy="3942556"/>
          </a:xfrm>
          <a:prstGeom prst="rect">
            <a:avLst/>
          </a:prstGeom>
        </p:spPr>
      </p:pic>
      <p:sp>
        <p:nvSpPr>
          <p:cNvPr id="7" name="テキスト ボックス 6"/>
          <p:cNvSpPr txBox="1"/>
          <p:nvPr/>
        </p:nvSpPr>
        <p:spPr>
          <a:xfrm>
            <a:off x="258081" y="5457418"/>
            <a:ext cx="3539752" cy="707886"/>
          </a:xfrm>
          <a:prstGeom prst="rect">
            <a:avLst/>
          </a:prstGeom>
          <a:noFill/>
        </p:spPr>
        <p:txBody>
          <a:bodyPr wrap="non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フタがきちんとされていない</a:t>
            </a:r>
            <a:endParaRPr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（写真は漏れ事例）</a:t>
            </a:r>
            <a:endParaRPr kumimoji="1" lang="en-US" altLang="ja-JP" sz="2000" b="1" dirty="0">
              <a:latin typeface="HG丸ｺﾞｼｯｸM-PRO" panose="020F0600000000000000" pitchFamily="50" charset="-128"/>
              <a:ea typeface="HG丸ｺﾞｼｯｸM-PRO" panose="020F0600000000000000" pitchFamily="50" charset="-128"/>
            </a:endParaRPr>
          </a:p>
        </p:txBody>
      </p:sp>
      <p:sp>
        <p:nvSpPr>
          <p:cNvPr id="8" name="楕円 7"/>
          <p:cNvSpPr/>
          <p:nvPr/>
        </p:nvSpPr>
        <p:spPr>
          <a:xfrm>
            <a:off x="1058946" y="1830201"/>
            <a:ext cx="792088" cy="7920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725617" y="5454370"/>
            <a:ext cx="3539751" cy="400110"/>
          </a:xfrm>
          <a:prstGeom prst="rect">
            <a:avLst/>
          </a:prstGeom>
          <a:noFill/>
        </p:spPr>
        <p:txBody>
          <a:bodyPr wrap="none" rtlCol="0">
            <a:spAutoFit/>
          </a:bodyPr>
          <a:lstStyle/>
          <a:p>
            <a:pPr algn="ctr"/>
            <a:r>
              <a:rPr lang="ja-JP" altLang="en-US" sz="2000" b="1" dirty="0">
                <a:latin typeface="HG丸ｺﾞｼｯｸM-PRO" panose="020F0600000000000000" pitchFamily="50" charset="-128"/>
                <a:ea typeface="HG丸ｺﾞｼｯｸM-PRO" panose="020F0600000000000000" pitchFamily="50" charset="-128"/>
              </a:rPr>
              <a:t>二次容器の封がされていない</a:t>
            </a:r>
            <a:endParaRPr kumimoji="1"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6196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6536" y="1124744"/>
            <a:ext cx="8847294" cy="4154984"/>
          </a:xfrm>
          <a:prstGeom prst="rect">
            <a:avLst/>
          </a:prstGeom>
          <a:noFill/>
        </p:spPr>
        <p:txBody>
          <a:bodyPr wrap="non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密閉性のある容器を使用しているか？・・・漏れ防止</a:t>
            </a:r>
            <a:endParaRPr kumimoji="1" lang="en-US" altLang="ja-JP" sz="2400" b="1" dirty="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フタがきちんとしめられているか？・・・漏れ防止</a:t>
            </a:r>
            <a:endParaRPr lang="en-US" altLang="ja-JP" sz="2400" b="1" dirty="0">
              <a:latin typeface="HG丸ｺﾞｼｯｸM-PRO" panose="020F0600000000000000" pitchFamily="50" charset="-128"/>
              <a:ea typeface="HG丸ｺﾞｼｯｸM-PRO" panose="020F0600000000000000" pitchFamily="50" charset="-128"/>
            </a:endParaRP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吸収剤にくるまれているか？・・・漏れが起こっても</a:t>
            </a:r>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感染リスクを下げられる</a:t>
            </a:r>
            <a:endParaRPr kumimoji="1" lang="en-US" altLang="ja-JP" sz="2400" b="1" dirty="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その容器</a:t>
            </a:r>
            <a:r>
              <a:rPr lang="ja-JP" altLang="en-US" sz="2400" b="1" dirty="0">
                <a:latin typeface="HG丸ｺﾞｼｯｸM-PRO" panose="020F0600000000000000" pitchFamily="50" charset="-128"/>
                <a:ea typeface="HG丸ｺﾞｼｯｸM-PRO" panose="020F0600000000000000" pitchFamily="50" charset="-128"/>
              </a:rPr>
              <a:t>に対応した使用方法か？・・・漏れ防止</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　　　　　　　　　　　　　　　　　　検体を適切に保存</a:t>
            </a:r>
            <a:endParaRPr kumimoji="1" lang="en-US" altLang="ja-JP" sz="2400" b="1" dirty="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緩衝材を使用しているか？→容器の破損を防止（＝漏れ防止）</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682672" y="5775647"/>
            <a:ext cx="6553397" cy="461665"/>
          </a:xfrm>
          <a:prstGeom prst="rect">
            <a:avLst/>
          </a:prstGeom>
          <a:solidFill>
            <a:srgbClr val="92D050"/>
          </a:solidFill>
        </p:spPr>
        <p:txBody>
          <a:bodyPr wrap="none" rtlCol="0">
            <a:spAutoFit/>
          </a:bodyPr>
          <a:lstStyle/>
          <a:p>
            <a:r>
              <a:rPr kumimoji="1" lang="ja-JP" altLang="en-US" sz="2400" b="1" dirty="0"/>
              <a:t>正確な手順で、適切な容器・資材を使用しましょう</a:t>
            </a:r>
          </a:p>
        </p:txBody>
      </p:sp>
      <p:sp>
        <p:nvSpPr>
          <p:cNvPr id="5" name="テキスト ボックス 4"/>
          <p:cNvSpPr txBox="1"/>
          <p:nvPr/>
        </p:nvSpPr>
        <p:spPr>
          <a:xfrm>
            <a:off x="378229" y="231031"/>
            <a:ext cx="9156674" cy="461665"/>
          </a:xfrm>
          <a:prstGeom prst="rect">
            <a:avLst/>
          </a:prstGeom>
          <a:noFill/>
        </p:spPr>
        <p:txBody>
          <a:bodyPr wrap="none" rtlCol="0">
            <a:spAutoFit/>
          </a:bodyPr>
          <a:lstStyle/>
          <a:p>
            <a:pPr algn="ctr"/>
            <a:r>
              <a:rPr kumimoji="1" lang="ja-JP" altLang="en-US" sz="2400" b="1" dirty="0">
                <a:solidFill>
                  <a:srgbClr val="FF00FF"/>
                </a:solidFill>
                <a:latin typeface="HG丸ｺﾞｼｯｸM-PRO" panose="020F0600000000000000" pitchFamily="50" charset="-128"/>
                <a:ea typeface="HG丸ｺﾞｼｯｸM-PRO" panose="020F0600000000000000" pitchFamily="50" charset="-128"/>
              </a:rPr>
              <a:t>検体容器や搬送資材の適正使用で感染</a:t>
            </a:r>
            <a:r>
              <a:rPr kumimoji="1" lang="ja-JP" altLang="en-US" sz="2400" b="1">
                <a:solidFill>
                  <a:srgbClr val="FF00FF"/>
                </a:solidFill>
                <a:latin typeface="HG丸ｺﾞｼｯｸM-PRO" panose="020F0600000000000000" pitchFamily="50" charset="-128"/>
                <a:ea typeface="HG丸ｺﾞｼｯｸM-PRO" panose="020F0600000000000000" pitchFamily="50" charset="-128"/>
              </a:rPr>
              <a:t>のリスクが</a:t>
            </a:r>
            <a:r>
              <a:rPr kumimoji="1" lang="ja-JP" altLang="en-US" sz="2400" b="1" dirty="0">
                <a:solidFill>
                  <a:srgbClr val="FF00FF"/>
                </a:solidFill>
                <a:latin typeface="HG丸ｺﾞｼｯｸM-PRO" panose="020F0600000000000000" pitchFamily="50" charset="-128"/>
                <a:ea typeface="HG丸ｺﾞｼｯｸM-PRO" panose="020F0600000000000000" pitchFamily="50" charset="-128"/>
              </a:rPr>
              <a:t>下がります！</a:t>
            </a:r>
            <a:endParaRPr kumimoji="1" lang="en-US" altLang="ja-JP" sz="2400" b="1" dirty="0">
              <a:solidFill>
                <a:srgbClr val="FF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416613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5693</TotalTime>
  <Words>4812</Words>
  <Application>Microsoft Office PowerPoint</Application>
  <PresentationFormat>A4 210 x 297 mm</PresentationFormat>
  <Paragraphs>706</Paragraphs>
  <Slides>63</Slides>
  <Notes>34</Notes>
  <HiddenSlides>1</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63</vt:i4>
      </vt:variant>
    </vt:vector>
  </HeadingPairs>
  <TitlesOfParts>
    <vt:vector size="79" baseType="lpstr">
      <vt:lpstr>ＤＦ特太ゴシック体</vt:lpstr>
      <vt:lpstr>HGPｺﾞｼｯｸE</vt:lpstr>
      <vt:lpstr>HGP創英角ｺﾞｼｯｸUB</vt:lpstr>
      <vt:lpstr>HG丸ｺﾞｼｯｸM-PRO</vt:lpstr>
      <vt:lpstr>ＭＳ Ｐゴシック</vt:lpstr>
      <vt:lpstr>ＭＳ ゴシック</vt:lpstr>
      <vt:lpstr>Segoe Condensed</vt:lpstr>
      <vt:lpstr>メイリオ</vt:lpstr>
      <vt:lpstr>Arial</vt:lpstr>
      <vt:lpstr>Calibri</vt:lpstr>
      <vt:lpstr>Tahoma</vt:lpstr>
      <vt:lpstr>Times New Roman</vt:lpstr>
      <vt:lpstr>Wingdings</vt:lpstr>
      <vt:lpstr>Office ​​テーマ</vt:lpstr>
      <vt:lpstr>Office Theme</vt:lpstr>
      <vt:lpstr>1_Office Theme</vt:lpstr>
      <vt:lpstr>PowerPoint プレゼンテーション</vt:lpstr>
      <vt:lpstr>バイオリスク管理</vt:lpstr>
      <vt:lpstr>PowerPoint プレゼンテーション</vt:lpstr>
      <vt:lpstr>PowerPoint プレゼンテーション</vt:lpstr>
      <vt:lpstr>バイオセーフティ対策 ３つの観点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特定病原体等の運搬の基準（省令）</vt:lpstr>
      <vt:lpstr>PowerPoint プレゼンテーション</vt:lpstr>
      <vt:lpstr>PowerPoint プレゼンテーション</vt:lpstr>
      <vt:lpstr>PowerPoint プレゼンテーション</vt:lpstr>
      <vt:lpstr>世界保健機構（WHO）の 「感染性物質の輸送規制に関するガイダンス」</vt:lpstr>
      <vt:lpstr>カテゴリーAの表示</vt:lpstr>
      <vt:lpstr>カテゴリーBの表示</vt:lpstr>
      <vt:lpstr>PowerPoint プレゼンテーション</vt:lpstr>
      <vt:lpstr>オーバーパック</vt:lpstr>
      <vt:lpstr>PowerPoint プレゼンテーション</vt:lpstr>
      <vt:lpstr>PowerPoint プレゼンテーション</vt:lpstr>
      <vt:lpstr>PowerPoint プレゼンテーション</vt:lpstr>
      <vt:lpstr>運搬容器の破裂・内容物漏出事案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ゆうパックの利用に関する基本原則　　　　　　　　</vt:lpstr>
      <vt:lpstr>PowerPoint プレゼンテーション</vt:lpstr>
      <vt:lpstr>PowerPoint プレゼンテーション</vt:lpstr>
      <vt:lpstr>基本的３重包装</vt:lpstr>
      <vt:lpstr>１次容器　（検体を入れる容器）</vt:lpstr>
      <vt:lpstr>PowerPoint プレゼンテーション</vt:lpstr>
      <vt:lpstr>１次容器の包装</vt:lpstr>
      <vt:lpstr>２次容器　（1次容器からの万一の漏れに対応）</vt:lpstr>
      <vt:lpstr>ヒューマンエラーの防止策 ー　例：注意喚起のシールを貼る　ー</vt:lpstr>
      <vt:lpstr>PowerPoint プレゼンテーション</vt:lpstr>
      <vt:lpstr>２次容器への充填</vt:lpstr>
      <vt:lpstr>PowerPoint プレゼンテーション</vt:lpstr>
      <vt:lpstr>PowerPoint プレゼンテーション</vt:lpstr>
      <vt:lpstr>PowerPoint プレゼンテーション</vt:lpstr>
      <vt:lpstr>４次容器への充填 常温</vt:lpstr>
      <vt:lpstr>PowerPoint プレゼンテーション</vt:lpstr>
      <vt:lpstr>ゆうパック送り状への記載 臨床検体＋ドライアイスの場合</vt:lpstr>
      <vt:lpstr>PowerPoint プレゼンテーション</vt:lpstr>
      <vt:lpstr>PowerPoint プレゼンテーション</vt:lpstr>
      <vt:lpstr>チェックシートの作成</vt:lpstr>
      <vt:lpstr>万一、遵守事項が守れなかったら</vt:lpstr>
    </vt:vector>
  </TitlesOfParts>
  <Company>東京都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小西　典子</cp:lastModifiedBy>
  <cp:revision>379</cp:revision>
  <cp:lastPrinted>2020-05-27T01:01:58Z</cp:lastPrinted>
  <dcterms:created xsi:type="dcterms:W3CDTF">2017-04-05T05:19:11Z</dcterms:created>
  <dcterms:modified xsi:type="dcterms:W3CDTF">2026-02-25T07:38:03Z</dcterms:modified>
</cp:coreProperties>
</file>