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049"/>
    <a:srgbClr val="FFF1DC"/>
    <a:srgbClr val="FFFFFF"/>
    <a:srgbClr val="FD8822"/>
    <a:srgbClr val="FD8922"/>
    <a:srgbClr val="66B485"/>
    <a:srgbClr val="FFF3DB"/>
    <a:srgbClr val="FEF4E2"/>
    <a:srgbClr val="66B487"/>
    <a:srgbClr val="FE8C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0" autoAdjust="0"/>
    <p:restoredTop sz="93157" autoAdjust="0"/>
  </p:normalViewPr>
  <p:slideViewPr>
    <p:cSldViewPr>
      <p:cViewPr>
        <p:scale>
          <a:sx n="100" d="100"/>
          <a:sy n="100" d="100"/>
        </p:scale>
        <p:origin x="1650" y="3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7" cy="498693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r">
              <a:defRPr sz="1200"/>
            </a:lvl1pPr>
          </a:lstStyle>
          <a:p>
            <a:fld id="{179852E5-B6B5-4EDA-BAFE-666B1C1FE43D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9" tIns="46115" rIns="92229" bIns="461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29" tIns="46115" rIns="92229" bIns="461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7" cy="498692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r">
              <a:defRPr sz="1200"/>
            </a:lvl1pPr>
          </a:lstStyle>
          <a:p>
            <a:fld id="{65092943-0DEE-43E6-B75D-DB8F8EE27D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95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092943-0DEE-43E6-B75D-DB8F8EE27D7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53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36CA1-C8BE-443E-9599-E91CDBDF2F01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58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8B2C6-EDA3-4FD4-9F9E-519E7C6B82B4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62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F60-1A07-4CAE-B701-2E53F983E281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25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6112-9EC4-48EE-BB7C-F3B07DFF3B1F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972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2CC72-84FA-43C0-BA6E-B9165B066A57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271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3F248-ED38-4162-9CB4-3F1F50545B07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02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AFEA3-80C9-469C-A27C-5E3E47982DF0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14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85A6-EE52-4079-9A8E-89AA96DD35F3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403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4C2A-B8F7-4C72-8A74-4AF71741F53F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2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474ED-3990-4C3B-90BA-CED610482C7C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58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90A4F-6DD0-418A-978E-3E57A26BC2A2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72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6B68C-24BF-43CC-A5BF-87030EA18620}" type="datetime1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AF66A-514C-4B3B-87E0-D3DFAC2B8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86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C5E75F3A-14B0-4FC3-5DA4-E2099E457DEE}"/>
              </a:ext>
            </a:extLst>
          </p:cNvPr>
          <p:cNvSpPr txBox="1"/>
          <p:nvPr/>
        </p:nvSpPr>
        <p:spPr>
          <a:xfrm>
            <a:off x="0" y="344656"/>
            <a:ext cx="6858000" cy="1462207"/>
          </a:xfrm>
          <a:prstGeom prst="rect">
            <a:avLst/>
          </a:prstGeom>
          <a:solidFill>
            <a:srgbClr val="FFF1DC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kumimoji="1" lang="en-US" altLang="ja-JP" sz="4000" b="1" dirty="0">
              <a:solidFill>
                <a:srgbClr val="F6A33F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0" y="9367394"/>
            <a:ext cx="6857999" cy="554158"/>
          </a:xfrm>
          <a:prstGeom prst="rect">
            <a:avLst/>
          </a:prstGeom>
          <a:solidFill>
            <a:srgbClr val="FFF1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400" b="1" dirty="0">
                <a:solidFill>
                  <a:schemeClr val="tx1"/>
                </a:solidFill>
              </a:rPr>
              <a:t>お問合せ　</a:t>
            </a:r>
            <a:r>
              <a:rPr lang="ja-JP" altLang="en-US" sz="1200" b="1" dirty="0">
                <a:solidFill>
                  <a:schemeClr val="tx1"/>
                </a:solidFill>
              </a:rPr>
              <a:t>東京都西多摩保健所生活環境安全課保健栄養担当 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pPr algn="r"/>
            <a:r>
              <a:rPr lang="en-US" altLang="ja-JP" sz="1200" b="1" dirty="0">
                <a:solidFill>
                  <a:schemeClr val="tx1"/>
                </a:solidFill>
              </a:rPr>
              <a:t>TEL</a:t>
            </a:r>
            <a:r>
              <a:rPr lang="ja-JP" altLang="en-US" sz="1200" b="1" dirty="0">
                <a:solidFill>
                  <a:schemeClr val="tx1"/>
                </a:solidFill>
              </a:rPr>
              <a:t>　０４２８</a:t>
            </a:r>
            <a:r>
              <a:rPr lang="en-US" altLang="ja-JP" sz="1200" b="1" dirty="0">
                <a:solidFill>
                  <a:schemeClr val="tx1"/>
                </a:solidFill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</a:rPr>
              <a:t>２２</a:t>
            </a:r>
            <a:r>
              <a:rPr lang="en-US" altLang="ja-JP" sz="1200" b="1" dirty="0">
                <a:solidFill>
                  <a:schemeClr val="tx1"/>
                </a:solidFill>
              </a:rPr>
              <a:t>-</a:t>
            </a:r>
            <a:r>
              <a:rPr lang="ja-JP" altLang="en-US" sz="1200" b="1" dirty="0">
                <a:solidFill>
                  <a:schemeClr val="tx1"/>
                </a:solidFill>
              </a:rPr>
              <a:t>６１４１（代表）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48837C8F-9316-6DFD-53BF-32452D1FE71C}"/>
              </a:ext>
            </a:extLst>
          </p:cNvPr>
          <p:cNvSpPr/>
          <p:nvPr/>
        </p:nvSpPr>
        <p:spPr>
          <a:xfrm>
            <a:off x="44624" y="6272990"/>
            <a:ext cx="2390261" cy="3382918"/>
          </a:xfrm>
          <a:prstGeom prst="roundRect">
            <a:avLst/>
          </a:prstGeom>
          <a:solidFill>
            <a:srgbClr val="FFB0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F6F688D-52B3-1764-8E7C-233F1F3B7AEC}"/>
              </a:ext>
            </a:extLst>
          </p:cNvPr>
          <p:cNvSpPr txBox="1"/>
          <p:nvPr/>
        </p:nvSpPr>
        <p:spPr>
          <a:xfrm>
            <a:off x="0" y="-36478"/>
            <a:ext cx="6858000" cy="1462207"/>
          </a:xfrm>
          <a:prstGeom prst="rect">
            <a:avLst/>
          </a:prstGeom>
          <a:solidFill>
            <a:srgbClr val="FFB049"/>
          </a:solidFill>
        </p:spPr>
        <p:txBody>
          <a:bodyPr wrap="square" rtlCol="0">
            <a:spAutoFit/>
          </a:bodyPr>
          <a:lstStyle/>
          <a:p>
            <a:endParaRPr kumimoji="1" lang="en-US" altLang="ja-JP" sz="4000" b="1" dirty="0">
              <a:solidFill>
                <a:srgbClr val="F6A33F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0818" y="13406"/>
            <a:ext cx="18240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調理師研修会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A82B1E8-FB3D-2D96-2311-0823D7E8B22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41374" y="6010311"/>
            <a:ext cx="3545946" cy="3346384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1693586" y="1420404"/>
            <a:ext cx="53734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/>
              <a:t>講師</a:t>
            </a:r>
            <a:r>
              <a:rPr lang="ja-JP" altLang="en-US" sz="1600" b="1" dirty="0"/>
              <a:t>　</a:t>
            </a:r>
            <a:r>
              <a:rPr lang="ja-JP" altLang="ja-JP" sz="1600" b="1" dirty="0"/>
              <a:t>中川</a:t>
            </a:r>
            <a:r>
              <a:rPr lang="ja-JP" altLang="en-US" sz="1600" b="1" dirty="0"/>
              <a:t>  裕子 先生</a:t>
            </a:r>
            <a:r>
              <a:rPr lang="ja-JP" altLang="en-US" sz="1200" b="1" dirty="0"/>
              <a:t>　</a:t>
            </a:r>
            <a:r>
              <a:rPr lang="ja-JP" altLang="ja-JP" sz="1200" b="1" dirty="0"/>
              <a:t>実践女子大学生活科学部食生活科学科</a:t>
            </a:r>
            <a:endParaRPr lang="en-US" altLang="ja-JP" sz="1200" b="1" dirty="0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9AE8031-F8E5-8B4F-B1F4-FF3BC47799C4}"/>
              </a:ext>
            </a:extLst>
          </p:cNvPr>
          <p:cNvSpPr/>
          <p:nvPr/>
        </p:nvSpPr>
        <p:spPr>
          <a:xfrm>
            <a:off x="137827" y="6688756"/>
            <a:ext cx="2203853" cy="12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46C7E5D-9FA8-25AD-D903-50116AEEF515}"/>
              </a:ext>
            </a:extLst>
          </p:cNvPr>
          <p:cNvSpPr txBox="1"/>
          <p:nvPr/>
        </p:nvSpPr>
        <p:spPr>
          <a:xfrm>
            <a:off x="-1" y="276779"/>
            <a:ext cx="6857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3600" b="1" dirty="0">
                <a:solidFill>
                  <a:schemeClr val="bg1"/>
                </a:solidFill>
              </a:rPr>
              <a:t>食べやすさで広がる</a:t>
            </a:r>
            <a:r>
              <a:rPr lang="en-US" altLang="ja-JP" sz="3600" b="1" dirty="0">
                <a:solidFill>
                  <a:schemeClr val="bg1"/>
                </a:solidFill>
              </a:rPr>
              <a:t>   </a:t>
            </a:r>
          </a:p>
          <a:p>
            <a:pPr algn="ctr"/>
            <a:r>
              <a:rPr lang="ja-JP" altLang="ja-JP" sz="3600" b="1" dirty="0">
                <a:solidFill>
                  <a:schemeClr val="bg1"/>
                </a:solidFill>
              </a:rPr>
              <a:t>美味しさの可能性</a:t>
            </a:r>
            <a:endParaRPr kumimoji="1" lang="en-US" altLang="ja-JP" sz="3600" b="1" dirty="0">
              <a:solidFill>
                <a:schemeClr val="bg1"/>
              </a:solidFill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B7A41918-373C-FE0B-D87B-2E8C4ABA9F7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7856" t="17336" r="20640" b="1871"/>
          <a:stretch>
            <a:fillRect/>
          </a:stretch>
        </p:blipFill>
        <p:spPr>
          <a:xfrm>
            <a:off x="5485235" y="397272"/>
            <a:ext cx="936105" cy="864097"/>
          </a:xfrm>
          <a:prstGeom prst="rect">
            <a:avLst/>
          </a:prstGeom>
        </p:spPr>
      </p:pic>
      <p:pic>
        <p:nvPicPr>
          <p:cNvPr id="22" name="グラフィックス 21" descr="テーブル セッティング 枠線">
            <a:extLst>
              <a:ext uri="{FF2B5EF4-FFF2-40B4-BE49-F238E27FC236}">
                <a16:creationId xmlns:a16="http://schemas.microsoft.com/office/drawing/2014/main" id="{A4F4E893-013B-FBB9-9B08-2084D8166A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7282" y="217560"/>
            <a:ext cx="1283486" cy="1283486"/>
          </a:xfrm>
          <a:prstGeom prst="rect">
            <a:avLst/>
          </a:prstGeom>
        </p:spPr>
      </p:pic>
      <p:sp>
        <p:nvSpPr>
          <p:cNvPr id="23" name="フローチャート: 端子 22">
            <a:extLst>
              <a:ext uri="{FF2B5EF4-FFF2-40B4-BE49-F238E27FC236}">
                <a16:creationId xmlns:a16="http://schemas.microsoft.com/office/drawing/2014/main" id="{3CED91DF-7D23-91E4-0BB5-1DE6EF4A48F0}"/>
              </a:ext>
            </a:extLst>
          </p:cNvPr>
          <p:cNvSpPr/>
          <p:nvPr/>
        </p:nvSpPr>
        <p:spPr>
          <a:xfrm>
            <a:off x="76672" y="1862262"/>
            <a:ext cx="4259175" cy="509733"/>
          </a:xfrm>
          <a:prstGeom prst="flowChartTerminator">
            <a:avLst/>
          </a:prstGeom>
          <a:solidFill>
            <a:srgbClr val="66B4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F210A36-5DEC-EC9E-585C-9FB1BFD8F5C9}"/>
              </a:ext>
            </a:extLst>
          </p:cNvPr>
          <p:cNvSpPr/>
          <p:nvPr/>
        </p:nvSpPr>
        <p:spPr>
          <a:xfrm>
            <a:off x="81933" y="1876832"/>
            <a:ext cx="44017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</a:rPr>
              <a:t>こんな方におすすめ！</a:t>
            </a:r>
            <a:endParaRPr lang="en-US" altLang="ja-JP" sz="2800" b="1" dirty="0">
              <a:solidFill>
                <a:schemeClr val="bg1"/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05728BD-E16E-982B-C5ED-FF11F9C40D68}"/>
              </a:ext>
            </a:extLst>
          </p:cNvPr>
          <p:cNvSpPr txBox="1"/>
          <p:nvPr/>
        </p:nvSpPr>
        <p:spPr>
          <a:xfrm>
            <a:off x="110104" y="2419167"/>
            <a:ext cx="6963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66B485"/>
                </a:solidFill>
              </a:rPr>
              <a:t>・</a:t>
            </a:r>
            <a:r>
              <a:rPr lang="ja-JP" altLang="en-US" sz="1600" b="1" dirty="0"/>
              <a:t>お客様にもっと喜ばれる料理を提供したい</a:t>
            </a:r>
            <a:endParaRPr lang="en-US" altLang="ja-JP" sz="1600" b="1" dirty="0"/>
          </a:p>
          <a:p>
            <a:r>
              <a:rPr lang="ja-JP" altLang="en-US" sz="1600" b="1" dirty="0">
                <a:solidFill>
                  <a:srgbClr val="66B485"/>
                </a:solidFill>
              </a:rPr>
              <a:t>・</a:t>
            </a:r>
            <a:r>
              <a:rPr lang="ja-JP" altLang="en-US" sz="1600" b="1" dirty="0"/>
              <a:t>高齢者や多様な方に配慮した調理を知りたい</a:t>
            </a:r>
            <a:endParaRPr lang="en-US" altLang="ja-JP" sz="1600" b="1" dirty="0"/>
          </a:p>
          <a:p>
            <a:r>
              <a:rPr lang="ja-JP" altLang="en-US" sz="1600" b="1" dirty="0">
                <a:solidFill>
                  <a:srgbClr val="66B485"/>
                </a:solidFill>
              </a:rPr>
              <a:t>・</a:t>
            </a:r>
            <a:r>
              <a:rPr lang="ja-JP" altLang="en-US" sz="1600" b="1" dirty="0"/>
              <a:t>ユニバーサルデザインフードの試食やとろみ調整体験をしてみたい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396E917-4A11-0B09-EE57-65C44AC141FE}"/>
              </a:ext>
            </a:extLst>
          </p:cNvPr>
          <p:cNvSpPr/>
          <p:nvPr/>
        </p:nvSpPr>
        <p:spPr>
          <a:xfrm>
            <a:off x="154689" y="8083921"/>
            <a:ext cx="2203853" cy="12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40DC540-A286-4DCE-B16B-76698714ADCF}"/>
              </a:ext>
            </a:extLst>
          </p:cNvPr>
          <p:cNvSpPr txBox="1"/>
          <p:nvPr/>
        </p:nvSpPr>
        <p:spPr>
          <a:xfrm>
            <a:off x="445372" y="6341172"/>
            <a:ext cx="19609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</a:rPr>
              <a:t>申込はこちら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9007A2D-647E-A3BF-7DB2-8BD3CA15B346}"/>
              </a:ext>
            </a:extLst>
          </p:cNvPr>
          <p:cNvSpPr txBox="1"/>
          <p:nvPr/>
        </p:nvSpPr>
        <p:spPr>
          <a:xfrm>
            <a:off x="171668" y="6921761"/>
            <a:ext cx="1092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FD8822"/>
                </a:solidFill>
              </a:rPr>
              <a:t>第１回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61A7FA1-AEC4-FC87-EDF3-A32BE326D098}"/>
              </a:ext>
            </a:extLst>
          </p:cNvPr>
          <p:cNvSpPr txBox="1"/>
          <p:nvPr/>
        </p:nvSpPr>
        <p:spPr>
          <a:xfrm>
            <a:off x="165747" y="7431948"/>
            <a:ext cx="3266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申込締切　</a:t>
            </a:r>
            <a:endParaRPr lang="en-US" altLang="ja-JP" sz="1400" b="1" dirty="0"/>
          </a:p>
          <a:p>
            <a:r>
              <a:rPr lang="ja-JP" altLang="ja-JP" sz="1400" b="1" dirty="0"/>
              <a:t>令和</a:t>
            </a:r>
            <a:r>
              <a:rPr lang="en-US" altLang="ja-JP" sz="1400" b="1" dirty="0"/>
              <a:t>7</a:t>
            </a:r>
            <a:r>
              <a:rPr lang="ja-JP" altLang="ja-JP" sz="1400" b="1" dirty="0"/>
              <a:t>年</a:t>
            </a:r>
            <a:r>
              <a:rPr lang="en-US" altLang="ja-JP" sz="1400" b="1" dirty="0"/>
              <a:t>12</a:t>
            </a:r>
            <a:r>
              <a:rPr lang="ja-JP" altLang="ja-JP" sz="1400" b="1" dirty="0"/>
              <a:t>月</a:t>
            </a:r>
            <a:r>
              <a:rPr lang="en-US" altLang="ja-JP" sz="1400" b="1" dirty="0"/>
              <a:t>8</a:t>
            </a:r>
            <a:r>
              <a:rPr lang="ja-JP" altLang="ja-JP" sz="1400" b="1" dirty="0"/>
              <a:t>日（月</a:t>
            </a:r>
            <a:r>
              <a:rPr lang="ja-JP" altLang="en-US" sz="1400" b="1" dirty="0"/>
              <a:t>曜日）</a:t>
            </a:r>
            <a:endParaRPr kumimoji="1" lang="ja-JP" altLang="en-US" sz="1400" dirty="0"/>
          </a:p>
        </p:txBody>
      </p:sp>
      <p:pic>
        <p:nvPicPr>
          <p:cNvPr id="49" name="図 48">
            <a:extLst>
              <a:ext uri="{FF2B5EF4-FFF2-40B4-BE49-F238E27FC236}">
                <a16:creationId xmlns:a16="http://schemas.microsoft.com/office/drawing/2014/main" id="{234FE0E6-3721-245B-6435-15027D3C07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9764" y="8224323"/>
            <a:ext cx="828095" cy="828095"/>
          </a:xfrm>
          <a:prstGeom prst="rect">
            <a:avLst/>
          </a:prstGeom>
        </p:spPr>
      </p:pic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3CE334D-DC28-F609-64B4-3A9770B644E9}"/>
              </a:ext>
            </a:extLst>
          </p:cNvPr>
          <p:cNvSpPr txBox="1"/>
          <p:nvPr/>
        </p:nvSpPr>
        <p:spPr>
          <a:xfrm>
            <a:off x="187544" y="8388916"/>
            <a:ext cx="1092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FD8822"/>
                </a:solidFill>
              </a:rPr>
              <a:t>第２回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6858CBF-97CB-5A43-2D59-216FFB6BDA78}"/>
              </a:ext>
            </a:extLst>
          </p:cNvPr>
          <p:cNvSpPr txBox="1"/>
          <p:nvPr/>
        </p:nvSpPr>
        <p:spPr>
          <a:xfrm>
            <a:off x="154689" y="8812499"/>
            <a:ext cx="2399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申込締切　</a:t>
            </a:r>
            <a:endParaRPr lang="en-US" altLang="ja-JP" sz="1400" b="1" dirty="0"/>
          </a:p>
          <a:p>
            <a:r>
              <a:rPr lang="ja-JP" altLang="ja-JP" sz="1400" b="1" dirty="0"/>
              <a:t>令和</a:t>
            </a:r>
            <a:r>
              <a:rPr lang="en-US" altLang="ja-JP" sz="1400" b="1" dirty="0"/>
              <a:t>8</a:t>
            </a:r>
            <a:r>
              <a:rPr lang="ja-JP" altLang="ja-JP" sz="1400" b="1" dirty="0"/>
              <a:t>年</a:t>
            </a:r>
            <a:r>
              <a:rPr lang="en-US" altLang="ja-JP" sz="1400" b="1" dirty="0"/>
              <a:t>1</a:t>
            </a:r>
            <a:r>
              <a:rPr lang="ja-JP" altLang="ja-JP" sz="1400" b="1" dirty="0"/>
              <a:t>月</a:t>
            </a:r>
            <a:r>
              <a:rPr lang="en-US" altLang="ja-JP" sz="1400" b="1" dirty="0"/>
              <a:t>21</a:t>
            </a:r>
            <a:r>
              <a:rPr lang="ja-JP" altLang="ja-JP" sz="1400" b="1" dirty="0"/>
              <a:t>日（</a:t>
            </a:r>
            <a:r>
              <a:rPr lang="ja-JP" altLang="en-US" sz="1400" b="1" dirty="0"/>
              <a:t>水曜日）</a:t>
            </a:r>
            <a:endParaRPr kumimoji="1" lang="ja-JP" altLang="en-US" sz="1400" dirty="0"/>
          </a:p>
        </p:txBody>
      </p:sp>
      <p:pic>
        <p:nvPicPr>
          <p:cNvPr id="48" name="図 47">
            <a:extLst>
              <a:ext uri="{FF2B5EF4-FFF2-40B4-BE49-F238E27FC236}">
                <a16:creationId xmlns:a16="http://schemas.microsoft.com/office/drawing/2014/main" id="{3A33BB7B-CEC0-2B41-F622-B76CC5FF335D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CFAF4"/>
              </a:clrFrom>
              <a:clrTo>
                <a:srgbClr val="FCFAF4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45386" y="1808769"/>
            <a:ext cx="2146535" cy="1011049"/>
          </a:xfrm>
          <a:prstGeom prst="rect">
            <a:avLst/>
          </a:prstGeom>
        </p:spPr>
      </p:pic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8B2288BD-FD57-7931-B879-60F5AC9C3936}"/>
              </a:ext>
            </a:extLst>
          </p:cNvPr>
          <p:cNvGrpSpPr/>
          <p:nvPr/>
        </p:nvGrpSpPr>
        <p:grpSpPr>
          <a:xfrm>
            <a:off x="191175" y="3206031"/>
            <a:ext cx="868152" cy="370196"/>
            <a:chOff x="184584" y="2940013"/>
            <a:chExt cx="868152" cy="370196"/>
          </a:xfrm>
        </p:grpSpPr>
        <p:sp>
          <p:nvSpPr>
            <p:cNvPr id="56" name="フローチャート: 端子 55">
              <a:extLst>
                <a:ext uri="{FF2B5EF4-FFF2-40B4-BE49-F238E27FC236}">
                  <a16:creationId xmlns:a16="http://schemas.microsoft.com/office/drawing/2014/main" id="{DA5D01B0-AEDB-C428-A544-71C9CBE5F32F}"/>
                </a:ext>
              </a:extLst>
            </p:cNvPr>
            <p:cNvSpPr/>
            <p:nvPr/>
          </p:nvSpPr>
          <p:spPr>
            <a:xfrm>
              <a:off x="184584" y="2940013"/>
              <a:ext cx="868152" cy="333644"/>
            </a:xfrm>
            <a:prstGeom prst="flowChartTerminator">
              <a:avLst/>
            </a:prstGeom>
            <a:solidFill>
              <a:srgbClr val="66B48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0A64DA3E-4885-4050-7A82-EFAE06DFE861}"/>
                </a:ext>
              </a:extLst>
            </p:cNvPr>
            <p:cNvSpPr txBox="1"/>
            <p:nvPr/>
          </p:nvSpPr>
          <p:spPr>
            <a:xfrm>
              <a:off x="296685" y="2940877"/>
              <a:ext cx="7560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日時</a:t>
              </a:r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95673CEC-D4A8-4AFB-1F0B-530CA46C399B}"/>
              </a:ext>
            </a:extLst>
          </p:cNvPr>
          <p:cNvGrpSpPr/>
          <p:nvPr/>
        </p:nvGrpSpPr>
        <p:grpSpPr>
          <a:xfrm>
            <a:off x="171870" y="4355160"/>
            <a:ext cx="868152" cy="369332"/>
            <a:chOff x="188640" y="3368824"/>
            <a:chExt cx="868152" cy="369332"/>
          </a:xfrm>
        </p:grpSpPr>
        <p:sp>
          <p:nvSpPr>
            <p:cNvPr id="58" name="フローチャート: 端子 57">
              <a:extLst>
                <a:ext uri="{FF2B5EF4-FFF2-40B4-BE49-F238E27FC236}">
                  <a16:creationId xmlns:a16="http://schemas.microsoft.com/office/drawing/2014/main" id="{19DD47F0-6882-C541-2C7F-3EDF8A56A6B0}"/>
                </a:ext>
              </a:extLst>
            </p:cNvPr>
            <p:cNvSpPr/>
            <p:nvPr/>
          </p:nvSpPr>
          <p:spPr>
            <a:xfrm>
              <a:off x="188640" y="3368824"/>
              <a:ext cx="868152" cy="333644"/>
            </a:xfrm>
            <a:prstGeom prst="flowChartTerminator">
              <a:avLst/>
            </a:prstGeom>
            <a:solidFill>
              <a:srgbClr val="66B48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3B005747-3FA0-D5EC-AA53-4FD883C81FBF}"/>
                </a:ext>
              </a:extLst>
            </p:cNvPr>
            <p:cNvSpPr txBox="1"/>
            <p:nvPr/>
          </p:nvSpPr>
          <p:spPr>
            <a:xfrm>
              <a:off x="279643" y="3368824"/>
              <a:ext cx="7560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会場</a:t>
              </a: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89C44485-C23B-AA3A-DC91-E7BB5106BC62}"/>
              </a:ext>
            </a:extLst>
          </p:cNvPr>
          <p:cNvGrpSpPr/>
          <p:nvPr/>
        </p:nvGrpSpPr>
        <p:grpSpPr>
          <a:xfrm>
            <a:off x="171870" y="4727034"/>
            <a:ext cx="868152" cy="370194"/>
            <a:chOff x="188640" y="3790716"/>
            <a:chExt cx="868152" cy="370194"/>
          </a:xfrm>
        </p:grpSpPr>
        <p:sp>
          <p:nvSpPr>
            <p:cNvPr id="60" name="フローチャート: 端子 59">
              <a:extLst>
                <a:ext uri="{FF2B5EF4-FFF2-40B4-BE49-F238E27FC236}">
                  <a16:creationId xmlns:a16="http://schemas.microsoft.com/office/drawing/2014/main" id="{5A8D746A-B83A-51AA-40C1-7A14CB819841}"/>
                </a:ext>
              </a:extLst>
            </p:cNvPr>
            <p:cNvSpPr/>
            <p:nvPr/>
          </p:nvSpPr>
          <p:spPr>
            <a:xfrm>
              <a:off x="188640" y="3790716"/>
              <a:ext cx="868152" cy="333644"/>
            </a:xfrm>
            <a:prstGeom prst="flowChartTerminator">
              <a:avLst/>
            </a:prstGeom>
            <a:solidFill>
              <a:srgbClr val="66B48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2BC2F5D5-D845-A2D8-9C83-A8DA1C35BBDD}"/>
                </a:ext>
              </a:extLst>
            </p:cNvPr>
            <p:cNvSpPr txBox="1"/>
            <p:nvPr/>
          </p:nvSpPr>
          <p:spPr>
            <a:xfrm>
              <a:off x="263995" y="3791578"/>
              <a:ext cx="7560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対象</a:t>
              </a:r>
            </a:p>
          </p:txBody>
        </p:sp>
      </p:grp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CD79B50A-7D5B-FB07-58D0-758C80510C34}"/>
              </a:ext>
            </a:extLst>
          </p:cNvPr>
          <p:cNvGrpSpPr/>
          <p:nvPr/>
        </p:nvGrpSpPr>
        <p:grpSpPr>
          <a:xfrm>
            <a:off x="156953" y="5156865"/>
            <a:ext cx="1122597" cy="372464"/>
            <a:chOff x="256592" y="4222764"/>
            <a:chExt cx="1122597" cy="372464"/>
          </a:xfrm>
        </p:grpSpPr>
        <p:sp>
          <p:nvSpPr>
            <p:cNvPr id="62" name="フローチャート: 端子 61">
              <a:extLst>
                <a:ext uri="{FF2B5EF4-FFF2-40B4-BE49-F238E27FC236}">
                  <a16:creationId xmlns:a16="http://schemas.microsoft.com/office/drawing/2014/main" id="{790C5A61-E689-A256-2F18-615667BCFC75}"/>
                </a:ext>
              </a:extLst>
            </p:cNvPr>
            <p:cNvSpPr/>
            <p:nvPr/>
          </p:nvSpPr>
          <p:spPr>
            <a:xfrm>
              <a:off x="256592" y="4222764"/>
              <a:ext cx="1039166" cy="333644"/>
            </a:xfrm>
            <a:prstGeom prst="flowChartTerminator">
              <a:avLst/>
            </a:prstGeom>
            <a:solidFill>
              <a:srgbClr val="66B48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1B644DCF-5268-FB03-8938-92E0E409635D}"/>
                </a:ext>
              </a:extLst>
            </p:cNvPr>
            <p:cNvSpPr txBox="1"/>
            <p:nvPr/>
          </p:nvSpPr>
          <p:spPr>
            <a:xfrm>
              <a:off x="340022" y="4225896"/>
              <a:ext cx="1039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参加費</a:t>
              </a:r>
            </a:p>
          </p:txBody>
        </p: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C091AE03-D851-B4D7-CF90-EDC67E86A36E}"/>
              </a:ext>
            </a:extLst>
          </p:cNvPr>
          <p:cNvSpPr txBox="1"/>
          <p:nvPr/>
        </p:nvSpPr>
        <p:spPr>
          <a:xfrm>
            <a:off x="1159526" y="3215426"/>
            <a:ext cx="56984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/>
              <a:t>第１回　</a:t>
            </a:r>
            <a:r>
              <a:rPr lang="ja-JP" altLang="ja-JP" sz="1600" b="1" dirty="0"/>
              <a:t>令和７年</a:t>
            </a:r>
            <a:r>
              <a:rPr lang="ja-JP" altLang="en-US" sz="1600" b="1" dirty="0"/>
              <a:t>１２</a:t>
            </a:r>
            <a:r>
              <a:rPr lang="ja-JP" altLang="ja-JP" sz="1600" b="1" dirty="0"/>
              <a:t>月</a:t>
            </a:r>
            <a:r>
              <a:rPr lang="ja-JP" altLang="en-US" sz="1600" b="1" dirty="0"/>
              <a:t>１５</a:t>
            </a:r>
            <a:r>
              <a:rPr lang="ja-JP" altLang="ja-JP" sz="1600" b="1" dirty="0"/>
              <a:t>日（月</a:t>
            </a:r>
            <a:r>
              <a:rPr lang="ja-JP" altLang="en-US" sz="1600" b="1" dirty="0"/>
              <a:t>曜日</a:t>
            </a:r>
            <a:r>
              <a:rPr lang="ja-JP" altLang="ja-JP" sz="1600" b="1" dirty="0"/>
              <a:t>）</a:t>
            </a:r>
            <a:r>
              <a:rPr lang="ja-JP" altLang="en-US" sz="1600" b="1" dirty="0"/>
              <a:t>　</a:t>
            </a:r>
            <a:endParaRPr lang="ja-JP" altLang="ja-JP" sz="1600" b="1" dirty="0"/>
          </a:p>
          <a:p>
            <a:r>
              <a:rPr lang="ja-JP" altLang="en-US" sz="1600" b="1" dirty="0"/>
              <a:t>第２回　</a:t>
            </a:r>
            <a:r>
              <a:rPr lang="ja-JP" altLang="ja-JP" sz="1600" b="1" dirty="0"/>
              <a:t>令和８年</a:t>
            </a:r>
            <a:r>
              <a:rPr lang="ja-JP" altLang="en-US" sz="1600" b="1" dirty="0"/>
              <a:t>１</a:t>
            </a:r>
            <a:r>
              <a:rPr lang="ja-JP" altLang="ja-JP" sz="1600" b="1" dirty="0"/>
              <a:t>月</a:t>
            </a:r>
            <a:r>
              <a:rPr lang="ja-JP" altLang="en-US" sz="1600" b="1" dirty="0"/>
              <a:t>２８</a:t>
            </a:r>
            <a:r>
              <a:rPr lang="ja-JP" altLang="ja-JP" sz="1600" b="1" dirty="0"/>
              <a:t>日（水</a:t>
            </a:r>
            <a:r>
              <a:rPr lang="ja-JP" altLang="en-US" sz="1600" b="1" dirty="0"/>
              <a:t>曜日</a:t>
            </a:r>
            <a:r>
              <a:rPr lang="ja-JP" altLang="ja-JP" sz="1600" b="1" dirty="0"/>
              <a:t>）</a:t>
            </a:r>
            <a:endParaRPr lang="en-US" altLang="ja-JP" sz="1600" b="1" dirty="0"/>
          </a:p>
          <a:p>
            <a:r>
              <a:rPr lang="ja-JP" altLang="en-US" sz="1600" b="1" dirty="0"/>
              <a:t>　　　　いずれも</a:t>
            </a:r>
            <a:r>
              <a:rPr lang="ja-JP" altLang="ja-JP" sz="1600" b="1" dirty="0"/>
              <a:t>午後</a:t>
            </a:r>
            <a:r>
              <a:rPr lang="ja-JP" altLang="en-US" sz="1600" b="1" dirty="0"/>
              <a:t>２</a:t>
            </a:r>
            <a:r>
              <a:rPr lang="ja-JP" altLang="ja-JP" sz="1600" b="1" dirty="0"/>
              <a:t>時</a:t>
            </a:r>
            <a:r>
              <a:rPr lang="ja-JP" altLang="en-US" sz="1600" b="1" dirty="0"/>
              <a:t>から</a:t>
            </a:r>
            <a:r>
              <a:rPr lang="ja-JP" altLang="ja-JP" sz="1600" b="1" dirty="0"/>
              <a:t>午後４時</a:t>
            </a:r>
            <a:r>
              <a:rPr lang="ja-JP" altLang="en-US" sz="1600" b="1" dirty="0"/>
              <a:t>まで</a:t>
            </a:r>
            <a:endParaRPr lang="en-US" altLang="ja-JP" sz="1600" b="1" dirty="0"/>
          </a:p>
          <a:p>
            <a:r>
              <a:rPr lang="en-US" altLang="ja-JP" sz="1200" b="1" dirty="0"/>
              <a:t>※</a:t>
            </a:r>
            <a:r>
              <a:rPr lang="ja-JP" altLang="en-US" sz="1200" b="1" dirty="0"/>
              <a:t>第１回と第２回は同じ内容です。御都合の良い日程に御参加ください。</a:t>
            </a:r>
            <a:endParaRPr lang="en-US" altLang="ja-JP" sz="1200" b="1" dirty="0"/>
          </a:p>
          <a:p>
            <a:endParaRPr kumimoji="1" lang="en-US" altLang="ja-JP" sz="1100" b="1" dirty="0"/>
          </a:p>
          <a:p>
            <a:r>
              <a:rPr kumimoji="1" lang="ja-JP" altLang="en-US" sz="1600" b="1" dirty="0"/>
              <a:t>西多摩保健所（青梅市東青梅１ー１６７ー１５）</a:t>
            </a:r>
            <a:endParaRPr kumimoji="1" lang="en-US" altLang="ja-JP" sz="1600" b="1" dirty="0"/>
          </a:p>
          <a:p>
            <a:endParaRPr kumimoji="1" lang="en-US" altLang="ja-JP" sz="1100" b="1" dirty="0"/>
          </a:p>
          <a:p>
            <a:r>
              <a:rPr kumimoji="1" lang="ja-JP" altLang="en-US" sz="1600" b="1" dirty="0"/>
              <a:t>管内８市町村の飲食店等で調理業務に携わっている方</a:t>
            </a:r>
            <a:endParaRPr kumimoji="1" lang="en-US" altLang="ja-JP" sz="1600" b="1" dirty="0"/>
          </a:p>
          <a:p>
            <a:endParaRPr kumimoji="1" lang="en-US" altLang="ja-JP" sz="1100" b="1" dirty="0"/>
          </a:p>
          <a:p>
            <a:r>
              <a:rPr kumimoji="1" lang="ja-JP" altLang="en-US" sz="1600" b="1" dirty="0"/>
              <a:t>　５００円（キャッシュレス決済可）</a:t>
            </a:r>
            <a:endParaRPr kumimoji="1" lang="en-US" altLang="ja-JP" sz="1600" b="1" dirty="0"/>
          </a:p>
          <a:p>
            <a:endParaRPr kumimoji="1" lang="en-US" altLang="ja-JP" sz="1100" b="1" dirty="0"/>
          </a:p>
          <a:p>
            <a:r>
              <a:rPr kumimoji="1" lang="ja-JP" altLang="en-US" sz="1600" b="1" dirty="0"/>
              <a:t>　　下記の二次元コード・電話または、東京都西多摩保健所　</a:t>
            </a:r>
            <a:endParaRPr kumimoji="1" lang="en-US" altLang="ja-JP" sz="1600" b="1" dirty="0"/>
          </a:p>
          <a:p>
            <a:r>
              <a:rPr kumimoji="1" lang="ja-JP" altLang="en-US" sz="1600" b="1" dirty="0"/>
              <a:t>　ホームページよりお申し込みください。</a:t>
            </a:r>
            <a:endParaRPr kumimoji="1" lang="en-US" altLang="ja-JP" sz="1600" b="1" dirty="0"/>
          </a:p>
          <a:p>
            <a:endParaRPr kumimoji="1" lang="en-US" altLang="ja-JP" sz="1600" b="1" dirty="0"/>
          </a:p>
          <a:p>
            <a:endParaRPr lang="ja-JP" altLang="en-US" sz="1600" b="1" dirty="0"/>
          </a:p>
        </p:txBody>
      </p: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D845006A-77F1-4044-F0E4-61D42D2A7316}"/>
              </a:ext>
            </a:extLst>
          </p:cNvPr>
          <p:cNvGrpSpPr/>
          <p:nvPr/>
        </p:nvGrpSpPr>
        <p:grpSpPr>
          <a:xfrm>
            <a:off x="188640" y="5582324"/>
            <a:ext cx="1305708" cy="646331"/>
            <a:chOff x="256592" y="4215652"/>
            <a:chExt cx="1082047" cy="646331"/>
          </a:xfrm>
        </p:grpSpPr>
        <p:sp>
          <p:nvSpPr>
            <p:cNvPr id="78" name="フローチャート: 端子 77">
              <a:extLst>
                <a:ext uri="{FF2B5EF4-FFF2-40B4-BE49-F238E27FC236}">
                  <a16:creationId xmlns:a16="http://schemas.microsoft.com/office/drawing/2014/main" id="{88206FE0-C4DE-A83C-6368-61C4C5E163AB}"/>
                </a:ext>
              </a:extLst>
            </p:cNvPr>
            <p:cNvSpPr/>
            <p:nvPr/>
          </p:nvSpPr>
          <p:spPr>
            <a:xfrm>
              <a:off x="256592" y="4222764"/>
              <a:ext cx="1039166" cy="333644"/>
            </a:xfrm>
            <a:prstGeom prst="flowChartTerminator">
              <a:avLst/>
            </a:prstGeom>
            <a:solidFill>
              <a:srgbClr val="66B48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7704B550-557D-C013-9CCE-37D8B2BB7DB9}"/>
                </a:ext>
              </a:extLst>
            </p:cNvPr>
            <p:cNvSpPr txBox="1"/>
            <p:nvPr/>
          </p:nvSpPr>
          <p:spPr>
            <a:xfrm>
              <a:off x="299472" y="4215652"/>
              <a:ext cx="10391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bg1"/>
                  </a:solidFill>
                </a:rPr>
                <a:t>申込方法</a:t>
              </a:r>
            </a:p>
          </p:txBody>
        </p:sp>
      </p:grpSp>
      <p:pic>
        <p:nvPicPr>
          <p:cNvPr id="4" name="グラフィックス 3" descr="星 単色塗りつぶし">
            <a:extLst>
              <a:ext uri="{FF2B5EF4-FFF2-40B4-BE49-F238E27FC236}">
                <a16:creationId xmlns:a16="http://schemas.microsoft.com/office/drawing/2014/main" id="{52D42C9B-5A73-FB69-AFE1-150AE7872F3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608904" y="8102413"/>
            <a:ext cx="286503" cy="286503"/>
          </a:xfrm>
          <a:prstGeom prst="rect">
            <a:avLst/>
          </a:prstGeom>
        </p:spPr>
      </p:pic>
      <p:pic>
        <p:nvPicPr>
          <p:cNvPr id="1026" name="Picture 2" descr="QRコード">
            <a:extLst>
              <a:ext uri="{FF2B5EF4-FFF2-40B4-BE49-F238E27FC236}">
                <a16:creationId xmlns:a16="http://schemas.microsoft.com/office/drawing/2014/main" id="{A5A563CE-2754-2A07-673B-C28B7D2D5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9" y="6772675"/>
            <a:ext cx="839634" cy="83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2209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6446</TotalTime>
  <Words>200</Words>
  <Application>Microsoft Office PowerPoint</Application>
  <PresentationFormat>A4 210 x 297 mm</PresentationFormat>
  <Paragraphs>36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shizuka kojima</dc:creator>
  <cp:lastModifiedBy>戸塚　希美</cp:lastModifiedBy>
  <cp:revision>261</cp:revision>
  <cp:lastPrinted>2024-04-09T05:47:51Z</cp:lastPrinted>
  <dcterms:created xsi:type="dcterms:W3CDTF">2021-07-24T06:44:14Z</dcterms:created>
  <dcterms:modified xsi:type="dcterms:W3CDTF">2025-10-24T07:52:30Z</dcterms:modified>
</cp:coreProperties>
</file>