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AF68"/>
    <a:srgbClr val="2F9558"/>
    <a:srgbClr val="32A05F"/>
    <a:srgbClr val="0000FF"/>
    <a:srgbClr val="588858"/>
    <a:srgbClr val="339933"/>
    <a:srgbClr val="0033CC"/>
    <a:srgbClr val="F4E5E5"/>
    <a:srgbClr val="009E4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3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82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915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240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0305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590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404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43241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061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029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68018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752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ACA4F-C33F-4B30-ABC2-F2B3E8F869E3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9CC5EA-5DCB-4E4E-9136-302A1A08596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9648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E5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"/>
            <a:ext cx="9906001" cy="787399"/>
          </a:xfrm>
          <a:prstGeom prst="rect">
            <a:avLst/>
          </a:prstGeom>
          <a:solidFill>
            <a:srgbClr val="37AF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　　</a:t>
            </a:r>
            <a:endParaRPr kumimoji="1" lang="ja-JP" alt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82609" y="3450333"/>
            <a:ext cx="2228518" cy="2713808"/>
          </a:xfrm>
          <a:prstGeom prst="rect">
            <a:avLst/>
          </a:prstGeom>
          <a:solidFill>
            <a:schemeClr val="bg1">
              <a:alpha val="58039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en-US" altLang="ja-JP" sz="1050" b="1" dirty="0">
                <a:solidFill>
                  <a:srgbClr val="37AF6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50" b="1" dirty="0">
                <a:solidFill>
                  <a:srgbClr val="37AF6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医療機関における確認・対応</a:t>
            </a:r>
            <a:r>
              <a:rPr kumimoji="1" lang="en-US" altLang="ja-JP" sz="1050" b="1" dirty="0" smtClean="0">
                <a:solidFill>
                  <a:srgbClr val="37AF6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○ 保険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未加入者等と同様に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、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患者</a:t>
            </a:r>
            <a:r>
              <a:rPr kumimoji="1" lang="ja-JP" altLang="en-US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本人に医療費を請求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します。</a:t>
            </a:r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○ 後日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、患者から海外旅行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保険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の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医療費償還に必要な関係書類（診断書等）の発行依頼が求め</a:t>
            </a:r>
            <a:r>
              <a:rPr kumimoji="1" lang="ja-JP" altLang="en-US" sz="105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ら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れる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ため、診断書等を発行し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、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患者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に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交付しま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す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endParaRPr kumimoji="1" lang="ja-JP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125347" y="3482795"/>
            <a:ext cx="2346661" cy="2686482"/>
          </a:xfrm>
          <a:prstGeom prst="rect">
            <a:avLst/>
          </a:prstGeom>
          <a:solidFill>
            <a:schemeClr val="bg1">
              <a:alpha val="52941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en-US" altLang="ja-JP" sz="1050" b="1" dirty="0">
                <a:solidFill>
                  <a:srgbClr val="32A05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50" b="1" dirty="0">
                <a:solidFill>
                  <a:srgbClr val="32A05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医療機関における確認・対応</a:t>
            </a:r>
            <a:r>
              <a:rPr kumimoji="1" lang="en-US" altLang="ja-JP" sz="1050" b="1" dirty="0" smtClean="0">
                <a:solidFill>
                  <a:srgbClr val="32A05F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○ 保険会社に支払い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保証の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範囲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（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補償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範囲や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補償限度額等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）を確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認します。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○ </a:t>
            </a:r>
            <a:r>
              <a:rPr kumimoji="1" lang="ja-JP" altLang="en-US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保険会社に医療費を請求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します。</a:t>
            </a:r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○ 保険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会社から送付される「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支払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い</a:t>
            </a:r>
            <a:r>
              <a:rPr kumimoji="1" lang="ja-JP" altLang="en-US" sz="1050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保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証書」を受領します。</a:t>
            </a:r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●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支払い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保証外の費用がある場合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、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その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費用を</a:t>
            </a:r>
            <a:r>
              <a:rPr kumimoji="1" lang="ja-JP" altLang="en-US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患者本人に</a:t>
            </a:r>
            <a:r>
              <a:rPr kumimoji="1" lang="ja-JP" altLang="en-US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請求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します。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2545452" y="3464305"/>
            <a:ext cx="2390400" cy="2686482"/>
          </a:xfrm>
          <a:prstGeom prst="rect">
            <a:avLst/>
          </a:prstGeom>
          <a:solidFill>
            <a:schemeClr val="bg1">
              <a:alpha val="56078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en-US" altLang="ja-JP" sz="1050" b="1" dirty="0">
                <a:solidFill>
                  <a:srgbClr val="37AF6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50" b="1" dirty="0">
                <a:solidFill>
                  <a:srgbClr val="37AF6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医療機関における確認・対応</a:t>
            </a:r>
            <a:r>
              <a:rPr kumimoji="1" lang="en-US" altLang="ja-JP" sz="1050" b="1" dirty="0" smtClean="0">
                <a:solidFill>
                  <a:srgbClr val="37AF6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○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医療アシスタンス会社に支払い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保証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の範囲（補償範囲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や補償限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度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額等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）を確認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します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○　</a:t>
            </a:r>
            <a:r>
              <a:rPr kumimoji="1" lang="ja-JP" altLang="en-US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医療アシスタンス会社に医療</a:t>
            </a:r>
            <a:endParaRPr kumimoji="1" lang="en-US" altLang="ja-JP" sz="1050" u="sng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費を請求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します。</a:t>
            </a:r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○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医療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アシスタンス会社から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送付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される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「支払い保証書」を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受領　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します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kumimoji="1" lang="en-US" altLang="ja-JP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●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支払い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保証外の費用がある場合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、</a:t>
            </a:r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その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費用を</a:t>
            </a:r>
            <a:r>
              <a:rPr kumimoji="1" lang="ja-JP" altLang="en-US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患者本人に</a:t>
            </a:r>
            <a:r>
              <a:rPr kumimoji="1" lang="ja-JP" altLang="en-US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請求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します。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7620394" y="3477120"/>
            <a:ext cx="2243030" cy="2676340"/>
          </a:xfrm>
          <a:prstGeom prst="rect">
            <a:avLst/>
          </a:prstGeom>
          <a:solidFill>
            <a:schemeClr val="bg1">
              <a:alpha val="5098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en-US" altLang="ja-JP" sz="1050" b="1" dirty="0" smtClean="0">
                <a:solidFill>
                  <a:srgbClr val="37AF6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50" b="1" dirty="0">
                <a:solidFill>
                  <a:srgbClr val="37AF6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医療機関における確認・対応</a:t>
            </a:r>
            <a:r>
              <a:rPr kumimoji="1" lang="en-US" altLang="ja-JP" sz="1050" b="1" dirty="0">
                <a:solidFill>
                  <a:srgbClr val="37AF68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</a:p>
          <a:p>
            <a:endParaRPr kumimoji="1" lang="en-US" altLang="ja-JP" sz="105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○ </a:t>
            </a:r>
            <a:r>
              <a:rPr kumimoji="1" lang="ja-JP" altLang="en-US" sz="105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患者</a:t>
            </a:r>
            <a:r>
              <a:rPr kumimoji="1" lang="ja-JP" altLang="en-US" sz="105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本人に医療費を請求</a:t>
            </a:r>
            <a:r>
              <a:rPr kumimoji="1" lang="ja-JP" altLang="en-US" sz="105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します</a:t>
            </a:r>
            <a:r>
              <a:rPr kumimoji="1"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。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-92913" y="6359780"/>
            <a:ext cx="9704406" cy="7392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（出典</a:t>
            </a:r>
            <a:r>
              <a:rPr kumimoji="1" lang="ja-JP" altLang="en-US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）厚生労働省「</a:t>
            </a:r>
            <a:r>
              <a:rPr kumimoji="1"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外国人患者の受入れのための医療機関向けマニュアル」</a:t>
            </a:r>
            <a:r>
              <a:rPr kumimoji="1" lang="ja-JP" altLang="en-US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、</a:t>
            </a:r>
            <a:endParaRPr kumimoji="1" lang="en-US" altLang="ja-JP" sz="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</a:t>
            </a:r>
            <a:r>
              <a:rPr kumimoji="1" lang="ja-JP" altLang="en-US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　　　東京都</a:t>
            </a:r>
            <a:r>
              <a:rPr kumimoji="1"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「令和元年度医療機関における外国人患者対応支援</a:t>
            </a:r>
            <a:r>
              <a:rPr kumimoji="1" lang="ja-JP" altLang="en-US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研修 実践編（医療費について）研修資料「演習</a:t>
            </a:r>
            <a:r>
              <a:rPr kumimoji="1"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ー</a:t>
            </a:r>
            <a:r>
              <a:rPr kumimoji="1" lang="ja-JP" altLang="en-US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海外旅行保険対応を中心としてー」」</a:t>
            </a:r>
            <a:endParaRPr kumimoji="1" lang="en-US" altLang="ja-JP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7621801" y="2847556"/>
            <a:ext cx="2241623" cy="721955"/>
          </a:xfrm>
          <a:prstGeom prst="roundRect">
            <a:avLst>
              <a:gd name="adj" fmla="val 0"/>
            </a:avLst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４　</a:t>
            </a:r>
            <a:endParaRPr kumimoji="1" lang="en-US" altLang="ja-JP" sz="12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海外</a:t>
            </a:r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旅行保険の未加入の方　又は　保険適用対象外の方</a:t>
            </a:r>
            <a:endParaRPr kumimoji="1" lang="en-US" altLang="ja-JP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82609" y="2840817"/>
            <a:ext cx="2228518" cy="721955"/>
          </a:xfrm>
          <a:prstGeom prst="roundRect">
            <a:avLst>
              <a:gd name="adj" fmla="val 0"/>
            </a:avLst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１　</a:t>
            </a:r>
            <a:endParaRPr kumimoji="1" lang="en-US" altLang="ja-JP" sz="12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海外</a:t>
            </a:r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旅行保険　</a:t>
            </a:r>
            <a:r>
              <a:rPr kumimoji="1" lang="en-US" altLang="ja-JP" sz="1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Pay&amp;Claim</a:t>
            </a:r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型</a:t>
            </a:r>
            <a:endParaRPr kumimoji="1" lang="en-US" altLang="ja-JP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5125347" y="2828641"/>
            <a:ext cx="2345958" cy="721955"/>
          </a:xfrm>
          <a:prstGeom prst="roundRect">
            <a:avLst>
              <a:gd name="adj" fmla="val 0"/>
            </a:avLst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３　</a:t>
            </a:r>
            <a:endParaRPr kumimoji="1" lang="en-US" altLang="ja-JP" sz="12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海外</a:t>
            </a:r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旅行保険　</a:t>
            </a:r>
            <a:r>
              <a:rPr kumimoji="1" lang="en-US" altLang="ja-JP" sz="12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Direct&amp;Billing</a:t>
            </a:r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型</a:t>
            </a:r>
            <a:endParaRPr kumimoji="1" lang="en-US" altLang="ja-JP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2544046" y="2839756"/>
            <a:ext cx="2391806" cy="721955"/>
          </a:xfrm>
          <a:prstGeom prst="roundRect">
            <a:avLst>
              <a:gd name="adj" fmla="val 0"/>
            </a:avLst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２　</a:t>
            </a:r>
            <a:endParaRPr kumimoji="1" lang="en-US" altLang="ja-JP" sz="12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kumimoji="1" lang="ja-JP" alt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海外</a:t>
            </a:r>
            <a:r>
              <a:rPr kumimoji="1" lang="ja-JP" alt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旅行保険　医療</a:t>
            </a:r>
            <a:r>
              <a:rPr kumimoji="1" lang="ja-JP" alt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アシスタンスサービス付</a:t>
            </a:r>
            <a:endParaRPr kumimoji="1" lang="en-US" altLang="ja-JP" sz="12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8561525" y="2040585"/>
            <a:ext cx="360989" cy="784061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7620394" y="1145480"/>
            <a:ext cx="2246869" cy="895106"/>
          </a:xfrm>
          <a:prstGeom prst="roundRect">
            <a:avLst>
              <a:gd name="adj" fmla="val 12366"/>
            </a:avLst>
          </a:prstGeom>
          <a:solidFill>
            <a:schemeClr val="accent2">
              <a:lumMod val="60000"/>
              <a:lumOff val="40000"/>
              <a:alpha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600"/>
              </a:spcAft>
            </a:pPr>
            <a:r>
              <a:rPr kumimoji="1" lang="ja-JP" altLang="en-US" sz="1400" dirty="0" smtClean="0">
                <a:solidFill>
                  <a:schemeClr val="tx1"/>
                </a:solidFill>
              </a:rPr>
              <a:t>海外旅行保険加入なし</a:t>
            </a:r>
            <a:endParaRPr kumimoji="1" lang="en-US" altLang="ja-JP" sz="14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（又は 保険適用対象外）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下矢印 19"/>
          <p:cNvSpPr/>
          <p:nvPr/>
        </p:nvSpPr>
        <p:spPr>
          <a:xfrm>
            <a:off x="3555286" y="1465858"/>
            <a:ext cx="371821" cy="1381697"/>
          </a:xfrm>
          <a:prstGeom prst="down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屈折矢印 20"/>
          <p:cNvSpPr/>
          <p:nvPr/>
        </p:nvSpPr>
        <p:spPr>
          <a:xfrm rot="10800000">
            <a:off x="990600" y="2206531"/>
            <a:ext cx="2734374" cy="630621"/>
          </a:xfrm>
          <a:prstGeom prst="bentUpArrow">
            <a:avLst>
              <a:gd name="adj1" fmla="val 27127"/>
              <a:gd name="adj2" fmla="val 31707"/>
              <a:gd name="adj3" fmla="val 2500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曲折矢印 22"/>
          <p:cNvSpPr/>
          <p:nvPr/>
        </p:nvSpPr>
        <p:spPr>
          <a:xfrm rot="5400000">
            <a:off x="4770049" y="1161456"/>
            <a:ext cx="618113" cy="2708267"/>
          </a:xfrm>
          <a:prstGeom prst="bentArrow">
            <a:avLst>
              <a:gd name="adj1" fmla="val 25000"/>
              <a:gd name="adj2" fmla="val 31499"/>
              <a:gd name="adj3" fmla="val 25000"/>
              <a:gd name="adj4" fmla="val 0"/>
            </a:avLst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2446972" y="1046155"/>
            <a:ext cx="2627968" cy="419704"/>
          </a:xfrm>
          <a:prstGeom prst="roundRect">
            <a:avLst/>
          </a:prstGeom>
          <a:solidFill>
            <a:srgbClr val="1AB9EB">
              <a:alpha val="6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海外旅行保険加入あり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2446972" y="1646774"/>
            <a:ext cx="2627968" cy="419704"/>
          </a:xfrm>
          <a:prstGeom prst="round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tx1"/>
                </a:solidFill>
              </a:rPr>
              <a:t>保険の種類を確認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cxnSp>
        <p:nvCxnSpPr>
          <p:cNvPr id="3" name="直線コネクタ 2"/>
          <p:cNvCxnSpPr/>
          <p:nvPr/>
        </p:nvCxnSpPr>
        <p:spPr>
          <a:xfrm>
            <a:off x="0" y="6535420"/>
            <a:ext cx="9906001" cy="20320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-92913" y="6833"/>
            <a:ext cx="471154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</a:t>
            </a:r>
            <a:r>
              <a:rPr kumimoji="1" lang="ja-JP" altLang="en-US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医療機関向け訪日外国人</a:t>
            </a:r>
            <a:r>
              <a:rPr kumimoji="1" lang="ja-JP" altLang="en-US" sz="11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患者</a:t>
            </a:r>
            <a:r>
              <a:rPr kumimoji="1" lang="ja-JP" altLang="en-US" sz="11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対応フローチャートにおける補足資料）</a:t>
            </a:r>
            <a:endParaRPr kumimoji="1" lang="ja-JP" alt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51130" y="295155"/>
            <a:ext cx="3416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海外旅行保険加入</a:t>
            </a:r>
            <a:r>
              <a:rPr kumimoji="1" lang="ja-JP" altLang="en-US" b="1">
                <a:solidFill>
                  <a:schemeClr val="tx1">
                    <a:lumMod val="95000"/>
                    <a:lumOff val="5000"/>
                  </a:schemeClr>
                </a:solidFill>
              </a:rPr>
              <a:t>の</a:t>
            </a:r>
            <a:r>
              <a:rPr kumimoji="1" lang="ja-JP" altLang="en-US" b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確認の流れ</a:t>
            </a:r>
            <a:endParaRPr kumimoji="1" lang="ja-JP" alt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294508" y="5999313"/>
            <a:ext cx="9704406" cy="73923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※</a:t>
            </a:r>
            <a:r>
              <a:rPr kumimoji="1" lang="ja-JP" altLang="en-US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上記の保険は主な３つのタイプを示しており、「</a:t>
            </a:r>
            <a:r>
              <a:rPr kumimoji="1" lang="en-US" altLang="ja-JP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Pay</a:t>
            </a:r>
            <a:r>
              <a:rPr kumimoji="1" lang="ja-JP" altLang="en-US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＆</a:t>
            </a:r>
            <a:r>
              <a:rPr kumimoji="1" lang="en-US" altLang="ja-JP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Claim</a:t>
            </a:r>
            <a:r>
              <a:rPr kumimoji="1" lang="ja-JP" altLang="en-US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型」と「医療アシスタンスサービス付」が複合</a:t>
            </a:r>
            <a:r>
              <a:rPr kumimoji="1" lang="ja-JP" altLang="en-US" sz="8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された保険があるなど、その他の保険</a:t>
            </a:r>
            <a:r>
              <a:rPr kumimoji="1" lang="ja-JP" altLang="en-US" sz="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もあるためご留意ください。</a:t>
            </a:r>
            <a:endParaRPr kumimoji="1" lang="en-US" altLang="ja-JP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94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291</TotalTime>
  <Words>435</Words>
  <Application>Microsoft Office PowerPoint</Application>
  <PresentationFormat>A4 210 x 297 mm</PresentationFormat>
  <Paragraphs>62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TAIMS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東京都
</dc:creator>
  <cp:lastModifiedBy>東京都</cp:lastModifiedBy>
  <cp:revision>86</cp:revision>
  <dcterms:created xsi:type="dcterms:W3CDTF">2020-12-01T02:58:50Z</dcterms:created>
  <dcterms:modified xsi:type="dcterms:W3CDTF">2022-10-12T07:07:16Z</dcterms:modified>
</cp:coreProperties>
</file>