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10836275" cy="15263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0000FF"/>
    <a:srgbClr val="006600"/>
    <a:srgbClr val="00CC99"/>
    <a:srgbClr val="FFC301"/>
    <a:srgbClr val="008000"/>
    <a:srgbClr val="0066FF"/>
    <a:srgbClr val="0000CC"/>
    <a:srgbClr val="000099"/>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892" autoAdjust="0"/>
  </p:normalViewPr>
  <p:slideViewPr>
    <p:cSldViewPr snapToGrid="0">
      <p:cViewPr>
        <p:scale>
          <a:sx n="100" d="100"/>
          <a:sy n="100" d="100"/>
        </p:scale>
        <p:origin x="1380"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12721" y="2498037"/>
            <a:ext cx="9210834" cy="5314068"/>
          </a:xfrm>
        </p:spPr>
        <p:txBody>
          <a:bodyPr anchor="b"/>
          <a:lstStyle>
            <a:lvl1pPr algn="ctr">
              <a:defRPr sz="7111"/>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354535" y="8017036"/>
            <a:ext cx="8127206" cy="3685220"/>
          </a:xfrm>
        </p:spPr>
        <p:txBody>
          <a:bodyPr/>
          <a:lstStyle>
            <a:lvl1pPr marL="0" indent="0" algn="ctr">
              <a:buNone/>
              <a:defRPr sz="2844"/>
            </a:lvl1pPr>
            <a:lvl2pPr marL="541828" indent="0" algn="ctr">
              <a:buNone/>
              <a:defRPr sz="2370"/>
            </a:lvl2pPr>
            <a:lvl3pPr marL="1083655" indent="0" algn="ctr">
              <a:buNone/>
              <a:defRPr sz="2133"/>
            </a:lvl3pPr>
            <a:lvl4pPr marL="1625483" indent="0" algn="ctr">
              <a:buNone/>
              <a:defRPr sz="1896"/>
            </a:lvl4pPr>
            <a:lvl5pPr marL="2167311" indent="0" algn="ctr">
              <a:buNone/>
              <a:defRPr sz="1896"/>
            </a:lvl5pPr>
            <a:lvl6pPr marL="2709139" indent="0" algn="ctr">
              <a:buNone/>
              <a:defRPr sz="1896"/>
            </a:lvl6pPr>
            <a:lvl7pPr marL="3250966" indent="0" algn="ctr">
              <a:buNone/>
              <a:defRPr sz="1896"/>
            </a:lvl7pPr>
            <a:lvl8pPr marL="3792794" indent="0" algn="ctr">
              <a:buNone/>
              <a:defRPr sz="1896"/>
            </a:lvl8pPr>
            <a:lvl9pPr marL="4334622" indent="0" algn="ctr">
              <a:buNone/>
              <a:defRPr sz="1896"/>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23804088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75666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54710" y="812657"/>
            <a:ext cx="2336572" cy="12935376"/>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744994" y="812657"/>
            <a:ext cx="6874262" cy="12935376"/>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237780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254416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39351" y="3805358"/>
            <a:ext cx="9346287" cy="6349321"/>
          </a:xfrm>
        </p:spPr>
        <p:txBody>
          <a:bodyPr anchor="b"/>
          <a:lstStyle>
            <a:lvl1pPr>
              <a:defRPr sz="7111"/>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39351" y="10214746"/>
            <a:ext cx="9346287" cy="3338958"/>
          </a:xfrm>
        </p:spPr>
        <p:txBody>
          <a:bodyPr/>
          <a:lstStyle>
            <a:lvl1pPr marL="0" indent="0">
              <a:buNone/>
              <a:defRPr sz="2844">
                <a:solidFill>
                  <a:schemeClr val="tx1"/>
                </a:solidFill>
              </a:defRPr>
            </a:lvl1pPr>
            <a:lvl2pPr marL="541828" indent="0">
              <a:buNone/>
              <a:defRPr sz="2370">
                <a:solidFill>
                  <a:schemeClr val="tx1">
                    <a:tint val="75000"/>
                  </a:schemeClr>
                </a:solidFill>
              </a:defRPr>
            </a:lvl2pPr>
            <a:lvl3pPr marL="1083655" indent="0">
              <a:buNone/>
              <a:defRPr sz="2133">
                <a:solidFill>
                  <a:schemeClr val="tx1">
                    <a:tint val="75000"/>
                  </a:schemeClr>
                </a:solidFill>
              </a:defRPr>
            </a:lvl3pPr>
            <a:lvl4pPr marL="1625483" indent="0">
              <a:buNone/>
              <a:defRPr sz="1896">
                <a:solidFill>
                  <a:schemeClr val="tx1">
                    <a:tint val="75000"/>
                  </a:schemeClr>
                </a:solidFill>
              </a:defRPr>
            </a:lvl4pPr>
            <a:lvl5pPr marL="2167311" indent="0">
              <a:buNone/>
              <a:defRPr sz="1896">
                <a:solidFill>
                  <a:schemeClr val="tx1">
                    <a:tint val="75000"/>
                  </a:schemeClr>
                </a:solidFill>
              </a:defRPr>
            </a:lvl5pPr>
            <a:lvl6pPr marL="2709139" indent="0">
              <a:buNone/>
              <a:defRPr sz="1896">
                <a:solidFill>
                  <a:schemeClr val="tx1">
                    <a:tint val="75000"/>
                  </a:schemeClr>
                </a:solidFill>
              </a:defRPr>
            </a:lvl6pPr>
            <a:lvl7pPr marL="3250966" indent="0">
              <a:buNone/>
              <a:defRPr sz="1896">
                <a:solidFill>
                  <a:schemeClr val="tx1">
                    <a:tint val="75000"/>
                  </a:schemeClr>
                </a:solidFill>
              </a:defRPr>
            </a:lvl7pPr>
            <a:lvl8pPr marL="3792794" indent="0">
              <a:buNone/>
              <a:defRPr sz="1896">
                <a:solidFill>
                  <a:schemeClr val="tx1">
                    <a:tint val="75000"/>
                  </a:schemeClr>
                </a:solidFill>
              </a:defRPr>
            </a:lvl8pPr>
            <a:lvl9pPr marL="4334622" indent="0">
              <a:buNone/>
              <a:defRPr sz="1896">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1429308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744994" y="4063284"/>
            <a:ext cx="4605417" cy="968474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485864" y="4063284"/>
            <a:ext cx="4605417" cy="9684749"/>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40953440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46405" y="812660"/>
            <a:ext cx="9346287" cy="2950298"/>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46406" y="3741755"/>
            <a:ext cx="4584252" cy="1833776"/>
          </a:xfrm>
        </p:spPr>
        <p:txBody>
          <a:bodyPr anchor="b"/>
          <a:lstStyle>
            <a:lvl1pPr marL="0" indent="0">
              <a:buNone/>
              <a:defRPr sz="2844" b="1"/>
            </a:lvl1pPr>
            <a:lvl2pPr marL="541828" indent="0">
              <a:buNone/>
              <a:defRPr sz="2370" b="1"/>
            </a:lvl2pPr>
            <a:lvl3pPr marL="1083655" indent="0">
              <a:buNone/>
              <a:defRPr sz="2133" b="1"/>
            </a:lvl3pPr>
            <a:lvl4pPr marL="1625483" indent="0">
              <a:buNone/>
              <a:defRPr sz="1896" b="1"/>
            </a:lvl4pPr>
            <a:lvl5pPr marL="2167311" indent="0">
              <a:buNone/>
              <a:defRPr sz="1896" b="1"/>
            </a:lvl5pPr>
            <a:lvl6pPr marL="2709139" indent="0">
              <a:buNone/>
              <a:defRPr sz="1896" b="1"/>
            </a:lvl6pPr>
            <a:lvl7pPr marL="3250966" indent="0">
              <a:buNone/>
              <a:defRPr sz="1896" b="1"/>
            </a:lvl7pPr>
            <a:lvl8pPr marL="3792794" indent="0">
              <a:buNone/>
              <a:defRPr sz="1896" b="1"/>
            </a:lvl8pPr>
            <a:lvl9pPr marL="4334622" indent="0">
              <a:buNone/>
              <a:defRPr sz="1896" b="1"/>
            </a:lvl9pPr>
          </a:lstStyle>
          <a:p>
            <a:pPr lvl="0"/>
            <a:r>
              <a:rPr lang="ja-JP" altLang="en-US" smtClean="0"/>
              <a:t>マスター テキストの書式設定</a:t>
            </a:r>
          </a:p>
        </p:txBody>
      </p:sp>
      <p:sp>
        <p:nvSpPr>
          <p:cNvPr id="4" name="Content Placeholder 3"/>
          <p:cNvSpPr>
            <a:spLocks noGrp="1"/>
          </p:cNvSpPr>
          <p:nvPr>
            <p:ph sz="half" idx="2"/>
          </p:nvPr>
        </p:nvSpPr>
        <p:spPr>
          <a:xfrm>
            <a:off x="746406" y="5575532"/>
            <a:ext cx="4584252" cy="820076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485865" y="3741755"/>
            <a:ext cx="4606828" cy="1833776"/>
          </a:xfrm>
        </p:spPr>
        <p:txBody>
          <a:bodyPr anchor="b"/>
          <a:lstStyle>
            <a:lvl1pPr marL="0" indent="0">
              <a:buNone/>
              <a:defRPr sz="2844" b="1"/>
            </a:lvl1pPr>
            <a:lvl2pPr marL="541828" indent="0">
              <a:buNone/>
              <a:defRPr sz="2370" b="1"/>
            </a:lvl2pPr>
            <a:lvl3pPr marL="1083655" indent="0">
              <a:buNone/>
              <a:defRPr sz="2133" b="1"/>
            </a:lvl3pPr>
            <a:lvl4pPr marL="1625483" indent="0">
              <a:buNone/>
              <a:defRPr sz="1896" b="1"/>
            </a:lvl4pPr>
            <a:lvl5pPr marL="2167311" indent="0">
              <a:buNone/>
              <a:defRPr sz="1896" b="1"/>
            </a:lvl5pPr>
            <a:lvl6pPr marL="2709139" indent="0">
              <a:buNone/>
              <a:defRPr sz="1896" b="1"/>
            </a:lvl6pPr>
            <a:lvl7pPr marL="3250966" indent="0">
              <a:buNone/>
              <a:defRPr sz="1896" b="1"/>
            </a:lvl7pPr>
            <a:lvl8pPr marL="3792794" indent="0">
              <a:buNone/>
              <a:defRPr sz="1896" b="1"/>
            </a:lvl8pPr>
            <a:lvl9pPr marL="4334622" indent="0">
              <a:buNone/>
              <a:defRPr sz="1896" b="1"/>
            </a:lvl9pPr>
          </a:lstStyle>
          <a:p>
            <a:pPr lvl="0"/>
            <a:r>
              <a:rPr lang="ja-JP" altLang="en-US" smtClean="0"/>
              <a:t>マスター テキストの書式設定</a:t>
            </a:r>
          </a:p>
        </p:txBody>
      </p:sp>
      <p:sp>
        <p:nvSpPr>
          <p:cNvPr id="6" name="Content Placeholder 5"/>
          <p:cNvSpPr>
            <a:spLocks noGrp="1"/>
          </p:cNvSpPr>
          <p:nvPr>
            <p:ph sz="quarter" idx="4"/>
          </p:nvPr>
        </p:nvSpPr>
        <p:spPr>
          <a:xfrm>
            <a:off x="5485865" y="5575532"/>
            <a:ext cx="4606828" cy="8200767"/>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3391709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1518908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2304989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46405" y="1017588"/>
            <a:ext cx="3494981" cy="3561556"/>
          </a:xfrm>
        </p:spPr>
        <p:txBody>
          <a:bodyPr anchor="b"/>
          <a:lstStyle>
            <a:lvl1pPr>
              <a:defRPr sz="3792"/>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606828" y="2197710"/>
            <a:ext cx="5485864" cy="10847200"/>
          </a:xfrm>
        </p:spPr>
        <p:txBody>
          <a:bodyPr/>
          <a:lstStyle>
            <a:lvl1pPr>
              <a:defRPr sz="3792"/>
            </a:lvl1pPr>
            <a:lvl2pPr>
              <a:defRPr sz="3318"/>
            </a:lvl2pPr>
            <a:lvl3pPr>
              <a:defRPr sz="2844"/>
            </a:lvl3pPr>
            <a:lvl4pPr>
              <a:defRPr sz="2370"/>
            </a:lvl4pPr>
            <a:lvl5pPr>
              <a:defRPr sz="2370"/>
            </a:lvl5pPr>
            <a:lvl6pPr>
              <a:defRPr sz="2370"/>
            </a:lvl6pPr>
            <a:lvl7pPr>
              <a:defRPr sz="2370"/>
            </a:lvl7pPr>
            <a:lvl8pPr>
              <a:defRPr sz="2370"/>
            </a:lvl8pPr>
            <a:lvl9pPr>
              <a:defRPr sz="237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746405" y="4579144"/>
            <a:ext cx="3494981" cy="8483431"/>
          </a:xfrm>
        </p:spPr>
        <p:txBody>
          <a:bodyPr/>
          <a:lstStyle>
            <a:lvl1pPr marL="0" indent="0">
              <a:buNone/>
              <a:defRPr sz="1896"/>
            </a:lvl1pPr>
            <a:lvl2pPr marL="541828" indent="0">
              <a:buNone/>
              <a:defRPr sz="1659"/>
            </a:lvl2pPr>
            <a:lvl3pPr marL="1083655" indent="0">
              <a:buNone/>
              <a:defRPr sz="1422"/>
            </a:lvl3pPr>
            <a:lvl4pPr marL="1625483" indent="0">
              <a:buNone/>
              <a:defRPr sz="1185"/>
            </a:lvl4pPr>
            <a:lvl5pPr marL="2167311" indent="0">
              <a:buNone/>
              <a:defRPr sz="1185"/>
            </a:lvl5pPr>
            <a:lvl6pPr marL="2709139" indent="0">
              <a:buNone/>
              <a:defRPr sz="1185"/>
            </a:lvl6pPr>
            <a:lvl7pPr marL="3250966" indent="0">
              <a:buNone/>
              <a:defRPr sz="1185"/>
            </a:lvl7pPr>
            <a:lvl8pPr marL="3792794" indent="0">
              <a:buNone/>
              <a:defRPr sz="1185"/>
            </a:lvl8pPr>
            <a:lvl9pPr marL="4334622" indent="0">
              <a:buNone/>
              <a:defRPr sz="1185"/>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4086111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46405" y="1017588"/>
            <a:ext cx="3494981" cy="3561556"/>
          </a:xfrm>
        </p:spPr>
        <p:txBody>
          <a:bodyPr anchor="b"/>
          <a:lstStyle>
            <a:lvl1pPr>
              <a:defRPr sz="3792"/>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606828" y="2197710"/>
            <a:ext cx="5485864" cy="10847200"/>
          </a:xfrm>
        </p:spPr>
        <p:txBody>
          <a:bodyPr anchor="t"/>
          <a:lstStyle>
            <a:lvl1pPr marL="0" indent="0">
              <a:buNone/>
              <a:defRPr sz="3792"/>
            </a:lvl1pPr>
            <a:lvl2pPr marL="541828" indent="0">
              <a:buNone/>
              <a:defRPr sz="3318"/>
            </a:lvl2pPr>
            <a:lvl3pPr marL="1083655" indent="0">
              <a:buNone/>
              <a:defRPr sz="2844"/>
            </a:lvl3pPr>
            <a:lvl4pPr marL="1625483" indent="0">
              <a:buNone/>
              <a:defRPr sz="2370"/>
            </a:lvl4pPr>
            <a:lvl5pPr marL="2167311" indent="0">
              <a:buNone/>
              <a:defRPr sz="2370"/>
            </a:lvl5pPr>
            <a:lvl6pPr marL="2709139" indent="0">
              <a:buNone/>
              <a:defRPr sz="2370"/>
            </a:lvl6pPr>
            <a:lvl7pPr marL="3250966" indent="0">
              <a:buNone/>
              <a:defRPr sz="2370"/>
            </a:lvl7pPr>
            <a:lvl8pPr marL="3792794" indent="0">
              <a:buNone/>
              <a:defRPr sz="2370"/>
            </a:lvl8pPr>
            <a:lvl9pPr marL="4334622" indent="0">
              <a:buNone/>
              <a:defRPr sz="2370"/>
            </a:lvl9pPr>
          </a:lstStyle>
          <a:p>
            <a:r>
              <a:rPr lang="ja-JP" altLang="en-US" smtClean="0"/>
              <a:t>図を追加</a:t>
            </a:r>
            <a:endParaRPr lang="en-US" dirty="0"/>
          </a:p>
        </p:txBody>
      </p:sp>
      <p:sp>
        <p:nvSpPr>
          <p:cNvPr id="4" name="Text Placeholder 3"/>
          <p:cNvSpPr>
            <a:spLocks noGrp="1"/>
          </p:cNvSpPr>
          <p:nvPr>
            <p:ph type="body" sz="half" idx="2"/>
          </p:nvPr>
        </p:nvSpPr>
        <p:spPr>
          <a:xfrm>
            <a:off x="746405" y="4579144"/>
            <a:ext cx="3494981" cy="8483431"/>
          </a:xfrm>
        </p:spPr>
        <p:txBody>
          <a:bodyPr/>
          <a:lstStyle>
            <a:lvl1pPr marL="0" indent="0">
              <a:buNone/>
              <a:defRPr sz="1896"/>
            </a:lvl1pPr>
            <a:lvl2pPr marL="541828" indent="0">
              <a:buNone/>
              <a:defRPr sz="1659"/>
            </a:lvl2pPr>
            <a:lvl3pPr marL="1083655" indent="0">
              <a:buNone/>
              <a:defRPr sz="1422"/>
            </a:lvl3pPr>
            <a:lvl4pPr marL="1625483" indent="0">
              <a:buNone/>
              <a:defRPr sz="1185"/>
            </a:lvl4pPr>
            <a:lvl5pPr marL="2167311" indent="0">
              <a:buNone/>
              <a:defRPr sz="1185"/>
            </a:lvl5pPr>
            <a:lvl6pPr marL="2709139" indent="0">
              <a:buNone/>
              <a:defRPr sz="1185"/>
            </a:lvl6pPr>
            <a:lvl7pPr marL="3250966" indent="0">
              <a:buNone/>
              <a:defRPr sz="1185"/>
            </a:lvl7pPr>
            <a:lvl8pPr marL="3792794" indent="0">
              <a:buNone/>
              <a:defRPr sz="1185"/>
            </a:lvl8pPr>
            <a:lvl9pPr marL="4334622" indent="0">
              <a:buNone/>
              <a:defRPr sz="1185"/>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EBB977B-D168-42AF-A334-8851704A6645}" type="datetimeFigureOut">
              <a:rPr kumimoji="1" lang="ja-JP" altLang="en-US" smtClean="0"/>
              <a:t>2024/4/4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2128140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44994" y="812660"/>
            <a:ext cx="9346287" cy="2950298"/>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744994" y="4063284"/>
            <a:ext cx="9346287" cy="9684749"/>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744994" y="14147297"/>
            <a:ext cx="2438162" cy="812657"/>
          </a:xfrm>
          <a:prstGeom prst="rect">
            <a:avLst/>
          </a:prstGeom>
        </p:spPr>
        <p:txBody>
          <a:bodyPr vert="horz" lIns="91440" tIns="45720" rIns="91440" bIns="45720" rtlCol="0" anchor="ctr"/>
          <a:lstStyle>
            <a:lvl1pPr algn="l">
              <a:defRPr sz="1422">
                <a:solidFill>
                  <a:schemeClr val="tx1">
                    <a:tint val="75000"/>
                  </a:schemeClr>
                </a:solidFill>
              </a:defRPr>
            </a:lvl1pPr>
          </a:lstStyle>
          <a:p>
            <a:fld id="{DEBB977B-D168-42AF-A334-8851704A6645}" type="datetimeFigureOut">
              <a:rPr kumimoji="1" lang="ja-JP" altLang="en-US" smtClean="0"/>
              <a:t>2024/4/4</a:t>
            </a:fld>
            <a:endParaRPr kumimoji="1" lang="ja-JP" altLang="en-US"/>
          </a:p>
        </p:txBody>
      </p:sp>
      <p:sp>
        <p:nvSpPr>
          <p:cNvPr id="5" name="Footer Placeholder 4"/>
          <p:cNvSpPr>
            <a:spLocks noGrp="1"/>
          </p:cNvSpPr>
          <p:nvPr>
            <p:ph type="ftr" sz="quarter" idx="3"/>
          </p:nvPr>
        </p:nvSpPr>
        <p:spPr>
          <a:xfrm>
            <a:off x="3589516" y="14147297"/>
            <a:ext cx="3657243" cy="812657"/>
          </a:xfrm>
          <a:prstGeom prst="rect">
            <a:avLst/>
          </a:prstGeom>
        </p:spPr>
        <p:txBody>
          <a:bodyPr vert="horz" lIns="91440" tIns="45720" rIns="91440" bIns="45720" rtlCol="0" anchor="ctr"/>
          <a:lstStyle>
            <a:lvl1pPr algn="ctr">
              <a:defRPr sz="142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653119" y="14147297"/>
            <a:ext cx="2438162" cy="812657"/>
          </a:xfrm>
          <a:prstGeom prst="rect">
            <a:avLst/>
          </a:prstGeom>
        </p:spPr>
        <p:txBody>
          <a:bodyPr vert="horz" lIns="91440" tIns="45720" rIns="91440" bIns="45720" rtlCol="0" anchor="ctr"/>
          <a:lstStyle>
            <a:lvl1pPr algn="r">
              <a:defRPr sz="1422">
                <a:solidFill>
                  <a:schemeClr val="tx1">
                    <a:tint val="75000"/>
                  </a:schemeClr>
                </a:solidFill>
              </a:defRPr>
            </a:lvl1pPr>
          </a:lstStyle>
          <a:p>
            <a:fld id="{7035BED4-6B21-43A4-AFCE-9546E08D4440}" type="slidenum">
              <a:rPr kumimoji="1" lang="ja-JP" altLang="en-US" smtClean="0"/>
              <a:t>‹#›</a:t>
            </a:fld>
            <a:endParaRPr kumimoji="1" lang="ja-JP" altLang="en-US"/>
          </a:p>
        </p:txBody>
      </p:sp>
    </p:spTree>
    <p:extLst>
      <p:ext uri="{BB962C8B-B14F-4D97-AF65-F5344CB8AC3E}">
        <p14:creationId xmlns:p14="http://schemas.microsoft.com/office/powerpoint/2010/main" val="276899176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1083655" rtl="0" eaLnBrk="1" latinLnBrk="0" hangingPunct="1">
        <a:lnSpc>
          <a:spcPct val="90000"/>
        </a:lnSpc>
        <a:spcBef>
          <a:spcPct val="0"/>
        </a:spcBef>
        <a:buNone/>
        <a:defRPr kumimoji="1" sz="5214" kern="1200">
          <a:solidFill>
            <a:schemeClr val="tx1"/>
          </a:solidFill>
          <a:latin typeface="+mj-lt"/>
          <a:ea typeface="+mj-ea"/>
          <a:cs typeface="+mj-cs"/>
        </a:defRPr>
      </a:lvl1pPr>
    </p:titleStyle>
    <p:bodyStyle>
      <a:lvl1pPr marL="270914" indent="-270914" algn="l" defTabSz="1083655" rtl="0" eaLnBrk="1" latinLnBrk="0" hangingPunct="1">
        <a:lnSpc>
          <a:spcPct val="90000"/>
        </a:lnSpc>
        <a:spcBef>
          <a:spcPts val="1185"/>
        </a:spcBef>
        <a:buFont typeface="Arial" panose="020B0604020202020204" pitchFamily="34" charset="0"/>
        <a:buChar char="•"/>
        <a:defRPr kumimoji="1" sz="3318" kern="1200">
          <a:solidFill>
            <a:schemeClr val="tx1"/>
          </a:solidFill>
          <a:latin typeface="+mn-lt"/>
          <a:ea typeface="+mn-ea"/>
          <a:cs typeface="+mn-cs"/>
        </a:defRPr>
      </a:lvl1pPr>
      <a:lvl2pPr marL="812742" indent="-270914" algn="l" defTabSz="1083655" rtl="0" eaLnBrk="1" latinLnBrk="0" hangingPunct="1">
        <a:lnSpc>
          <a:spcPct val="90000"/>
        </a:lnSpc>
        <a:spcBef>
          <a:spcPts val="593"/>
        </a:spcBef>
        <a:buFont typeface="Arial" panose="020B0604020202020204" pitchFamily="34" charset="0"/>
        <a:buChar char="•"/>
        <a:defRPr kumimoji="1" sz="2844" kern="1200">
          <a:solidFill>
            <a:schemeClr val="tx1"/>
          </a:solidFill>
          <a:latin typeface="+mn-lt"/>
          <a:ea typeface="+mn-ea"/>
          <a:cs typeface="+mn-cs"/>
        </a:defRPr>
      </a:lvl2pPr>
      <a:lvl3pPr marL="1354569" indent="-270914" algn="l" defTabSz="1083655" rtl="0" eaLnBrk="1" latinLnBrk="0" hangingPunct="1">
        <a:lnSpc>
          <a:spcPct val="90000"/>
        </a:lnSpc>
        <a:spcBef>
          <a:spcPts val="593"/>
        </a:spcBef>
        <a:buFont typeface="Arial" panose="020B0604020202020204" pitchFamily="34" charset="0"/>
        <a:buChar char="•"/>
        <a:defRPr kumimoji="1" sz="2370" kern="1200">
          <a:solidFill>
            <a:schemeClr val="tx1"/>
          </a:solidFill>
          <a:latin typeface="+mn-lt"/>
          <a:ea typeface="+mn-ea"/>
          <a:cs typeface="+mn-cs"/>
        </a:defRPr>
      </a:lvl3pPr>
      <a:lvl4pPr marL="1896397" indent="-270914" algn="l" defTabSz="1083655" rtl="0" eaLnBrk="1" latinLnBrk="0" hangingPunct="1">
        <a:lnSpc>
          <a:spcPct val="90000"/>
        </a:lnSpc>
        <a:spcBef>
          <a:spcPts val="593"/>
        </a:spcBef>
        <a:buFont typeface="Arial" panose="020B0604020202020204" pitchFamily="34" charset="0"/>
        <a:buChar char="•"/>
        <a:defRPr kumimoji="1" sz="2133" kern="1200">
          <a:solidFill>
            <a:schemeClr val="tx1"/>
          </a:solidFill>
          <a:latin typeface="+mn-lt"/>
          <a:ea typeface="+mn-ea"/>
          <a:cs typeface="+mn-cs"/>
        </a:defRPr>
      </a:lvl4pPr>
      <a:lvl5pPr marL="2438225" indent="-270914" algn="l" defTabSz="1083655" rtl="0" eaLnBrk="1" latinLnBrk="0" hangingPunct="1">
        <a:lnSpc>
          <a:spcPct val="90000"/>
        </a:lnSpc>
        <a:spcBef>
          <a:spcPts val="593"/>
        </a:spcBef>
        <a:buFont typeface="Arial" panose="020B0604020202020204" pitchFamily="34" charset="0"/>
        <a:buChar char="•"/>
        <a:defRPr kumimoji="1" sz="2133" kern="1200">
          <a:solidFill>
            <a:schemeClr val="tx1"/>
          </a:solidFill>
          <a:latin typeface="+mn-lt"/>
          <a:ea typeface="+mn-ea"/>
          <a:cs typeface="+mn-cs"/>
        </a:defRPr>
      </a:lvl5pPr>
      <a:lvl6pPr marL="2980052" indent="-270914" algn="l" defTabSz="1083655" rtl="0" eaLnBrk="1" latinLnBrk="0" hangingPunct="1">
        <a:lnSpc>
          <a:spcPct val="90000"/>
        </a:lnSpc>
        <a:spcBef>
          <a:spcPts val="593"/>
        </a:spcBef>
        <a:buFont typeface="Arial" panose="020B0604020202020204" pitchFamily="34" charset="0"/>
        <a:buChar char="•"/>
        <a:defRPr kumimoji="1" sz="2133" kern="1200">
          <a:solidFill>
            <a:schemeClr val="tx1"/>
          </a:solidFill>
          <a:latin typeface="+mn-lt"/>
          <a:ea typeface="+mn-ea"/>
          <a:cs typeface="+mn-cs"/>
        </a:defRPr>
      </a:lvl6pPr>
      <a:lvl7pPr marL="3521880" indent="-270914" algn="l" defTabSz="1083655" rtl="0" eaLnBrk="1" latinLnBrk="0" hangingPunct="1">
        <a:lnSpc>
          <a:spcPct val="90000"/>
        </a:lnSpc>
        <a:spcBef>
          <a:spcPts val="593"/>
        </a:spcBef>
        <a:buFont typeface="Arial" panose="020B0604020202020204" pitchFamily="34" charset="0"/>
        <a:buChar char="•"/>
        <a:defRPr kumimoji="1" sz="2133" kern="1200">
          <a:solidFill>
            <a:schemeClr val="tx1"/>
          </a:solidFill>
          <a:latin typeface="+mn-lt"/>
          <a:ea typeface="+mn-ea"/>
          <a:cs typeface="+mn-cs"/>
        </a:defRPr>
      </a:lvl7pPr>
      <a:lvl8pPr marL="4063708" indent="-270914" algn="l" defTabSz="1083655" rtl="0" eaLnBrk="1" latinLnBrk="0" hangingPunct="1">
        <a:lnSpc>
          <a:spcPct val="90000"/>
        </a:lnSpc>
        <a:spcBef>
          <a:spcPts val="593"/>
        </a:spcBef>
        <a:buFont typeface="Arial" panose="020B0604020202020204" pitchFamily="34" charset="0"/>
        <a:buChar char="•"/>
        <a:defRPr kumimoji="1" sz="2133" kern="1200">
          <a:solidFill>
            <a:schemeClr val="tx1"/>
          </a:solidFill>
          <a:latin typeface="+mn-lt"/>
          <a:ea typeface="+mn-ea"/>
          <a:cs typeface="+mn-cs"/>
        </a:defRPr>
      </a:lvl8pPr>
      <a:lvl9pPr marL="4605536" indent="-270914" algn="l" defTabSz="1083655" rtl="0" eaLnBrk="1" latinLnBrk="0" hangingPunct="1">
        <a:lnSpc>
          <a:spcPct val="90000"/>
        </a:lnSpc>
        <a:spcBef>
          <a:spcPts val="593"/>
        </a:spcBef>
        <a:buFont typeface="Arial" panose="020B0604020202020204" pitchFamily="34" charset="0"/>
        <a:buChar char="•"/>
        <a:defRPr kumimoji="1" sz="2133" kern="1200">
          <a:solidFill>
            <a:schemeClr val="tx1"/>
          </a:solidFill>
          <a:latin typeface="+mn-lt"/>
          <a:ea typeface="+mn-ea"/>
          <a:cs typeface="+mn-cs"/>
        </a:defRPr>
      </a:lvl9pPr>
    </p:bodyStyle>
    <p:otherStyle>
      <a:defPPr>
        <a:defRPr lang="en-US"/>
      </a:defPPr>
      <a:lvl1pPr marL="0" algn="l" defTabSz="1083655" rtl="0" eaLnBrk="1" latinLnBrk="0" hangingPunct="1">
        <a:defRPr kumimoji="1" sz="2133" kern="1200">
          <a:solidFill>
            <a:schemeClr val="tx1"/>
          </a:solidFill>
          <a:latin typeface="+mn-lt"/>
          <a:ea typeface="+mn-ea"/>
          <a:cs typeface="+mn-cs"/>
        </a:defRPr>
      </a:lvl1pPr>
      <a:lvl2pPr marL="541828" algn="l" defTabSz="1083655" rtl="0" eaLnBrk="1" latinLnBrk="0" hangingPunct="1">
        <a:defRPr kumimoji="1" sz="2133" kern="1200">
          <a:solidFill>
            <a:schemeClr val="tx1"/>
          </a:solidFill>
          <a:latin typeface="+mn-lt"/>
          <a:ea typeface="+mn-ea"/>
          <a:cs typeface="+mn-cs"/>
        </a:defRPr>
      </a:lvl2pPr>
      <a:lvl3pPr marL="1083655" algn="l" defTabSz="1083655" rtl="0" eaLnBrk="1" latinLnBrk="0" hangingPunct="1">
        <a:defRPr kumimoji="1" sz="2133" kern="1200">
          <a:solidFill>
            <a:schemeClr val="tx1"/>
          </a:solidFill>
          <a:latin typeface="+mn-lt"/>
          <a:ea typeface="+mn-ea"/>
          <a:cs typeface="+mn-cs"/>
        </a:defRPr>
      </a:lvl3pPr>
      <a:lvl4pPr marL="1625483" algn="l" defTabSz="1083655" rtl="0" eaLnBrk="1" latinLnBrk="0" hangingPunct="1">
        <a:defRPr kumimoji="1" sz="2133" kern="1200">
          <a:solidFill>
            <a:schemeClr val="tx1"/>
          </a:solidFill>
          <a:latin typeface="+mn-lt"/>
          <a:ea typeface="+mn-ea"/>
          <a:cs typeface="+mn-cs"/>
        </a:defRPr>
      </a:lvl4pPr>
      <a:lvl5pPr marL="2167311" algn="l" defTabSz="1083655" rtl="0" eaLnBrk="1" latinLnBrk="0" hangingPunct="1">
        <a:defRPr kumimoji="1" sz="2133" kern="1200">
          <a:solidFill>
            <a:schemeClr val="tx1"/>
          </a:solidFill>
          <a:latin typeface="+mn-lt"/>
          <a:ea typeface="+mn-ea"/>
          <a:cs typeface="+mn-cs"/>
        </a:defRPr>
      </a:lvl5pPr>
      <a:lvl6pPr marL="2709139" algn="l" defTabSz="1083655" rtl="0" eaLnBrk="1" latinLnBrk="0" hangingPunct="1">
        <a:defRPr kumimoji="1" sz="2133" kern="1200">
          <a:solidFill>
            <a:schemeClr val="tx1"/>
          </a:solidFill>
          <a:latin typeface="+mn-lt"/>
          <a:ea typeface="+mn-ea"/>
          <a:cs typeface="+mn-cs"/>
        </a:defRPr>
      </a:lvl6pPr>
      <a:lvl7pPr marL="3250966" algn="l" defTabSz="1083655" rtl="0" eaLnBrk="1" latinLnBrk="0" hangingPunct="1">
        <a:defRPr kumimoji="1" sz="2133" kern="1200">
          <a:solidFill>
            <a:schemeClr val="tx1"/>
          </a:solidFill>
          <a:latin typeface="+mn-lt"/>
          <a:ea typeface="+mn-ea"/>
          <a:cs typeface="+mn-cs"/>
        </a:defRPr>
      </a:lvl7pPr>
      <a:lvl8pPr marL="3792794" algn="l" defTabSz="1083655" rtl="0" eaLnBrk="1" latinLnBrk="0" hangingPunct="1">
        <a:defRPr kumimoji="1" sz="2133" kern="1200">
          <a:solidFill>
            <a:schemeClr val="tx1"/>
          </a:solidFill>
          <a:latin typeface="+mn-lt"/>
          <a:ea typeface="+mn-ea"/>
          <a:cs typeface="+mn-cs"/>
        </a:defRPr>
      </a:lvl8pPr>
      <a:lvl9pPr marL="4334622" algn="l" defTabSz="1083655" rtl="0" eaLnBrk="1" latinLnBrk="0" hangingPunct="1">
        <a:defRPr kumimoji="1" sz="213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mhlw.go.jp/stf/seisakunitsuite/bunya/kenkou_iryou/iryou/kokusai/setsumei-ml.html" TargetMode="External"/><Relationship Id="rId2" Type="http://schemas.openxmlformats.org/officeDocument/2006/relationships/hyperlink" Target="https://www.fukushihoken.metro.tokyo.lg.jp/iryo/iryo_hoken/gaikokujin/ichiran/index.html"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角丸四角形 80"/>
          <p:cNvSpPr/>
          <p:nvPr/>
        </p:nvSpPr>
        <p:spPr>
          <a:xfrm>
            <a:off x="370630" y="3458302"/>
            <a:ext cx="9958943" cy="10544495"/>
          </a:xfrm>
          <a:prstGeom prst="roundRect">
            <a:avLst>
              <a:gd name="adj" fmla="val 1524"/>
            </a:avLst>
          </a:prstGeom>
          <a:solidFill>
            <a:srgbClr val="6EE8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9" b="1" dirty="0">
              <a:solidFill>
                <a:sysClr val="windowText" lastClr="000000"/>
              </a:solidFill>
            </a:endParaRPr>
          </a:p>
        </p:txBody>
      </p:sp>
      <p:sp>
        <p:nvSpPr>
          <p:cNvPr id="2" name="正方形/長方形 1"/>
          <p:cNvSpPr/>
          <p:nvPr/>
        </p:nvSpPr>
        <p:spPr>
          <a:xfrm>
            <a:off x="2458710" y="3653922"/>
            <a:ext cx="6312447" cy="616698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下矢印 93"/>
          <p:cNvSpPr/>
          <p:nvPr/>
        </p:nvSpPr>
        <p:spPr>
          <a:xfrm>
            <a:off x="3256079" y="1743395"/>
            <a:ext cx="302999" cy="1675537"/>
          </a:xfrm>
          <a:prstGeom prst="downArrow">
            <a:avLst>
              <a:gd name="adj1" fmla="val 34881"/>
              <a:gd name="adj2" fmla="val 35163"/>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34"/>
          </a:p>
        </p:txBody>
      </p:sp>
      <p:sp>
        <p:nvSpPr>
          <p:cNvPr id="60" name="テキスト ボックス 59"/>
          <p:cNvSpPr txBox="1"/>
          <p:nvPr/>
        </p:nvSpPr>
        <p:spPr>
          <a:xfrm>
            <a:off x="1" y="10814"/>
            <a:ext cx="10838264" cy="707886"/>
          </a:xfrm>
          <a:prstGeom prst="rect">
            <a:avLst/>
          </a:prstGeom>
          <a:solidFill>
            <a:srgbClr val="FFCE53"/>
          </a:solidFill>
        </p:spPr>
        <p:txBody>
          <a:bodyPr wrap="square" rtlCol="0">
            <a:spAutoFit/>
          </a:bodyPr>
          <a:lstStyle/>
          <a:p>
            <a:endParaRPr kumimoji="1" lang="ja-JP" altLang="en-US" sz="4000" dirty="0"/>
          </a:p>
        </p:txBody>
      </p:sp>
      <p:sp>
        <p:nvSpPr>
          <p:cNvPr id="21" name="角丸四角形 20"/>
          <p:cNvSpPr/>
          <p:nvPr/>
        </p:nvSpPr>
        <p:spPr>
          <a:xfrm>
            <a:off x="62831" y="12552145"/>
            <a:ext cx="2320478" cy="1799520"/>
          </a:xfrm>
          <a:prstGeom prst="roundRect">
            <a:avLst>
              <a:gd name="adj" fmla="val 4230"/>
            </a:avLst>
          </a:prstGeom>
          <a:solidFill>
            <a:srgbClr val="FFCC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sz="1249" b="1" dirty="0">
                <a:solidFill>
                  <a:sysClr val="windowText" lastClr="000000"/>
                </a:solidFill>
              </a:rPr>
              <a:t>他の医療機関を</a:t>
            </a:r>
            <a:r>
              <a:rPr kumimoji="1" lang="ja-JP" altLang="en-US" sz="1249" b="1" dirty="0" smtClean="0">
                <a:solidFill>
                  <a:sysClr val="windowText" lastClr="000000"/>
                </a:solidFill>
              </a:rPr>
              <a:t>案内</a:t>
            </a:r>
            <a:endParaRPr kumimoji="1" lang="en-US" altLang="ja-JP" sz="1249" b="1" dirty="0">
              <a:solidFill>
                <a:sysClr val="windowText" lastClr="000000"/>
              </a:solidFill>
            </a:endParaRPr>
          </a:p>
          <a:p>
            <a:r>
              <a:rPr kumimoji="1" lang="ja-JP" altLang="en-US" sz="1050" dirty="0">
                <a:solidFill>
                  <a:sysClr val="windowText" lastClr="000000"/>
                </a:solidFill>
              </a:rPr>
              <a:t>☞　</a:t>
            </a:r>
            <a:r>
              <a:rPr kumimoji="1" lang="ja-JP" altLang="en-US" sz="1050" dirty="0" smtClean="0">
                <a:solidFill>
                  <a:sysClr val="windowText" lastClr="000000"/>
                </a:solidFill>
              </a:rPr>
              <a:t>医療情報ネット「ナビイ」や</a:t>
            </a:r>
            <a:r>
              <a:rPr kumimoji="1" lang="ja-JP" altLang="en-US" sz="1050" dirty="0">
                <a:solidFill>
                  <a:sysClr val="windowText" lastClr="000000"/>
                </a:solidFill>
              </a:rPr>
              <a:t>「ＪＭＩＰ</a:t>
            </a:r>
            <a:r>
              <a:rPr kumimoji="1" lang="ja-JP" altLang="en-US" sz="1050" dirty="0" smtClean="0">
                <a:solidFill>
                  <a:sysClr val="windowText" lastClr="000000"/>
                </a:solidFill>
              </a:rPr>
              <a:t>認証病院</a:t>
            </a:r>
            <a:r>
              <a:rPr kumimoji="1" lang="ja-JP" altLang="en-US" sz="1050" dirty="0">
                <a:solidFill>
                  <a:sysClr val="windowText" lastClr="000000"/>
                </a:solidFill>
              </a:rPr>
              <a:t>」・「外国人患者を</a:t>
            </a:r>
            <a:r>
              <a:rPr kumimoji="1" lang="ja-JP" altLang="en-US" sz="1050" dirty="0" smtClean="0">
                <a:solidFill>
                  <a:sysClr val="windowText" lastClr="000000"/>
                </a:solidFill>
              </a:rPr>
              <a:t>受け入れる</a:t>
            </a:r>
            <a:r>
              <a:rPr kumimoji="1" lang="ja-JP" altLang="en-US" sz="1050" dirty="0">
                <a:solidFill>
                  <a:sysClr val="windowText" lastClr="000000"/>
                </a:solidFill>
              </a:rPr>
              <a:t>拠点的な医療機関」等</a:t>
            </a:r>
            <a:r>
              <a:rPr kumimoji="1" lang="ja-JP" altLang="en-US" sz="1050" dirty="0" smtClean="0">
                <a:solidFill>
                  <a:sysClr val="windowText" lastClr="000000"/>
                </a:solidFill>
              </a:rPr>
              <a:t>から医療</a:t>
            </a:r>
            <a:r>
              <a:rPr kumimoji="1" lang="ja-JP" altLang="en-US" sz="1050" dirty="0">
                <a:solidFill>
                  <a:sysClr val="windowText" lastClr="000000"/>
                </a:solidFill>
              </a:rPr>
              <a:t>機関を検索できます。　</a:t>
            </a:r>
            <a:endParaRPr kumimoji="1" lang="en-US" altLang="ja-JP" sz="1050" dirty="0">
              <a:solidFill>
                <a:sysClr val="windowText" lastClr="000000"/>
              </a:solidFill>
            </a:endParaRPr>
          </a:p>
          <a:p>
            <a:r>
              <a:rPr kumimoji="1" lang="ja-JP" altLang="en-US" sz="1050" dirty="0">
                <a:solidFill>
                  <a:sysClr val="windowText" lastClr="000000"/>
                </a:solidFill>
              </a:rPr>
              <a:t>☞　事前に連携先リストを作って</a:t>
            </a:r>
            <a:endParaRPr kumimoji="1" lang="en-US" altLang="ja-JP" sz="1050" dirty="0">
              <a:solidFill>
                <a:sysClr val="windowText" lastClr="000000"/>
              </a:solidFill>
            </a:endParaRPr>
          </a:p>
          <a:p>
            <a:pPr>
              <a:spcAft>
                <a:spcPts val="600"/>
              </a:spcAft>
            </a:pPr>
            <a:r>
              <a:rPr kumimoji="1" lang="ja-JP" altLang="en-US" sz="1050" dirty="0">
                <a:solidFill>
                  <a:sysClr val="windowText" lastClr="000000"/>
                </a:solidFill>
              </a:rPr>
              <a:t>　おきましょう</a:t>
            </a:r>
            <a:r>
              <a:rPr kumimoji="1" lang="ja-JP" altLang="en-US" sz="1050" dirty="0" smtClean="0">
                <a:solidFill>
                  <a:sysClr val="windowText" lastClr="000000"/>
                </a:solidFill>
              </a:rPr>
              <a:t>。</a:t>
            </a:r>
            <a:endParaRPr kumimoji="1" lang="en-US" altLang="ja-JP" sz="1050" dirty="0">
              <a:solidFill>
                <a:sysClr val="windowText" lastClr="000000"/>
              </a:solidFill>
            </a:endParaRPr>
          </a:p>
        </p:txBody>
      </p:sp>
      <p:sp>
        <p:nvSpPr>
          <p:cNvPr id="22" name="角丸四角形 21"/>
          <p:cNvSpPr/>
          <p:nvPr/>
        </p:nvSpPr>
        <p:spPr>
          <a:xfrm>
            <a:off x="3559078" y="14033452"/>
            <a:ext cx="4726545" cy="416438"/>
          </a:xfrm>
          <a:prstGeom prst="roundRect">
            <a:avLst>
              <a:gd name="adj" fmla="val 5819"/>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49" b="1" smtClean="0">
                <a:solidFill>
                  <a:sysClr val="windowText" lastClr="000000"/>
                </a:solidFill>
              </a:rPr>
              <a:t>宿泊</a:t>
            </a:r>
            <a:r>
              <a:rPr kumimoji="1" lang="ja-JP" altLang="en-US" sz="1249" b="1" dirty="0">
                <a:solidFill>
                  <a:sysClr val="windowText" lastClr="000000"/>
                </a:solidFill>
              </a:rPr>
              <a:t>施設</a:t>
            </a:r>
            <a:r>
              <a:rPr kumimoji="1" lang="ja-JP" altLang="en-US" sz="1249" b="1" dirty="0" smtClean="0">
                <a:solidFill>
                  <a:sysClr val="windowText" lastClr="000000"/>
                </a:solidFill>
              </a:rPr>
              <a:t>等</a:t>
            </a:r>
            <a:r>
              <a:rPr kumimoji="1" lang="ja-JP" altLang="en-US" sz="1249" b="1" smtClean="0">
                <a:solidFill>
                  <a:sysClr val="windowText" lastClr="000000"/>
                </a:solidFill>
              </a:rPr>
              <a:t>（滞在先へ）</a:t>
            </a:r>
            <a:endParaRPr kumimoji="1" lang="en-US" altLang="ja-JP" sz="1249" b="1" dirty="0">
              <a:solidFill>
                <a:sysClr val="windowText" lastClr="000000"/>
              </a:solidFill>
            </a:endParaRPr>
          </a:p>
        </p:txBody>
      </p:sp>
      <p:sp>
        <p:nvSpPr>
          <p:cNvPr id="26" name="下矢印 25"/>
          <p:cNvSpPr/>
          <p:nvPr/>
        </p:nvSpPr>
        <p:spPr>
          <a:xfrm>
            <a:off x="6784774" y="1724721"/>
            <a:ext cx="306000" cy="1676532"/>
          </a:xfrm>
          <a:prstGeom prst="downArrow">
            <a:avLst>
              <a:gd name="adj1" fmla="val 38661"/>
              <a:gd name="adj2" fmla="val 50000"/>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34"/>
          </a:p>
        </p:txBody>
      </p:sp>
      <p:sp>
        <p:nvSpPr>
          <p:cNvPr id="43" name="下矢印 42"/>
          <p:cNvSpPr/>
          <p:nvPr/>
        </p:nvSpPr>
        <p:spPr>
          <a:xfrm>
            <a:off x="6708272" y="12357516"/>
            <a:ext cx="310174" cy="1685089"/>
          </a:xfrm>
          <a:prstGeom prst="downArrow">
            <a:avLst>
              <a:gd name="adj1" fmla="val 32717"/>
              <a:gd name="adj2" fmla="val 37717"/>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34"/>
          </a:p>
        </p:txBody>
      </p:sp>
      <p:sp>
        <p:nvSpPr>
          <p:cNvPr id="57" name="テキスト ボックス 56"/>
          <p:cNvSpPr txBox="1"/>
          <p:nvPr/>
        </p:nvSpPr>
        <p:spPr>
          <a:xfrm>
            <a:off x="452972" y="932346"/>
            <a:ext cx="10043577" cy="461665"/>
          </a:xfrm>
          <a:prstGeom prst="rect">
            <a:avLst/>
          </a:prstGeom>
          <a:solidFill>
            <a:schemeClr val="accent2">
              <a:lumMod val="20000"/>
              <a:lumOff val="80000"/>
            </a:schemeClr>
          </a:solidFill>
          <a:ln>
            <a:solidFill>
              <a:srgbClr val="FF0000"/>
            </a:solidFill>
            <a:prstDash val="dash"/>
          </a:ln>
        </p:spPr>
        <p:txBody>
          <a:bodyPr wrap="square" rtlCol="0">
            <a:spAutoFit/>
          </a:bodyPr>
          <a:lstStyle/>
          <a:p>
            <a:r>
              <a:rPr kumimoji="1" lang="ja-JP" altLang="en-US" sz="1200" dirty="0" smtClean="0"/>
              <a:t>　</a:t>
            </a:r>
            <a:r>
              <a:rPr kumimoji="1" lang="en-US" altLang="ja-JP" sz="1200" dirty="0" smtClean="0"/>
              <a:t>※</a:t>
            </a:r>
            <a:r>
              <a:rPr kumimoji="1" lang="ja-JP" altLang="en-US" sz="1200" dirty="0"/>
              <a:t> </a:t>
            </a:r>
            <a:r>
              <a:rPr kumimoji="1" lang="ja-JP" altLang="en-US" sz="1200" dirty="0" smtClean="0"/>
              <a:t>本フローチャート</a:t>
            </a:r>
            <a:r>
              <a:rPr kumimoji="1" lang="ja-JP" altLang="en-US" sz="1200" dirty="0"/>
              <a:t>は</a:t>
            </a:r>
            <a:r>
              <a:rPr kumimoji="1" lang="ja-JP" altLang="en-US" sz="1200" dirty="0" smtClean="0"/>
              <a:t>、外国人患者の対応に慣れていない医療機関で活用されることを想定して、訪日</a:t>
            </a:r>
            <a:r>
              <a:rPr kumimoji="1" lang="ja-JP" altLang="en-US" sz="1200" dirty="0"/>
              <a:t>外国人患者対応の基本的</a:t>
            </a:r>
            <a:r>
              <a:rPr kumimoji="1" lang="ja-JP" altLang="en-US" sz="1200" dirty="0" smtClean="0"/>
              <a:t>な流れを</a:t>
            </a:r>
            <a:endParaRPr kumimoji="1" lang="en-US" altLang="ja-JP" sz="1200" dirty="0" smtClean="0"/>
          </a:p>
          <a:p>
            <a:r>
              <a:rPr kumimoji="1" lang="ja-JP" altLang="en-US" sz="1200" dirty="0"/>
              <a:t>　</a:t>
            </a:r>
            <a:r>
              <a:rPr kumimoji="1" lang="ja-JP" altLang="en-US" sz="1200" dirty="0" smtClean="0"/>
              <a:t>　示したものです。自院</a:t>
            </a:r>
            <a:r>
              <a:rPr kumimoji="1" lang="ja-JP" altLang="en-US" sz="1200" dirty="0"/>
              <a:t>のマニュアル・方針がある場合は</a:t>
            </a:r>
            <a:r>
              <a:rPr kumimoji="1" lang="ja-JP" altLang="en-US" sz="1200" dirty="0" smtClean="0"/>
              <a:t>、そちら</a:t>
            </a:r>
            <a:r>
              <a:rPr kumimoji="1" lang="ja-JP" altLang="en-US" sz="1200" dirty="0"/>
              <a:t>に従い、本フローチャートを参考にしながら、適切に対応してください。</a:t>
            </a:r>
            <a:endParaRPr kumimoji="1" lang="ja-JP" altLang="en-US" dirty="0"/>
          </a:p>
        </p:txBody>
      </p:sp>
      <p:sp>
        <p:nvSpPr>
          <p:cNvPr id="10" name="角丸四角形 9"/>
          <p:cNvSpPr/>
          <p:nvPr/>
        </p:nvSpPr>
        <p:spPr>
          <a:xfrm>
            <a:off x="2815263" y="3412253"/>
            <a:ext cx="5595945" cy="531245"/>
          </a:xfrm>
          <a:prstGeom prst="roundRect">
            <a:avLst>
              <a:gd name="adj" fmla="val 0"/>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300"/>
              </a:spcAft>
            </a:pPr>
            <a:r>
              <a:rPr kumimoji="1" lang="ja-JP" altLang="en-US" sz="1249" b="1" dirty="0">
                <a:solidFill>
                  <a:sysClr val="windowText" lastClr="000000"/>
                </a:solidFill>
              </a:rPr>
              <a:t>医療機関</a:t>
            </a:r>
            <a:r>
              <a:rPr kumimoji="1" lang="ja-JP" altLang="en-US" sz="1249" b="1" dirty="0" smtClean="0">
                <a:solidFill>
                  <a:sysClr val="windowText" lastClr="000000"/>
                </a:solidFill>
              </a:rPr>
              <a:t>受付　</a:t>
            </a:r>
            <a:endParaRPr kumimoji="1" lang="en-US" altLang="ja-JP" sz="1249" b="1" dirty="0">
              <a:solidFill>
                <a:sysClr val="windowText" lastClr="000000"/>
              </a:solidFill>
            </a:endParaRPr>
          </a:p>
          <a:p>
            <a:r>
              <a:rPr kumimoji="1" lang="ja-JP" altLang="en-US" sz="1050" dirty="0">
                <a:solidFill>
                  <a:sysClr val="windowText" lastClr="000000"/>
                </a:solidFill>
              </a:rPr>
              <a:t>☞ 患者の様子・</a:t>
            </a:r>
            <a:r>
              <a:rPr kumimoji="1" lang="ja-JP" altLang="en-US" sz="1050" dirty="0" smtClean="0">
                <a:solidFill>
                  <a:sysClr val="windowText" lastClr="000000"/>
                </a:solidFill>
              </a:rPr>
              <a:t>症状とともに、</a:t>
            </a:r>
            <a:r>
              <a:rPr kumimoji="1" lang="ja-JP" altLang="en-US" sz="1050" dirty="0">
                <a:solidFill>
                  <a:sysClr val="windowText" lastClr="000000"/>
                </a:solidFill>
              </a:rPr>
              <a:t>以下を</a:t>
            </a:r>
            <a:r>
              <a:rPr kumimoji="1" lang="ja-JP" altLang="en-US" sz="1050" dirty="0" smtClean="0">
                <a:solidFill>
                  <a:sysClr val="windowText" lastClr="000000"/>
                </a:solidFill>
              </a:rPr>
              <a:t>確認することで、自院での対応可否を確認します。</a:t>
            </a:r>
            <a:endParaRPr kumimoji="1" lang="en-US" altLang="ja-JP" sz="1050" dirty="0" smtClean="0">
              <a:solidFill>
                <a:sysClr val="windowText" lastClr="000000"/>
              </a:solidFill>
            </a:endParaRPr>
          </a:p>
        </p:txBody>
      </p:sp>
      <p:sp>
        <p:nvSpPr>
          <p:cNvPr id="47" name="テキスト ボックス 46"/>
          <p:cNvSpPr txBox="1"/>
          <p:nvPr/>
        </p:nvSpPr>
        <p:spPr>
          <a:xfrm>
            <a:off x="6880226" y="12686341"/>
            <a:ext cx="1160895" cy="260521"/>
          </a:xfrm>
          <a:prstGeom prst="rect">
            <a:avLst/>
          </a:prstGeom>
          <a:noFill/>
        </p:spPr>
        <p:txBody>
          <a:bodyPr wrap="none" rtlCol="0">
            <a:spAutoFit/>
          </a:bodyPr>
          <a:lstStyle/>
          <a:p>
            <a:r>
              <a:rPr kumimoji="1" lang="ja-JP" altLang="en-US" sz="1093" dirty="0"/>
              <a:t>院外処方の場合</a:t>
            </a:r>
          </a:p>
        </p:txBody>
      </p:sp>
      <p:sp>
        <p:nvSpPr>
          <p:cNvPr id="64" name="角丸四角形 63"/>
          <p:cNvSpPr/>
          <p:nvPr/>
        </p:nvSpPr>
        <p:spPr>
          <a:xfrm>
            <a:off x="4186564" y="12933011"/>
            <a:ext cx="4670554" cy="941564"/>
          </a:xfrm>
          <a:prstGeom prst="roundRect">
            <a:avLst>
              <a:gd name="adj" fmla="val 7335"/>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sz="1249" b="1" dirty="0">
                <a:solidFill>
                  <a:sysClr val="windowText" lastClr="000000"/>
                </a:solidFill>
              </a:rPr>
              <a:t>薬局への案内</a:t>
            </a:r>
            <a:endParaRPr kumimoji="1" lang="en-US" altLang="ja-JP" sz="1249" b="1" dirty="0">
              <a:solidFill>
                <a:sysClr val="windowText" lastClr="000000"/>
              </a:solidFill>
            </a:endParaRPr>
          </a:p>
          <a:p>
            <a:r>
              <a:rPr kumimoji="1" lang="ja-JP" altLang="en-US" sz="1050" dirty="0">
                <a:solidFill>
                  <a:sysClr val="windowText" lastClr="000000"/>
                </a:solidFill>
              </a:rPr>
              <a:t>○　外国語対応を行っている、薬局等へ案内</a:t>
            </a:r>
            <a:endParaRPr kumimoji="1" lang="en-US" altLang="ja-JP" sz="1050" dirty="0">
              <a:solidFill>
                <a:sysClr val="windowText" lastClr="000000"/>
              </a:solidFill>
            </a:endParaRPr>
          </a:p>
          <a:p>
            <a:r>
              <a:rPr kumimoji="1" lang="ja-JP" altLang="en-US" sz="1050" dirty="0">
                <a:solidFill>
                  <a:sysClr val="windowText" lastClr="000000"/>
                </a:solidFill>
              </a:rPr>
              <a:t>☞　</a:t>
            </a:r>
            <a:r>
              <a:rPr kumimoji="1" lang="ja-JP" altLang="en-US" sz="1050" dirty="0" smtClean="0">
                <a:solidFill>
                  <a:sysClr val="windowText" lastClr="000000"/>
                </a:solidFill>
              </a:rPr>
              <a:t>医療情報ネット「</a:t>
            </a:r>
            <a:r>
              <a:rPr kumimoji="1" lang="ja-JP" altLang="en-US" sz="1050" dirty="0">
                <a:solidFill>
                  <a:sysClr val="windowText" lastClr="000000"/>
                </a:solidFill>
              </a:rPr>
              <a:t>ナビイ</a:t>
            </a:r>
            <a:r>
              <a:rPr kumimoji="1" lang="ja-JP" altLang="en-US" sz="1050" dirty="0" smtClean="0">
                <a:solidFill>
                  <a:sysClr val="windowText" lastClr="000000"/>
                </a:solidFill>
              </a:rPr>
              <a:t>」</a:t>
            </a:r>
            <a:r>
              <a:rPr kumimoji="1" lang="ja-JP" altLang="en-US" sz="1050" dirty="0">
                <a:solidFill>
                  <a:sysClr val="windowText" lastClr="000000"/>
                </a:solidFill>
              </a:rPr>
              <a:t>で検索できます。</a:t>
            </a:r>
            <a:endParaRPr kumimoji="1" lang="en-US" altLang="ja-JP" sz="1050" dirty="0">
              <a:solidFill>
                <a:sysClr val="windowText" lastClr="000000"/>
              </a:solidFill>
            </a:endParaRPr>
          </a:p>
          <a:p>
            <a:r>
              <a:rPr kumimoji="1" lang="ja-JP" altLang="en-US" sz="1050" dirty="0">
                <a:solidFill>
                  <a:sysClr val="windowText" lastClr="000000"/>
                </a:solidFill>
              </a:rPr>
              <a:t>✔　多言語説明資料「院外処方箋の説明（厚労省）」</a:t>
            </a:r>
          </a:p>
        </p:txBody>
      </p:sp>
      <p:sp>
        <p:nvSpPr>
          <p:cNvPr id="76" name="下矢印 75"/>
          <p:cNvSpPr/>
          <p:nvPr/>
        </p:nvSpPr>
        <p:spPr>
          <a:xfrm>
            <a:off x="5727369" y="11601140"/>
            <a:ext cx="293824" cy="365189"/>
          </a:xfrm>
          <a:prstGeom prst="downArrow">
            <a:avLst>
              <a:gd name="adj1" fmla="val 35906"/>
              <a:gd name="adj2" fmla="val 50000"/>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34"/>
          </a:p>
        </p:txBody>
      </p:sp>
      <p:sp>
        <p:nvSpPr>
          <p:cNvPr id="77" name="下矢印 76"/>
          <p:cNvSpPr/>
          <p:nvPr/>
        </p:nvSpPr>
        <p:spPr>
          <a:xfrm>
            <a:off x="5238218" y="6159713"/>
            <a:ext cx="328102" cy="297513"/>
          </a:xfrm>
          <a:prstGeom prst="downArrow">
            <a:avLst>
              <a:gd name="adj1" fmla="val 31208"/>
              <a:gd name="adj2" fmla="val 50000"/>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34"/>
          </a:p>
        </p:txBody>
      </p:sp>
      <p:sp>
        <p:nvSpPr>
          <p:cNvPr id="54" name="テキスト ボックス 53"/>
          <p:cNvSpPr txBox="1"/>
          <p:nvPr/>
        </p:nvSpPr>
        <p:spPr>
          <a:xfrm>
            <a:off x="6101818" y="9781376"/>
            <a:ext cx="742511" cy="260521"/>
          </a:xfrm>
          <a:prstGeom prst="rect">
            <a:avLst/>
          </a:prstGeom>
          <a:noFill/>
        </p:spPr>
        <p:txBody>
          <a:bodyPr wrap="none" rtlCol="0">
            <a:spAutoFit/>
          </a:bodyPr>
          <a:lstStyle/>
          <a:p>
            <a:r>
              <a:rPr kumimoji="1" lang="ja-JP" altLang="en-US" sz="1093" dirty="0"/>
              <a:t>対応</a:t>
            </a:r>
            <a:r>
              <a:rPr kumimoji="1" lang="ja-JP" altLang="en-US" sz="1093" dirty="0" smtClean="0"/>
              <a:t>可能</a:t>
            </a:r>
            <a:endParaRPr kumimoji="1" lang="ja-JP" altLang="en-US" sz="1093" dirty="0"/>
          </a:p>
        </p:txBody>
      </p:sp>
      <p:sp>
        <p:nvSpPr>
          <p:cNvPr id="55" name="テキスト ボックス 54"/>
          <p:cNvSpPr txBox="1"/>
          <p:nvPr/>
        </p:nvSpPr>
        <p:spPr>
          <a:xfrm>
            <a:off x="1649847" y="5258633"/>
            <a:ext cx="825867" cy="400110"/>
          </a:xfrm>
          <a:prstGeom prst="rect">
            <a:avLst/>
          </a:prstGeom>
          <a:noFill/>
        </p:spPr>
        <p:txBody>
          <a:bodyPr wrap="none" rtlCol="0">
            <a:spAutoFit/>
          </a:bodyPr>
          <a:lstStyle/>
          <a:p>
            <a:r>
              <a:rPr kumimoji="1" lang="ja-JP" altLang="en-US" sz="1000" dirty="0"/>
              <a:t>他の</a:t>
            </a:r>
            <a:r>
              <a:rPr kumimoji="1" lang="ja-JP" altLang="en-US" sz="1000" dirty="0" smtClean="0"/>
              <a:t>医療</a:t>
            </a:r>
            <a:endParaRPr kumimoji="1" lang="en-US" altLang="ja-JP" sz="1000" dirty="0" smtClean="0"/>
          </a:p>
          <a:p>
            <a:r>
              <a:rPr kumimoji="1" lang="ja-JP" altLang="en-US" sz="1000" dirty="0" smtClean="0"/>
              <a:t>機関を</a:t>
            </a:r>
            <a:r>
              <a:rPr kumimoji="1" lang="ja-JP" altLang="en-US" sz="1000" dirty="0"/>
              <a:t>案内</a:t>
            </a:r>
          </a:p>
        </p:txBody>
      </p:sp>
      <p:sp>
        <p:nvSpPr>
          <p:cNvPr id="6" name="角丸四角形 5"/>
          <p:cNvSpPr/>
          <p:nvPr/>
        </p:nvSpPr>
        <p:spPr>
          <a:xfrm>
            <a:off x="2183909" y="1612586"/>
            <a:ext cx="6122425" cy="324000"/>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49" b="1" dirty="0">
                <a:solidFill>
                  <a:sysClr val="windowText" lastClr="000000"/>
                </a:solidFill>
              </a:rPr>
              <a:t>訪日外国人患者</a:t>
            </a:r>
          </a:p>
        </p:txBody>
      </p:sp>
      <p:sp>
        <p:nvSpPr>
          <p:cNvPr id="86" name="角丸四角形 85"/>
          <p:cNvSpPr/>
          <p:nvPr/>
        </p:nvSpPr>
        <p:spPr>
          <a:xfrm>
            <a:off x="8926126" y="3542032"/>
            <a:ext cx="1812488" cy="10332543"/>
          </a:xfrm>
          <a:prstGeom prst="roundRect">
            <a:avLst>
              <a:gd name="adj" fmla="val 0"/>
            </a:avLst>
          </a:prstGeom>
          <a:solidFill>
            <a:srgbClr val="FFFFCC"/>
          </a:solidFill>
          <a:ln>
            <a:solidFill>
              <a:srgbClr val="FFC30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ysClr val="windowText" lastClr="000000"/>
                </a:solidFill>
              </a:rPr>
              <a:t>すぐに利用できる</a:t>
            </a:r>
            <a:endParaRPr kumimoji="1" lang="en-US" altLang="ja-JP" sz="1400" b="1" dirty="0" smtClean="0">
              <a:solidFill>
                <a:sysClr val="windowText" lastClr="000000"/>
              </a:solidFill>
            </a:endParaRPr>
          </a:p>
          <a:p>
            <a:r>
              <a:rPr kumimoji="1" lang="ja-JP" altLang="en-US" sz="1400" b="1" dirty="0" smtClean="0">
                <a:solidFill>
                  <a:sysClr val="windowText" lastClr="000000"/>
                </a:solidFill>
              </a:rPr>
              <a:t>医療通訳サービス等</a:t>
            </a:r>
            <a:endParaRPr kumimoji="1" lang="en-US" altLang="ja-JP" sz="1400" b="1" dirty="0" smtClean="0">
              <a:solidFill>
                <a:sysClr val="windowText" lastClr="000000"/>
              </a:solidFill>
            </a:endParaRPr>
          </a:p>
          <a:p>
            <a:endParaRPr kumimoji="1" lang="en-US" altLang="ja-JP" sz="1400" b="1" dirty="0">
              <a:solidFill>
                <a:sysClr val="windowText" lastClr="000000"/>
              </a:solidFill>
            </a:endParaRPr>
          </a:p>
          <a:p>
            <a:endParaRPr kumimoji="1" lang="en-US" altLang="ja-JP" sz="1050" dirty="0">
              <a:solidFill>
                <a:sysClr val="windowText" lastClr="000000"/>
              </a:solidFill>
            </a:endParaRPr>
          </a:p>
          <a:p>
            <a:pPr>
              <a:spcAft>
                <a:spcPts val="600"/>
              </a:spcAft>
            </a:pPr>
            <a:endParaRPr kumimoji="1" lang="en-US" altLang="ja-JP" sz="1050" dirty="0">
              <a:solidFill>
                <a:sysClr val="windowText" lastClr="000000"/>
              </a:solidFill>
            </a:endParaRPr>
          </a:p>
          <a:p>
            <a:r>
              <a:rPr kumimoji="1" lang="ja-JP" altLang="en-US" sz="1050" dirty="0">
                <a:solidFill>
                  <a:sysClr val="windowText" lastClr="000000"/>
                </a:solidFill>
              </a:rPr>
              <a:t>✔　</a:t>
            </a:r>
            <a:r>
              <a:rPr kumimoji="1" lang="ja-JP" altLang="en-US" sz="1050" b="1" dirty="0">
                <a:solidFill>
                  <a:sysClr val="windowText" lastClr="000000"/>
                </a:solidFill>
              </a:rPr>
              <a:t>医療機関向け救急通訳</a:t>
            </a:r>
            <a:endParaRPr kumimoji="1" lang="en-US" altLang="ja-JP" sz="1050" b="1" dirty="0">
              <a:solidFill>
                <a:sysClr val="windowText" lastClr="000000"/>
              </a:solidFill>
            </a:endParaRPr>
          </a:p>
          <a:p>
            <a:r>
              <a:rPr kumimoji="1" lang="ja-JP" altLang="en-US" sz="1050" b="1" dirty="0">
                <a:solidFill>
                  <a:sysClr val="windowText" lastClr="000000"/>
                </a:solidFill>
              </a:rPr>
              <a:t>　サービス</a:t>
            </a:r>
            <a:r>
              <a:rPr kumimoji="1" lang="en-US" altLang="ja-JP" sz="1050" b="1" dirty="0">
                <a:solidFill>
                  <a:sysClr val="windowText" lastClr="000000"/>
                </a:solidFill>
              </a:rPr>
              <a:t>【</a:t>
            </a:r>
            <a:r>
              <a:rPr kumimoji="1" lang="ja-JP" altLang="en-US" sz="1050" b="1" dirty="0">
                <a:solidFill>
                  <a:sysClr val="windowText" lastClr="000000"/>
                </a:solidFill>
              </a:rPr>
              <a:t>東京都</a:t>
            </a:r>
            <a:r>
              <a:rPr kumimoji="1" lang="en-US" altLang="ja-JP" sz="1050" b="1" dirty="0">
                <a:solidFill>
                  <a:sysClr val="windowText" lastClr="000000"/>
                </a:solidFill>
              </a:rPr>
              <a:t>】</a:t>
            </a:r>
          </a:p>
          <a:p>
            <a:pPr>
              <a:spcAft>
                <a:spcPts val="600"/>
              </a:spcAft>
            </a:pPr>
            <a:r>
              <a:rPr kumimoji="1" lang="ja-JP" altLang="en-US" sz="1050" dirty="0">
                <a:solidFill>
                  <a:sysClr val="windowText" lastClr="000000"/>
                </a:solidFill>
              </a:rPr>
              <a:t>　</a:t>
            </a:r>
            <a:r>
              <a:rPr kumimoji="1" lang="en-US" altLang="ja-JP" sz="1050" b="1" dirty="0">
                <a:solidFill>
                  <a:sysClr val="windowText" lastClr="000000"/>
                </a:solidFill>
              </a:rPr>
              <a:t>※</a:t>
            </a:r>
            <a:r>
              <a:rPr kumimoji="1" lang="ja-JP" altLang="en-US" sz="1050" b="1" dirty="0">
                <a:solidFill>
                  <a:sysClr val="windowText" lastClr="000000"/>
                </a:solidFill>
              </a:rPr>
              <a:t> ①英語・中国語</a:t>
            </a:r>
            <a:endParaRPr kumimoji="1" lang="en-US" altLang="ja-JP" sz="1050" b="1" dirty="0">
              <a:solidFill>
                <a:sysClr val="windowText" lastClr="000000"/>
              </a:solidFill>
            </a:endParaRPr>
          </a:p>
          <a:p>
            <a:r>
              <a:rPr kumimoji="1" lang="ja-JP" altLang="en-US" sz="1050" b="1" dirty="0">
                <a:solidFill>
                  <a:sysClr val="windowText" lastClr="000000"/>
                </a:solidFill>
              </a:rPr>
              <a:t>　　　</a:t>
            </a:r>
            <a:r>
              <a:rPr kumimoji="1" lang="en-US" altLang="ja-JP" sz="1050" b="1" dirty="0">
                <a:solidFill>
                  <a:sysClr val="windowText" lastClr="000000"/>
                </a:solidFill>
              </a:rPr>
              <a:t>24</a:t>
            </a:r>
            <a:r>
              <a:rPr kumimoji="1" lang="ja-JP" altLang="en-US" sz="1050" b="1" dirty="0">
                <a:solidFill>
                  <a:sysClr val="windowText" lastClr="000000"/>
                </a:solidFill>
              </a:rPr>
              <a:t>時間</a:t>
            </a:r>
            <a:r>
              <a:rPr kumimoji="1" lang="en-US" altLang="ja-JP" sz="1050" b="1" dirty="0">
                <a:solidFill>
                  <a:sysClr val="windowText" lastClr="000000"/>
                </a:solidFill>
              </a:rPr>
              <a:t>365</a:t>
            </a:r>
            <a:r>
              <a:rPr kumimoji="1" lang="ja-JP" altLang="en-US" sz="1050" b="1" dirty="0">
                <a:solidFill>
                  <a:sysClr val="windowText" lastClr="000000"/>
                </a:solidFill>
              </a:rPr>
              <a:t>日</a:t>
            </a:r>
            <a:endParaRPr kumimoji="1" lang="en-US" altLang="ja-JP" sz="1050" b="1" dirty="0">
              <a:solidFill>
                <a:sysClr val="windowText" lastClr="000000"/>
              </a:solidFill>
            </a:endParaRPr>
          </a:p>
          <a:p>
            <a:endParaRPr kumimoji="1" lang="en-US" altLang="ja-JP" sz="1050" b="1" dirty="0">
              <a:solidFill>
                <a:sysClr val="windowText" lastClr="000000"/>
              </a:solidFill>
            </a:endParaRPr>
          </a:p>
          <a:p>
            <a:r>
              <a:rPr kumimoji="1" lang="ja-JP" altLang="en-US" sz="1050" b="1" dirty="0">
                <a:solidFill>
                  <a:sysClr val="windowText" lastClr="000000"/>
                </a:solidFill>
              </a:rPr>
              <a:t>　　② 韓国語・タイ語・</a:t>
            </a:r>
            <a:endParaRPr kumimoji="1" lang="en-US" altLang="ja-JP" sz="1050" b="1" dirty="0">
              <a:solidFill>
                <a:sysClr val="windowText" lastClr="000000"/>
              </a:solidFill>
            </a:endParaRPr>
          </a:p>
          <a:p>
            <a:pPr>
              <a:spcAft>
                <a:spcPts val="600"/>
              </a:spcAft>
            </a:pPr>
            <a:r>
              <a:rPr kumimoji="1" lang="ja-JP" altLang="en-US" sz="1050" b="1" dirty="0">
                <a:solidFill>
                  <a:sysClr val="windowText" lastClr="000000"/>
                </a:solidFill>
              </a:rPr>
              <a:t>　　　ｽﾍﾟｲﾝ語・</a:t>
            </a:r>
            <a:r>
              <a:rPr kumimoji="1" lang="ja-JP" altLang="en-US" sz="1050" b="1" dirty="0" smtClean="0">
                <a:solidFill>
                  <a:sysClr val="windowText" lastClr="000000"/>
                </a:solidFill>
              </a:rPr>
              <a:t>ﾌﾗﾝｽ語・</a:t>
            </a:r>
            <a:endParaRPr kumimoji="1" lang="en-US" altLang="ja-JP" sz="1050" b="1" dirty="0" smtClean="0">
              <a:solidFill>
                <a:sysClr val="windowText" lastClr="000000"/>
              </a:solidFill>
            </a:endParaRPr>
          </a:p>
          <a:p>
            <a:pPr>
              <a:spcAft>
                <a:spcPts val="600"/>
              </a:spcAft>
            </a:pPr>
            <a:r>
              <a:rPr kumimoji="1" lang="ja-JP" altLang="en-US" sz="1050" b="1" dirty="0">
                <a:solidFill>
                  <a:sysClr val="windowText" lastClr="000000"/>
                </a:solidFill>
              </a:rPr>
              <a:t>　</a:t>
            </a:r>
            <a:r>
              <a:rPr kumimoji="1" lang="ja-JP" altLang="en-US" sz="1050" b="1" dirty="0" smtClean="0">
                <a:solidFill>
                  <a:sysClr val="windowText" lastClr="000000"/>
                </a:solidFill>
              </a:rPr>
              <a:t>　　ﾍﾞﾄﾅﾑ語・ﾈﾊﾟｰﾙ語・</a:t>
            </a:r>
            <a:endParaRPr kumimoji="1" lang="en-US" altLang="ja-JP" sz="1050" b="1" dirty="0" smtClean="0">
              <a:solidFill>
                <a:sysClr val="windowText" lastClr="000000"/>
              </a:solidFill>
            </a:endParaRPr>
          </a:p>
          <a:p>
            <a:pPr>
              <a:spcAft>
                <a:spcPts val="600"/>
              </a:spcAft>
            </a:pPr>
            <a:r>
              <a:rPr kumimoji="1" lang="ja-JP" altLang="en-US" sz="1050" b="1" dirty="0">
                <a:solidFill>
                  <a:sysClr val="windowText" lastClr="000000"/>
                </a:solidFill>
              </a:rPr>
              <a:t>　</a:t>
            </a:r>
            <a:r>
              <a:rPr kumimoji="1" lang="ja-JP" altLang="en-US" sz="1050" b="1" dirty="0" smtClean="0">
                <a:solidFill>
                  <a:sysClr val="windowText" lastClr="000000"/>
                </a:solidFill>
              </a:rPr>
              <a:t>　　ﾀｶﾞﾛｸﾞ語</a:t>
            </a:r>
            <a:endParaRPr kumimoji="1" lang="en-US" altLang="ja-JP" sz="1050" b="1" dirty="0">
              <a:solidFill>
                <a:sysClr val="windowText" lastClr="000000"/>
              </a:solidFill>
            </a:endParaRPr>
          </a:p>
          <a:p>
            <a:r>
              <a:rPr kumimoji="1" lang="ja-JP" altLang="en-US" sz="1050" b="1" dirty="0">
                <a:solidFill>
                  <a:sysClr val="windowText" lastClr="000000"/>
                </a:solidFill>
              </a:rPr>
              <a:t>　　　</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平日 </a:t>
            </a:r>
            <a:r>
              <a:rPr kumimoji="1" lang="en-US" altLang="zh-TW" sz="1050" b="1" dirty="0">
                <a:solidFill>
                  <a:sysClr val="windowText" lastClr="000000"/>
                </a:solidFill>
                <a:latin typeface="游ゴシック" panose="020B0400000000000000" pitchFamily="50" charset="-128"/>
                <a:ea typeface="游ゴシック" panose="020B0400000000000000" pitchFamily="50" charset="-128"/>
              </a:rPr>
              <a:t>17</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時～</a:t>
            </a:r>
            <a:r>
              <a:rPr kumimoji="1" lang="en-US" altLang="zh-TW" sz="1050" b="1" dirty="0">
                <a:solidFill>
                  <a:sysClr val="windowText" lastClr="000000"/>
                </a:solidFill>
                <a:latin typeface="游ゴシック" panose="020B0400000000000000" pitchFamily="50" charset="-128"/>
                <a:ea typeface="游ゴシック" panose="020B0400000000000000" pitchFamily="50" charset="-128"/>
              </a:rPr>
              <a:t>20</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時</a:t>
            </a:r>
            <a:endParaRPr kumimoji="1" lang="en-US" altLang="zh-TW" sz="1050" b="1" dirty="0">
              <a:solidFill>
                <a:sysClr val="windowText" lastClr="000000"/>
              </a:solidFill>
              <a:latin typeface="游ゴシック" panose="020B0400000000000000" pitchFamily="50" charset="-128"/>
              <a:ea typeface="游ゴシック" panose="020B0400000000000000" pitchFamily="50" charset="-128"/>
            </a:endParaRPr>
          </a:p>
          <a:p>
            <a:pPr>
              <a:spcAft>
                <a:spcPts val="600"/>
              </a:spcAft>
            </a:pPr>
            <a:r>
              <a:rPr kumimoji="1" lang="ja-JP" altLang="en-US" sz="1050" b="1" dirty="0">
                <a:solidFill>
                  <a:sysClr val="windowText" lastClr="000000"/>
                </a:solidFill>
                <a:latin typeface="游ゴシック" panose="020B0400000000000000" pitchFamily="50" charset="-128"/>
                <a:ea typeface="游ゴシック" panose="020B0400000000000000" pitchFamily="50" charset="-128"/>
              </a:rPr>
              <a:t>　　　</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土日祝日 </a:t>
            </a:r>
            <a:r>
              <a:rPr kumimoji="1" lang="en-US" altLang="zh-TW" sz="1050" b="1" dirty="0">
                <a:solidFill>
                  <a:sysClr val="windowText" lastClr="000000"/>
                </a:solidFill>
                <a:latin typeface="游ゴシック" panose="020B0400000000000000" pitchFamily="50" charset="-128"/>
                <a:ea typeface="游ゴシック" panose="020B0400000000000000" pitchFamily="50" charset="-128"/>
              </a:rPr>
              <a:t>9</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時～</a:t>
            </a:r>
            <a:r>
              <a:rPr kumimoji="1" lang="en-US" altLang="zh-TW" sz="1050" b="1" dirty="0">
                <a:solidFill>
                  <a:sysClr val="windowText" lastClr="000000"/>
                </a:solidFill>
                <a:latin typeface="游ゴシック" panose="020B0400000000000000" pitchFamily="50" charset="-128"/>
                <a:ea typeface="游ゴシック" panose="020B0400000000000000" pitchFamily="50" charset="-128"/>
              </a:rPr>
              <a:t>20</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時</a:t>
            </a:r>
          </a:p>
          <a:p>
            <a:pPr>
              <a:spcAft>
                <a:spcPts val="600"/>
              </a:spcAft>
            </a:pPr>
            <a:endParaRPr kumimoji="1" lang="en-US" altLang="ja-JP" sz="1050" dirty="0">
              <a:solidFill>
                <a:sysClr val="windowText" lastClr="000000"/>
              </a:solidFill>
            </a:endParaRPr>
          </a:p>
          <a:p>
            <a:pPr>
              <a:spcAft>
                <a:spcPts val="600"/>
              </a:spcAft>
            </a:pPr>
            <a:endParaRPr kumimoji="1" lang="en-US" altLang="ja-JP" sz="1050" dirty="0">
              <a:solidFill>
                <a:sysClr val="windowText" lastClr="000000"/>
              </a:solidFill>
            </a:endParaRPr>
          </a:p>
          <a:p>
            <a:r>
              <a:rPr kumimoji="1" lang="ja-JP" altLang="en-US" sz="1050" b="1" dirty="0">
                <a:solidFill>
                  <a:sysClr val="windowText" lastClr="000000"/>
                </a:solidFill>
              </a:rPr>
              <a:t>✔　希少言語に対応した</a:t>
            </a:r>
            <a:endParaRPr kumimoji="1" lang="en-US" altLang="ja-JP" sz="1050" b="1" dirty="0">
              <a:solidFill>
                <a:sysClr val="windowText" lastClr="000000"/>
              </a:solidFill>
            </a:endParaRPr>
          </a:p>
          <a:p>
            <a:pPr>
              <a:spcAft>
                <a:spcPts val="600"/>
              </a:spcAft>
            </a:pPr>
            <a:r>
              <a:rPr kumimoji="1" lang="ja-JP" altLang="en-US" sz="1050" b="1" dirty="0">
                <a:solidFill>
                  <a:sysClr val="windowText" lastClr="000000"/>
                </a:solidFill>
              </a:rPr>
              <a:t>　電話通訳サービス</a:t>
            </a:r>
            <a:r>
              <a:rPr kumimoji="1" lang="en-US" altLang="ja-JP" sz="1050" b="1" dirty="0">
                <a:solidFill>
                  <a:sysClr val="windowText" lastClr="000000"/>
                </a:solidFill>
              </a:rPr>
              <a:t>【</a:t>
            </a:r>
            <a:r>
              <a:rPr kumimoji="1" lang="ja-JP" altLang="en-US" sz="1050" b="1" dirty="0">
                <a:solidFill>
                  <a:sysClr val="windowText" lastClr="000000"/>
                </a:solidFill>
              </a:rPr>
              <a:t>国</a:t>
            </a:r>
            <a:r>
              <a:rPr kumimoji="1" lang="en-US" altLang="ja-JP" sz="1050" b="1" dirty="0">
                <a:solidFill>
                  <a:sysClr val="windowText" lastClr="000000"/>
                </a:solidFill>
              </a:rPr>
              <a:t>】</a:t>
            </a:r>
          </a:p>
          <a:p>
            <a:r>
              <a:rPr kumimoji="1" lang="ja-JP" altLang="en-US" sz="1050" dirty="0">
                <a:solidFill>
                  <a:sysClr val="windowText" lastClr="000000"/>
                </a:solidFill>
              </a:rPr>
              <a:t>　</a:t>
            </a:r>
            <a:r>
              <a:rPr kumimoji="1" lang="en-US" altLang="ja-JP" sz="1050" b="1" dirty="0">
                <a:solidFill>
                  <a:sysClr val="windowText" lastClr="000000"/>
                </a:solidFill>
              </a:rPr>
              <a:t>※24</a:t>
            </a:r>
            <a:r>
              <a:rPr kumimoji="1" lang="ja-JP" altLang="en-US" sz="1050" b="1" dirty="0">
                <a:solidFill>
                  <a:sysClr val="windowText" lastClr="000000"/>
                </a:solidFill>
              </a:rPr>
              <a:t>時間</a:t>
            </a:r>
            <a:r>
              <a:rPr kumimoji="1" lang="en-US" altLang="ja-JP" sz="1050" b="1" dirty="0">
                <a:solidFill>
                  <a:sysClr val="windowText" lastClr="000000"/>
                </a:solidFill>
              </a:rPr>
              <a:t>365</a:t>
            </a:r>
            <a:r>
              <a:rPr kumimoji="1" lang="ja-JP" altLang="en-US" sz="1050" b="1" dirty="0">
                <a:solidFill>
                  <a:sysClr val="windowText" lastClr="000000"/>
                </a:solidFill>
              </a:rPr>
              <a:t>日、</a:t>
            </a:r>
            <a:endParaRPr kumimoji="1" lang="en-US" altLang="ja-JP" sz="1050" b="1" dirty="0">
              <a:solidFill>
                <a:sysClr val="windowText" lastClr="000000"/>
              </a:solidFill>
            </a:endParaRPr>
          </a:p>
          <a:p>
            <a:pPr>
              <a:spcAft>
                <a:spcPts val="600"/>
              </a:spcAft>
            </a:pPr>
            <a:r>
              <a:rPr kumimoji="1" lang="ja-JP" altLang="en-US" sz="1050" b="1" dirty="0">
                <a:solidFill>
                  <a:sysClr val="windowText" lastClr="000000"/>
                </a:solidFill>
              </a:rPr>
              <a:t>　　</a:t>
            </a:r>
            <a:r>
              <a:rPr kumimoji="1" lang="en-US" altLang="ja-JP" sz="1050" b="1" dirty="0" smtClean="0">
                <a:solidFill>
                  <a:sysClr val="windowText" lastClr="000000"/>
                </a:solidFill>
              </a:rPr>
              <a:t>17</a:t>
            </a:r>
            <a:r>
              <a:rPr kumimoji="1" lang="ja-JP" altLang="en-US" sz="1050" b="1" dirty="0" smtClean="0">
                <a:solidFill>
                  <a:sysClr val="windowText" lastClr="000000"/>
                </a:solidFill>
              </a:rPr>
              <a:t>か国語</a:t>
            </a:r>
            <a:r>
              <a:rPr kumimoji="1" lang="ja-JP" altLang="en-US" sz="1050" b="1" dirty="0">
                <a:solidFill>
                  <a:sysClr val="windowText" lastClr="000000"/>
                </a:solidFill>
              </a:rPr>
              <a:t>で対応</a:t>
            </a:r>
            <a:endParaRPr kumimoji="1" lang="en-US" altLang="ja-JP" sz="1050" b="1" dirty="0">
              <a:solidFill>
                <a:sysClr val="windowText" lastClr="000000"/>
              </a:solidFill>
            </a:endParaRPr>
          </a:p>
          <a:p>
            <a:pPr>
              <a:spcAft>
                <a:spcPts val="600"/>
              </a:spcAft>
            </a:pPr>
            <a:endParaRPr kumimoji="1" lang="en-US" altLang="ja-JP" sz="1050" dirty="0">
              <a:solidFill>
                <a:sysClr val="windowText" lastClr="000000"/>
              </a:solidFill>
            </a:endParaRPr>
          </a:p>
          <a:p>
            <a:pPr>
              <a:spcAft>
                <a:spcPts val="600"/>
              </a:spcAft>
            </a:pPr>
            <a:endParaRPr kumimoji="1" lang="en-US" altLang="ja-JP" sz="1050" dirty="0">
              <a:solidFill>
                <a:sysClr val="windowText" lastClr="000000"/>
              </a:solidFill>
            </a:endParaRPr>
          </a:p>
          <a:p>
            <a:r>
              <a:rPr kumimoji="1" lang="ja-JP" altLang="en-US" sz="1050" b="1" dirty="0">
                <a:solidFill>
                  <a:sysClr val="windowText" lastClr="000000"/>
                </a:solidFill>
              </a:rPr>
              <a:t>✔　外国人対応に資する夜</a:t>
            </a:r>
            <a:endParaRPr kumimoji="1" lang="en-US" altLang="ja-JP" sz="1050" b="1" dirty="0">
              <a:solidFill>
                <a:sysClr val="windowText" lastClr="000000"/>
              </a:solidFill>
            </a:endParaRPr>
          </a:p>
          <a:p>
            <a:r>
              <a:rPr kumimoji="1" lang="ja-JP" altLang="en-US" sz="1050" b="1" dirty="0">
                <a:solidFill>
                  <a:sysClr val="windowText" lastClr="000000"/>
                </a:solidFill>
              </a:rPr>
              <a:t>　間・休日ワンストップ窓　</a:t>
            </a:r>
            <a:endParaRPr kumimoji="1" lang="en-US" altLang="ja-JP" sz="1050" b="1" dirty="0">
              <a:solidFill>
                <a:sysClr val="windowText" lastClr="000000"/>
              </a:solidFill>
            </a:endParaRPr>
          </a:p>
          <a:p>
            <a:pPr>
              <a:spcAft>
                <a:spcPts val="600"/>
              </a:spcAft>
            </a:pPr>
            <a:r>
              <a:rPr kumimoji="1" lang="ja-JP" altLang="en-US" sz="1050" b="1" dirty="0">
                <a:solidFill>
                  <a:sysClr val="windowText" lastClr="000000"/>
                </a:solidFill>
              </a:rPr>
              <a:t>　口サービス</a:t>
            </a:r>
            <a:r>
              <a:rPr kumimoji="1" lang="en-US" altLang="ja-JP" sz="1050" b="1" dirty="0">
                <a:solidFill>
                  <a:sysClr val="windowText" lastClr="000000"/>
                </a:solidFill>
              </a:rPr>
              <a:t>【</a:t>
            </a:r>
            <a:r>
              <a:rPr kumimoji="1" lang="ja-JP" altLang="en-US" sz="1050" b="1" dirty="0">
                <a:solidFill>
                  <a:sysClr val="windowText" lastClr="000000"/>
                </a:solidFill>
              </a:rPr>
              <a:t>国</a:t>
            </a:r>
            <a:r>
              <a:rPr kumimoji="1" lang="en-US" altLang="ja-JP" sz="1050" b="1" dirty="0">
                <a:solidFill>
                  <a:sysClr val="windowText" lastClr="000000"/>
                </a:solidFill>
              </a:rPr>
              <a:t>】</a:t>
            </a:r>
          </a:p>
          <a:p>
            <a:r>
              <a:rPr kumimoji="1" lang="ja-JP" altLang="en-US" sz="1050" dirty="0">
                <a:solidFill>
                  <a:sysClr val="windowText" lastClr="000000"/>
                </a:solidFill>
              </a:rPr>
              <a:t>　</a:t>
            </a:r>
            <a:r>
              <a:rPr kumimoji="1" lang="en-US" altLang="ja-JP" sz="1050" b="1" dirty="0">
                <a:solidFill>
                  <a:sysClr val="windowText" lastClr="000000"/>
                </a:solidFill>
              </a:rPr>
              <a:t>※</a:t>
            </a:r>
            <a:r>
              <a:rPr kumimoji="1" lang="ja-JP" altLang="en-US" sz="1050" b="1" dirty="0">
                <a:solidFill>
                  <a:sysClr val="windowText" lastClr="000000"/>
                </a:solidFill>
              </a:rPr>
              <a:t>医療機関等からの外国　</a:t>
            </a:r>
            <a:endParaRPr kumimoji="1" lang="en-US" altLang="ja-JP" sz="1050" b="1" dirty="0">
              <a:solidFill>
                <a:sysClr val="windowText" lastClr="000000"/>
              </a:solidFill>
            </a:endParaRPr>
          </a:p>
          <a:p>
            <a:r>
              <a:rPr kumimoji="1" lang="ja-JP" altLang="en-US" sz="1050" b="1" dirty="0">
                <a:solidFill>
                  <a:sysClr val="windowText" lastClr="000000"/>
                </a:solidFill>
              </a:rPr>
              <a:t>　人患者に係る日本語での</a:t>
            </a:r>
            <a:endParaRPr kumimoji="1" lang="en-US" altLang="ja-JP" sz="1050" b="1" dirty="0">
              <a:solidFill>
                <a:sysClr val="windowText" lastClr="000000"/>
              </a:solidFill>
            </a:endParaRPr>
          </a:p>
          <a:p>
            <a:r>
              <a:rPr kumimoji="1" lang="ja-JP" altLang="en-US" sz="1050" b="1" dirty="0">
                <a:solidFill>
                  <a:sysClr val="windowText" lastClr="000000"/>
                </a:solidFill>
              </a:rPr>
              <a:t>　相談を受け付ける窓口</a:t>
            </a:r>
            <a:endParaRPr kumimoji="1" lang="en-US" altLang="ja-JP" sz="1050" b="1" dirty="0">
              <a:solidFill>
                <a:sysClr val="windowText" lastClr="000000"/>
              </a:solidFill>
            </a:endParaRPr>
          </a:p>
          <a:p>
            <a:r>
              <a:rPr kumimoji="1" lang="ja-JP" altLang="en-US" sz="1050" b="1" dirty="0">
                <a:solidFill>
                  <a:sysClr val="windowText" lastClr="000000"/>
                </a:solidFill>
              </a:rPr>
              <a:t>　　</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平日 </a:t>
            </a:r>
            <a:r>
              <a:rPr kumimoji="1" lang="en-US" altLang="zh-TW" sz="1050" b="1" dirty="0">
                <a:solidFill>
                  <a:sysClr val="windowText" lastClr="000000"/>
                </a:solidFill>
                <a:latin typeface="游ゴシック" panose="020B0400000000000000" pitchFamily="50" charset="-128"/>
                <a:ea typeface="游ゴシック" panose="020B0400000000000000" pitchFamily="50" charset="-128"/>
              </a:rPr>
              <a:t>17</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時</a:t>
            </a:r>
            <a:r>
              <a:rPr kumimoji="1" lang="ja-JP" altLang="en-US" sz="1050" b="1" dirty="0">
                <a:solidFill>
                  <a:sysClr val="windowText" lastClr="000000"/>
                </a:solidFill>
                <a:latin typeface="游ゴシック" panose="020B0400000000000000" pitchFamily="50" charset="-128"/>
                <a:ea typeface="游ゴシック" panose="020B0400000000000000" pitchFamily="50" charset="-128"/>
              </a:rPr>
              <a:t>～翌</a:t>
            </a:r>
            <a:r>
              <a:rPr kumimoji="1" lang="en-US" altLang="ja-JP" sz="1050" b="1" dirty="0">
                <a:solidFill>
                  <a:sysClr val="windowText" lastClr="000000"/>
                </a:solidFill>
                <a:latin typeface="游ゴシック" panose="020B0400000000000000" pitchFamily="50" charset="-128"/>
                <a:ea typeface="游ゴシック" panose="020B0400000000000000" pitchFamily="50" charset="-128"/>
              </a:rPr>
              <a:t>9</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時</a:t>
            </a:r>
            <a:endParaRPr kumimoji="1" lang="en-US" altLang="zh-TW" sz="1050" b="1" dirty="0">
              <a:solidFill>
                <a:sysClr val="windowText" lastClr="000000"/>
              </a:solidFill>
              <a:latin typeface="游ゴシック" panose="020B0400000000000000" pitchFamily="50" charset="-128"/>
              <a:ea typeface="游ゴシック" panose="020B0400000000000000" pitchFamily="50" charset="-128"/>
            </a:endParaRPr>
          </a:p>
          <a:p>
            <a:pPr>
              <a:spcAft>
                <a:spcPts val="600"/>
              </a:spcAft>
            </a:pPr>
            <a:r>
              <a:rPr kumimoji="1" lang="ja-JP" altLang="en-US" sz="1050" b="1" dirty="0">
                <a:solidFill>
                  <a:sysClr val="windowText" lastClr="000000"/>
                </a:solidFill>
                <a:latin typeface="游ゴシック" panose="020B0400000000000000" pitchFamily="50" charset="-128"/>
              </a:rPr>
              <a:t>　　</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土日祝日 </a:t>
            </a:r>
            <a:r>
              <a:rPr kumimoji="1" lang="en-US" altLang="ja-JP" sz="1050" b="1" dirty="0">
                <a:solidFill>
                  <a:sysClr val="windowText" lastClr="000000"/>
                </a:solidFill>
                <a:latin typeface="游ゴシック" panose="020B0400000000000000" pitchFamily="50" charset="-128"/>
                <a:ea typeface="游ゴシック" panose="020B0400000000000000" pitchFamily="50" charset="-128"/>
              </a:rPr>
              <a:t>24</a:t>
            </a:r>
            <a:r>
              <a:rPr kumimoji="1" lang="zh-TW" altLang="en-US" sz="1050" b="1" dirty="0">
                <a:solidFill>
                  <a:sysClr val="windowText" lastClr="000000"/>
                </a:solidFill>
                <a:latin typeface="游ゴシック" panose="020B0400000000000000" pitchFamily="50" charset="-128"/>
                <a:ea typeface="游ゴシック" panose="020B0400000000000000" pitchFamily="50" charset="-128"/>
              </a:rPr>
              <a:t>時</a:t>
            </a:r>
            <a:r>
              <a:rPr kumimoji="1" lang="ja-JP" altLang="en-US" sz="1050" b="1" dirty="0">
                <a:solidFill>
                  <a:sysClr val="windowText" lastClr="000000"/>
                </a:solidFill>
                <a:latin typeface="游ゴシック" panose="020B0400000000000000" pitchFamily="50" charset="-128"/>
                <a:ea typeface="游ゴシック" panose="020B0400000000000000" pitchFamily="50" charset="-128"/>
              </a:rPr>
              <a:t>間</a:t>
            </a:r>
            <a:endParaRPr kumimoji="1" lang="zh-TW" altLang="en-US" sz="1050" b="1" dirty="0">
              <a:solidFill>
                <a:sysClr val="windowText" lastClr="000000"/>
              </a:solidFill>
              <a:latin typeface="游ゴシック" panose="020B0400000000000000" pitchFamily="50" charset="-128"/>
              <a:ea typeface="游ゴシック" panose="020B0400000000000000" pitchFamily="50" charset="-128"/>
            </a:endParaRPr>
          </a:p>
          <a:p>
            <a:pPr>
              <a:spcAft>
                <a:spcPts val="600"/>
              </a:spcAft>
            </a:pPr>
            <a:endParaRPr kumimoji="1" lang="en-US" altLang="ja-JP" sz="1050" dirty="0">
              <a:solidFill>
                <a:sysClr val="windowText" lastClr="000000"/>
              </a:solidFill>
            </a:endParaRPr>
          </a:p>
          <a:p>
            <a:pPr>
              <a:spcAft>
                <a:spcPts val="600"/>
              </a:spcAft>
            </a:pPr>
            <a:endParaRPr kumimoji="1" lang="en-US" altLang="ja-JP" sz="1050" dirty="0">
              <a:solidFill>
                <a:sysClr val="windowText" lastClr="000000"/>
              </a:solidFill>
            </a:endParaRPr>
          </a:p>
          <a:p>
            <a:r>
              <a:rPr kumimoji="1" lang="ja-JP" altLang="en-US" sz="1050" dirty="0">
                <a:solidFill>
                  <a:sysClr val="windowText" lastClr="000000"/>
                </a:solidFill>
              </a:rPr>
              <a:t>☞　</a:t>
            </a:r>
            <a:r>
              <a:rPr kumimoji="1" lang="ja-JP" altLang="en-US" sz="1050" dirty="0">
                <a:solidFill>
                  <a:sysClr val="windowText" lastClr="000000"/>
                </a:solidFill>
                <a:hlinkClick r:id="rId2"/>
              </a:rPr>
              <a:t>その他の事業の一覧は</a:t>
            </a:r>
            <a:endParaRPr kumimoji="1" lang="en-US" altLang="ja-JP" sz="1050" dirty="0">
              <a:solidFill>
                <a:sysClr val="windowText" lastClr="000000"/>
              </a:solidFill>
              <a:hlinkClick r:id="rId2"/>
            </a:endParaRPr>
          </a:p>
          <a:p>
            <a:pPr>
              <a:spcAft>
                <a:spcPts val="600"/>
              </a:spcAft>
            </a:pPr>
            <a:r>
              <a:rPr kumimoji="1" lang="ja-JP" altLang="en-US" sz="1050" u="sng" dirty="0">
                <a:solidFill>
                  <a:sysClr val="windowText" lastClr="000000"/>
                </a:solidFill>
                <a:hlinkClick r:id="rId2"/>
              </a:rPr>
              <a:t>　</a:t>
            </a:r>
            <a:r>
              <a:rPr kumimoji="1" lang="ja-JP" altLang="en-US" sz="1050" dirty="0">
                <a:solidFill>
                  <a:sysClr val="windowText" lastClr="000000"/>
                </a:solidFill>
                <a:hlinkClick r:id="rId2"/>
              </a:rPr>
              <a:t>こちら</a:t>
            </a:r>
            <a:r>
              <a:rPr kumimoji="1" lang="ja-JP" altLang="en-US" sz="1050" dirty="0" smtClean="0">
                <a:solidFill>
                  <a:sysClr val="windowText" lastClr="000000"/>
                </a:solidFill>
                <a:hlinkClick r:id="rId2"/>
              </a:rPr>
              <a:t>。</a:t>
            </a:r>
            <a:endParaRPr kumimoji="1" lang="en-US" altLang="ja-JP" sz="1050" dirty="0" smtClean="0">
              <a:solidFill>
                <a:sysClr val="windowText" lastClr="000000"/>
              </a:solidFill>
            </a:endParaRPr>
          </a:p>
        </p:txBody>
      </p:sp>
      <p:sp>
        <p:nvSpPr>
          <p:cNvPr id="4" name="テキスト ボックス 3"/>
          <p:cNvSpPr txBox="1"/>
          <p:nvPr/>
        </p:nvSpPr>
        <p:spPr>
          <a:xfrm>
            <a:off x="356091" y="19233"/>
            <a:ext cx="9651425" cy="553998"/>
          </a:xfrm>
          <a:prstGeom prst="rect">
            <a:avLst/>
          </a:prstGeom>
          <a:noFill/>
        </p:spPr>
        <p:txBody>
          <a:bodyPr wrap="none" rtlCol="0">
            <a:spAutoFit/>
          </a:bodyPr>
          <a:lstStyle/>
          <a:p>
            <a:r>
              <a:rPr kumimoji="1" lang="en-US" altLang="ja-JP" sz="3000" b="1" dirty="0" smtClean="0"/>
              <a:t>STEP UP !</a:t>
            </a:r>
            <a:r>
              <a:rPr kumimoji="1" lang="ja-JP" altLang="en-US" sz="2800" b="1" dirty="0" smtClean="0"/>
              <a:t>　</a:t>
            </a:r>
            <a:r>
              <a:rPr kumimoji="1" lang="ja-JP" altLang="en-US" sz="2700" b="1" dirty="0" smtClean="0"/>
              <a:t>訪日外国人患者対応フローチャート</a:t>
            </a:r>
            <a:r>
              <a:rPr kumimoji="1" lang="ja-JP" altLang="en-US" b="1" dirty="0" smtClean="0"/>
              <a:t>（基本的な流れ）</a:t>
            </a:r>
            <a:endParaRPr kumimoji="1" lang="ja-JP" altLang="en-US" sz="2400" b="1" dirty="0"/>
          </a:p>
        </p:txBody>
      </p:sp>
      <p:sp>
        <p:nvSpPr>
          <p:cNvPr id="89" name="直角三角形 88"/>
          <p:cNvSpPr/>
          <p:nvPr/>
        </p:nvSpPr>
        <p:spPr>
          <a:xfrm rot="16200000">
            <a:off x="198193" y="461474"/>
            <a:ext cx="192056" cy="317501"/>
          </a:xfrm>
          <a:prstGeom prst="rtTriangle">
            <a:avLst/>
          </a:prstGeom>
          <a:solidFill>
            <a:srgbClr val="37AF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86">
              <a:latin typeface="HG丸ｺﾞｼｯｸM-PRO" panose="020F0600000000000000" pitchFamily="50" charset="-128"/>
              <a:ea typeface="HG丸ｺﾞｼｯｸM-PRO" panose="020F0600000000000000" pitchFamily="50" charset="-128"/>
            </a:endParaRPr>
          </a:p>
        </p:txBody>
      </p:sp>
      <p:sp>
        <p:nvSpPr>
          <p:cNvPr id="90" name="平行四辺形 89"/>
          <p:cNvSpPr/>
          <p:nvPr/>
        </p:nvSpPr>
        <p:spPr>
          <a:xfrm>
            <a:off x="7987968" y="612427"/>
            <a:ext cx="2787129" cy="101930"/>
          </a:xfrm>
          <a:prstGeom prst="parallelogram">
            <a:avLst/>
          </a:prstGeom>
          <a:solidFill>
            <a:srgbClr val="37AF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86">
              <a:latin typeface="HG丸ｺﾞｼｯｸM-PRO" panose="020F0600000000000000" pitchFamily="50" charset="-128"/>
              <a:ea typeface="HG丸ｺﾞｼｯｸM-PRO" panose="020F0600000000000000" pitchFamily="50" charset="-128"/>
            </a:endParaRPr>
          </a:p>
        </p:txBody>
      </p:sp>
      <p:sp>
        <p:nvSpPr>
          <p:cNvPr id="91" name="平行四辺形 90"/>
          <p:cNvSpPr/>
          <p:nvPr/>
        </p:nvSpPr>
        <p:spPr>
          <a:xfrm>
            <a:off x="356385" y="524778"/>
            <a:ext cx="7764283" cy="189108"/>
          </a:xfrm>
          <a:prstGeom prst="parallelogram">
            <a:avLst>
              <a:gd name="adj" fmla="val 32946"/>
            </a:avLst>
          </a:prstGeom>
          <a:solidFill>
            <a:srgbClr val="37AF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86">
              <a:latin typeface="HG丸ｺﾞｼｯｸM-PRO" panose="020F0600000000000000" pitchFamily="50" charset="-128"/>
              <a:ea typeface="HG丸ｺﾞｼｯｸM-PRO" panose="020F0600000000000000" pitchFamily="50" charset="-128"/>
            </a:endParaRPr>
          </a:p>
        </p:txBody>
      </p:sp>
      <p:sp>
        <p:nvSpPr>
          <p:cNvPr id="92" name="弦 91"/>
          <p:cNvSpPr/>
          <p:nvPr/>
        </p:nvSpPr>
        <p:spPr>
          <a:xfrm rot="2343680">
            <a:off x="113677" y="496026"/>
            <a:ext cx="429026" cy="575353"/>
          </a:xfrm>
          <a:prstGeom prst="chord">
            <a:avLst>
              <a:gd name="adj1" fmla="val 9387904"/>
              <a:gd name="adj2" fmla="val 16200000"/>
            </a:avLst>
          </a:prstGeom>
          <a:solidFill>
            <a:srgbClr val="37AF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86">
              <a:latin typeface="HG丸ｺﾞｼｯｸM-PRO" panose="020F0600000000000000" pitchFamily="50" charset="-128"/>
              <a:ea typeface="HG丸ｺﾞｼｯｸM-PRO" panose="020F0600000000000000" pitchFamily="50" charset="-128"/>
            </a:endParaRPr>
          </a:p>
        </p:txBody>
      </p:sp>
      <p:sp>
        <p:nvSpPr>
          <p:cNvPr id="93" name="角丸四角形 92"/>
          <p:cNvSpPr/>
          <p:nvPr/>
        </p:nvSpPr>
        <p:spPr>
          <a:xfrm>
            <a:off x="6052016" y="2079753"/>
            <a:ext cx="1892478" cy="288000"/>
          </a:xfrm>
          <a:prstGeom prst="roundRect">
            <a:avLst>
              <a:gd name="adj" fmla="val 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sz="1249" b="1" dirty="0">
                <a:solidFill>
                  <a:sysClr val="windowText" lastClr="000000"/>
                </a:solidFill>
              </a:rPr>
              <a:t>事前連絡なし</a:t>
            </a:r>
            <a:endParaRPr kumimoji="1" lang="en-US" altLang="ja-JP" sz="1249" b="1" dirty="0">
              <a:solidFill>
                <a:sysClr val="windowText" lastClr="000000"/>
              </a:solidFill>
            </a:endParaRPr>
          </a:p>
        </p:txBody>
      </p:sp>
      <p:sp>
        <p:nvSpPr>
          <p:cNvPr id="61" name="下矢印 60"/>
          <p:cNvSpPr/>
          <p:nvPr/>
        </p:nvSpPr>
        <p:spPr>
          <a:xfrm>
            <a:off x="12716" y="2803832"/>
            <a:ext cx="270000" cy="9748312"/>
          </a:xfrm>
          <a:prstGeom prst="downArrow">
            <a:avLst>
              <a:gd name="adj1" fmla="val 35358"/>
              <a:gd name="adj2" fmla="val 50000"/>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34"/>
          </a:p>
        </p:txBody>
      </p:sp>
      <p:cxnSp>
        <p:nvCxnSpPr>
          <p:cNvPr id="9" name="直線コネクタ 8"/>
          <p:cNvCxnSpPr/>
          <p:nvPr/>
        </p:nvCxnSpPr>
        <p:spPr>
          <a:xfrm>
            <a:off x="36512" y="14889907"/>
            <a:ext cx="1076325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104466" y="14889907"/>
            <a:ext cx="10733798" cy="815608"/>
          </a:xfrm>
          <a:prstGeom prst="rect">
            <a:avLst/>
          </a:prstGeom>
          <a:noFill/>
        </p:spPr>
        <p:txBody>
          <a:bodyPr wrap="square" rtlCol="0">
            <a:spAutoFit/>
          </a:bodyPr>
          <a:lstStyle/>
          <a:p>
            <a:r>
              <a:rPr kumimoji="1" lang="ja-JP" altLang="en-US" sz="900" dirty="0"/>
              <a:t>（出典）　</a:t>
            </a:r>
            <a:r>
              <a:rPr lang="ja-JP" altLang="ja-JP" sz="900" dirty="0"/>
              <a:t>厚生労働省「外国人患者の受入れのための医療機関向けマニュアル」</a:t>
            </a:r>
            <a:r>
              <a:rPr lang="ja-JP" altLang="en-US" sz="900" dirty="0"/>
              <a:t>　、</a:t>
            </a:r>
            <a:r>
              <a:rPr lang="ja-JP" altLang="ja-JP" sz="900" dirty="0"/>
              <a:t>沖縄県「医療機関で働く人のための 外国人患者対応マニュアル～基本編～」</a:t>
            </a:r>
            <a:r>
              <a:rPr lang="ja-JP" altLang="en-US" sz="900" dirty="0"/>
              <a:t>、国土交通省九州運輸局「訪日外国人旅行者　</a:t>
            </a:r>
            <a:endParaRPr lang="en-US" altLang="ja-JP" sz="900" dirty="0"/>
          </a:p>
          <a:p>
            <a:r>
              <a:rPr lang="ja-JP" altLang="en-US" sz="900" dirty="0"/>
              <a:t>　　　　　受付・診療マニュアル」、</a:t>
            </a:r>
            <a:r>
              <a:rPr kumimoji="1" lang="ja-JP" altLang="en-US" sz="900" dirty="0">
                <a:solidFill>
                  <a:schemeClr val="tx1">
                    <a:lumMod val="95000"/>
                    <a:lumOff val="5000"/>
                  </a:schemeClr>
                </a:solidFill>
              </a:rPr>
              <a:t>東京都「平成</a:t>
            </a:r>
            <a:r>
              <a:rPr kumimoji="1" lang="en-US" altLang="ja-JP" sz="900" dirty="0">
                <a:solidFill>
                  <a:schemeClr val="tx1">
                    <a:lumMod val="95000"/>
                    <a:lumOff val="5000"/>
                  </a:schemeClr>
                </a:solidFill>
              </a:rPr>
              <a:t>30</a:t>
            </a:r>
            <a:r>
              <a:rPr kumimoji="1" lang="ja-JP" altLang="en-US" sz="900" dirty="0">
                <a:solidFill>
                  <a:schemeClr val="tx1">
                    <a:lumMod val="95000"/>
                    <a:lumOff val="5000"/>
                  </a:schemeClr>
                </a:solidFill>
              </a:rPr>
              <a:t>年度医療機関における外国人患者対応支援研修 実践編（窓口編）研修資料「医療制度の違い及び外国人患者への対応方法と留意点」」</a:t>
            </a:r>
            <a:endParaRPr kumimoji="1" lang="en-US" altLang="ja-JP" sz="900" dirty="0">
              <a:solidFill>
                <a:schemeClr val="tx1">
                  <a:lumMod val="95000"/>
                  <a:lumOff val="5000"/>
                </a:schemeClr>
              </a:solidFill>
            </a:endParaRPr>
          </a:p>
          <a:p>
            <a:endParaRPr lang="ja-JP" altLang="ja-JP" sz="900" dirty="0"/>
          </a:p>
          <a:p>
            <a:endParaRPr kumimoji="1" lang="ja-JP" altLang="en-US" sz="2000" dirty="0"/>
          </a:p>
        </p:txBody>
      </p:sp>
      <p:sp>
        <p:nvSpPr>
          <p:cNvPr id="72" name="テキスト ボックス 71"/>
          <p:cNvSpPr txBox="1"/>
          <p:nvPr/>
        </p:nvSpPr>
        <p:spPr>
          <a:xfrm>
            <a:off x="3624776" y="14454785"/>
            <a:ext cx="6439106" cy="415498"/>
          </a:xfrm>
          <a:prstGeom prst="rect">
            <a:avLst/>
          </a:prstGeom>
          <a:noFill/>
        </p:spPr>
        <p:txBody>
          <a:bodyPr wrap="square" rtlCol="0">
            <a:spAutoFit/>
          </a:bodyPr>
          <a:lstStyle/>
          <a:p>
            <a:r>
              <a:rPr kumimoji="1" lang="en-US" altLang="ja-JP" sz="1050" dirty="0">
                <a:solidFill>
                  <a:sysClr val="windowText" lastClr="000000"/>
                </a:solidFill>
              </a:rPr>
              <a:t>※</a:t>
            </a:r>
            <a:r>
              <a:rPr kumimoji="1" lang="ja-JP" altLang="en-US" sz="1050" dirty="0">
                <a:solidFill>
                  <a:sysClr val="windowText" lastClr="000000"/>
                </a:solidFill>
              </a:rPr>
              <a:t>　患者の症状などで特筆する事項がある場合は、患者本人に宿泊施設等</a:t>
            </a:r>
            <a:r>
              <a:rPr kumimoji="1" lang="ja-JP" altLang="en-US" sz="1050" dirty="0" smtClean="0">
                <a:solidFill>
                  <a:sysClr val="windowText" lastClr="000000"/>
                </a:solidFill>
              </a:rPr>
              <a:t>へ</a:t>
            </a:r>
            <a:endParaRPr kumimoji="1" lang="en-US" altLang="ja-JP" sz="1050" dirty="0" smtClean="0">
              <a:solidFill>
                <a:sysClr val="windowText" lastClr="000000"/>
              </a:solidFill>
            </a:endParaRPr>
          </a:p>
          <a:p>
            <a:r>
              <a:rPr kumimoji="1" lang="ja-JP" altLang="en-US" sz="1050" dirty="0">
                <a:solidFill>
                  <a:sysClr val="windowText" lastClr="000000"/>
                </a:solidFill>
              </a:rPr>
              <a:t>　</a:t>
            </a:r>
            <a:r>
              <a:rPr kumimoji="1" lang="ja-JP" altLang="en-US" sz="1050" dirty="0" smtClean="0">
                <a:solidFill>
                  <a:sysClr val="windowText" lastClr="000000"/>
                </a:solidFill>
              </a:rPr>
              <a:t>可能ならば情報</a:t>
            </a:r>
            <a:r>
              <a:rPr kumimoji="1" lang="ja-JP" altLang="en-US" sz="1050" dirty="0">
                <a:solidFill>
                  <a:sysClr val="windowText" lastClr="000000"/>
                </a:solidFill>
              </a:rPr>
              <a:t>提供するよう伝えると良いでしょう。</a:t>
            </a:r>
            <a:endParaRPr kumimoji="1" lang="en-US" altLang="ja-JP" sz="1050" dirty="0">
              <a:solidFill>
                <a:sysClr val="windowText" lastClr="000000"/>
              </a:solidFill>
            </a:endParaRPr>
          </a:p>
        </p:txBody>
      </p:sp>
      <p:sp>
        <p:nvSpPr>
          <p:cNvPr id="73" name="角丸四角形 72"/>
          <p:cNvSpPr/>
          <p:nvPr/>
        </p:nvSpPr>
        <p:spPr>
          <a:xfrm>
            <a:off x="2357070" y="2058502"/>
            <a:ext cx="2032186" cy="286547"/>
          </a:xfrm>
          <a:prstGeom prst="roundRect">
            <a:avLst>
              <a:gd name="adj" fmla="val 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sz="1249" b="1" dirty="0" smtClean="0">
                <a:solidFill>
                  <a:sysClr val="windowText" lastClr="000000"/>
                </a:solidFill>
              </a:rPr>
              <a:t>事前連絡あり</a:t>
            </a:r>
            <a:endParaRPr kumimoji="1" lang="en-US" altLang="ja-JP" sz="1041" dirty="0">
              <a:solidFill>
                <a:sysClr val="windowText" lastClr="000000"/>
              </a:solidFill>
            </a:endParaRPr>
          </a:p>
        </p:txBody>
      </p:sp>
      <p:sp>
        <p:nvSpPr>
          <p:cNvPr id="82" name="テキスト ボックス 81"/>
          <p:cNvSpPr txBox="1"/>
          <p:nvPr/>
        </p:nvSpPr>
        <p:spPr>
          <a:xfrm>
            <a:off x="1400557" y="9930456"/>
            <a:ext cx="1439818" cy="260521"/>
          </a:xfrm>
          <a:prstGeom prst="rect">
            <a:avLst/>
          </a:prstGeom>
          <a:noFill/>
        </p:spPr>
        <p:txBody>
          <a:bodyPr wrap="none" rtlCol="0">
            <a:spAutoFit/>
          </a:bodyPr>
          <a:lstStyle/>
          <a:p>
            <a:r>
              <a:rPr kumimoji="1" lang="ja-JP" altLang="en-US" sz="1093" dirty="0" smtClean="0"/>
              <a:t>了解が得られた場合</a:t>
            </a:r>
            <a:endParaRPr kumimoji="1" lang="ja-JP" altLang="en-US" sz="1093" dirty="0"/>
          </a:p>
        </p:txBody>
      </p:sp>
      <p:sp>
        <p:nvSpPr>
          <p:cNvPr id="20" name="角丸四角形 19"/>
          <p:cNvSpPr/>
          <p:nvPr/>
        </p:nvSpPr>
        <p:spPr>
          <a:xfrm>
            <a:off x="3301264" y="11967001"/>
            <a:ext cx="4984359" cy="691732"/>
          </a:xfrm>
          <a:prstGeom prst="roundRect">
            <a:avLst>
              <a:gd name="adj" fmla="val 8315"/>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sz="1249" b="1" dirty="0">
                <a:solidFill>
                  <a:sysClr val="windowText" lastClr="000000"/>
                </a:solidFill>
              </a:rPr>
              <a:t>会計（支払い）</a:t>
            </a:r>
            <a:endParaRPr kumimoji="1" lang="en-US" altLang="ja-JP" sz="1249" b="1" dirty="0">
              <a:solidFill>
                <a:sysClr val="windowText" lastClr="000000"/>
              </a:solidFill>
            </a:endParaRPr>
          </a:p>
          <a:p>
            <a:r>
              <a:rPr kumimoji="1" lang="ja-JP" altLang="en-US" sz="1050" dirty="0">
                <a:solidFill>
                  <a:sysClr val="windowText" lastClr="000000"/>
                </a:solidFill>
              </a:rPr>
              <a:t>✔　多言語説明資料「医療費請求書</a:t>
            </a:r>
            <a:r>
              <a:rPr kumimoji="1" lang="ja-JP" altLang="en-US" sz="1050" dirty="0" smtClean="0">
                <a:solidFill>
                  <a:sysClr val="windowText" lastClr="000000"/>
                </a:solidFill>
              </a:rPr>
              <a:t>、医療費</a:t>
            </a:r>
            <a:r>
              <a:rPr kumimoji="1" lang="ja-JP" altLang="en-US" sz="1050" dirty="0">
                <a:solidFill>
                  <a:sysClr val="windowText" lastClr="000000"/>
                </a:solidFill>
              </a:rPr>
              <a:t>領収書（厚労省）」 　　　　　</a:t>
            </a:r>
          </a:p>
        </p:txBody>
      </p:sp>
      <p:sp>
        <p:nvSpPr>
          <p:cNvPr id="102" name="下矢印 101"/>
          <p:cNvSpPr/>
          <p:nvPr/>
        </p:nvSpPr>
        <p:spPr>
          <a:xfrm>
            <a:off x="5736993" y="10405646"/>
            <a:ext cx="296558" cy="416669"/>
          </a:xfrm>
          <a:prstGeom prst="downArrow">
            <a:avLst>
              <a:gd name="adj1" fmla="val 35906"/>
              <a:gd name="adj2" fmla="val 50000"/>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34"/>
          </a:p>
        </p:txBody>
      </p:sp>
      <p:sp>
        <p:nvSpPr>
          <p:cNvPr id="63" name="角丸四角形 62"/>
          <p:cNvSpPr/>
          <p:nvPr/>
        </p:nvSpPr>
        <p:spPr>
          <a:xfrm>
            <a:off x="3301264" y="9987975"/>
            <a:ext cx="4984359" cy="617357"/>
          </a:xfrm>
          <a:prstGeom prst="roundRect">
            <a:avLst>
              <a:gd name="adj" fmla="val 7052"/>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sz="1249" b="1" dirty="0">
                <a:solidFill>
                  <a:sysClr val="windowText" lastClr="000000"/>
                </a:solidFill>
              </a:rPr>
              <a:t>問診票の記入</a:t>
            </a:r>
            <a:endParaRPr kumimoji="1" lang="en-US" altLang="ja-JP" sz="1249" b="1" dirty="0">
              <a:solidFill>
                <a:sysClr val="windowText" lastClr="000000"/>
              </a:solidFill>
            </a:endParaRPr>
          </a:p>
          <a:p>
            <a:r>
              <a:rPr kumimoji="1" lang="ja-JP" altLang="en-US" sz="1050" dirty="0">
                <a:solidFill>
                  <a:sysClr val="windowText" lastClr="000000"/>
                </a:solidFill>
              </a:rPr>
              <a:t>✔多言語説明</a:t>
            </a:r>
            <a:r>
              <a:rPr kumimoji="1" lang="ja-JP" altLang="en-US" sz="1050" dirty="0" smtClean="0">
                <a:solidFill>
                  <a:sysClr val="windowText" lastClr="000000"/>
                </a:solidFill>
              </a:rPr>
              <a:t>資料「</a:t>
            </a:r>
            <a:r>
              <a:rPr kumimoji="1" lang="ja-JP" altLang="en-US" sz="1050" dirty="0">
                <a:solidFill>
                  <a:sysClr val="windowText" lastClr="000000"/>
                </a:solidFill>
              </a:rPr>
              <a:t>診療科ごとの問診票（厚労省）」</a:t>
            </a:r>
            <a:endParaRPr kumimoji="1" lang="en-US" altLang="ja-JP" sz="1050" dirty="0">
              <a:solidFill>
                <a:sysClr val="windowText" lastClr="000000"/>
              </a:solidFill>
            </a:endParaRPr>
          </a:p>
        </p:txBody>
      </p:sp>
      <p:sp>
        <p:nvSpPr>
          <p:cNvPr id="108" name="テキスト ボックス 107"/>
          <p:cNvSpPr txBox="1"/>
          <p:nvPr/>
        </p:nvSpPr>
        <p:spPr>
          <a:xfrm>
            <a:off x="312043" y="9762304"/>
            <a:ext cx="954107" cy="400110"/>
          </a:xfrm>
          <a:prstGeom prst="rect">
            <a:avLst/>
          </a:prstGeom>
          <a:noFill/>
        </p:spPr>
        <p:txBody>
          <a:bodyPr wrap="none" rtlCol="0">
            <a:spAutoFit/>
          </a:bodyPr>
          <a:lstStyle/>
          <a:p>
            <a:r>
              <a:rPr kumimoji="1" lang="ja-JP" altLang="en-US" sz="1000" dirty="0" smtClean="0"/>
              <a:t>了解が得られ</a:t>
            </a:r>
            <a:endParaRPr kumimoji="1" lang="en-US" altLang="ja-JP" sz="1000" dirty="0" smtClean="0"/>
          </a:p>
          <a:p>
            <a:r>
              <a:rPr kumimoji="1" lang="ja-JP" altLang="en-US" sz="1000" dirty="0" smtClean="0"/>
              <a:t>ない場合</a:t>
            </a:r>
            <a:endParaRPr kumimoji="1" lang="ja-JP" altLang="en-US" sz="1000" dirty="0"/>
          </a:p>
        </p:txBody>
      </p:sp>
      <p:sp>
        <p:nvSpPr>
          <p:cNvPr id="112" name="下矢印 111"/>
          <p:cNvSpPr/>
          <p:nvPr/>
        </p:nvSpPr>
        <p:spPr>
          <a:xfrm>
            <a:off x="5713259" y="9825565"/>
            <a:ext cx="309882" cy="154212"/>
          </a:xfrm>
          <a:prstGeom prst="downArrow">
            <a:avLst>
              <a:gd name="adj1" fmla="val 35906"/>
              <a:gd name="adj2" fmla="val 50000"/>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3234"/>
          </a:p>
        </p:txBody>
      </p:sp>
      <p:sp>
        <p:nvSpPr>
          <p:cNvPr id="3" name="正方形/長方形 2"/>
          <p:cNvSpPr/>
          <p:nvPr/>
        </p:nvSpPr>
        <p:spPr>
          <a:xfrm>
            <a:off x="135470" y="2803832"/>
            <a:ext cx="1436467" cy="113230"/>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左矢印 113"/>
          <p:cNvSpPr/>
          <p:nvPr/>
        </p:nvSpPr>
        <p:spPr>
          <a:xfrm>
            <a:off x="2145828" y="7660083"/>
            <a:ext cx="550732" cy="291539"/>
          </a:xfrm>
          <a:prstGeom prst="leftArrow">
            <a:avLst>
              <a:gd name="adj1" fmla="val 41409"/>
              <a:gd name="adj2" fmla="val 50000"/>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5050"/>
              </a:solidFill>
            </a:endParaRPr>
          </a:p>
        </p:txBody>
      </p:sp>
      <p:sp>
        <p:nvSpPr>
          <p:cNvPr id="11" name="角丸四角形 10"/>
          <p:cNvSpPr/>
          <p:nvPr/>
        </p:nvSpPr>
        <p:spPr>
          <a:xfrm>
            <a:off x="2685255" y="5375810"/>
            <a:ext cx="4466518" cy="834746"/>
          </a:xfrm>
          <a:prstGeom prst="roundRect">
            <a:avLst>
              <a:gd name="adj" fmla="val 68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kumimoji="1" lang="ja-JP" altLang="en-US" sz="1249" b="1" dirty="0">
                <a:solidFill>
                  <a:sysClr val="windowText" lastClr="000000"/>
                </a:solidFill>
              </a:rPr>
              <a:t>➀</a:t>
            </a:r>
            <a:r>
              <a:rPr kumimoji="1" lang="ja-JP" altLang="en-US" sz="1249" b="1" dirty="0" smtClean="0">
                <a:solidFill>
                  <a:sysClr val="windowText" lastClr="000000"/>
                </a:solidFill>
              </a:rPr>
              <a:t>言語</a:t>
            </a:r>
            <a:r>
              <a:rPr kumimoji="1" lang="ja-JP" altLang="en-US" sz="1249" b="1" dirty="0">
                <a:solidFill>
                  <a:sysClr val="windowText" lastClr="000000"/>
                </a:solidFill>
              </a:rPr>
              <a:t>の確認</a:t>
            </a:r>
            <a:endParaRPr kumimoji="1" lang="en-US" altLang="ja-JP" sz="1249" b="1" dirty="0">
              <a:solidFill>
                <a:sysClr val="windowText" lastClr="000000"/>
              </a:solidFill>
            </a:endParaRPr>
          </a:p>
          <a:p>
            <a:r>
              <a:rPr kumimoji="1" lang="ja-JP" altLang="en-US" sz="1041" dirty="0" smtClean="0">
                <a:solidFill>
                  <a:sysClr val="windowText" lastClr="000000"/>
                </a:solidFill>
              </a:rPr>
              <a:t>　○ </a:t>
            </a:r>
            <a:r>
              <a:rPr kumimoji="1" lang="ja-JP" altLang="en-US" sz="1041" dirty="0">
                <a:solidFill>
                  <a:sysClr val="windowText" lastClr="000000"/>
                </a:solidFill>
              </a:rPr>
              <a:t>外国人患者と</a:t>
            </a:r>
            <a:r>
              <a:rPr kumimoji="1" lang="ja-JP" altLang="en-US" sz="1041" dirty="0" smtClean="0">
                <a:solidFill>
                  <a:sysClr val="windowText" lastClr="000000"/>
                </a:solidFill>
              </a:rPr>
              <a:t>コミュニケーションを取ることができる言語を確認</a:t>
            </a:r>
            <a:endParaRPr kumimoji="1" lang="en-US" altLang="ja-JP" sz="1041" dirty="0" smtClean="0">
              <a:solidFill>
                <a:sysClr val="windowText" lastClr="000000"/>
              </a:solidFill>
            </a:endParaRPr>
          </a:p>
          <a:p>
            <a:r>
              <a:rPr kumimoji="1" lang="ja-JP" altLang="en-US" sz="1041" dirty="0" smtClean="0">
                <a:solidFill>
                  <a:sysClr val="windowText" lastClr="000000"/>
                </a:solidFill>
              </a:rPr>
              <a:t>　✔ </a:t>
            </a:r>
            <a:r>
              <a:rPr kumimoji="1" lang="ja-JP" altLang="en-US" sz="1041" dirty="0">
                <a:solidFill>
                  <a:sysClr val="windowText" lastClr="000000"/>
                </a:solidFill>
              </a:rPr>
              <a:t>指さしシート</a:t>
            </a:r>
          </a:p>
        </p:txBody>
      </p:sp>
      <p:sp>
        <p:nvSpPr>
          <p:cNvPr id="15" name="角丸四角形 14"/>
          <p:cNvSpPr/>
          <p:nvPr/>
        </p:nvSpPr>
        <p:spPr>
          <a:xfrm>
            <a:off x="6565416" y="6334674"/>
            <a:ext cx="1770551" cy="1436572"/>
          </a:xfrm>
          <a:prstGeom prst="roundRect">
            <a:avLst>
              <a:gd name="adj" fmla="val 9307"/>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kumimoji="1" lang="ja-JP" altLang="en-US" sz="1249" b="1" dirty="0">
                <a:solidFill>
                  <a:sysClr val="windowText" lastClr="000000"/>
                </a:solidFill>
              </a:rPr>
              <a:t>②</a:t>
            </a:r>
            <a:r>
              <a:rPr kumimoji="1" lang="ja-JP" altLang="en-US" sz="1249" b="1" dirty="0" smtClean="0">
                <a:solidFill>
                  <a:sysClr val="windowText" lastClr="000000"/>
                </a:solidFill>
              </a:rPr>
              <a:t>本人</a:t>
            </a:r>
            <a:r>
              <a:rPr kumimoji="1" lang="ja-JP" altLang="en-US" sz="1249" b="1" dirty="0">
                <a:solidFill>
                  <a:sysClr val="windowText" lastClr="000000"/>
                </a:solidFill>
              </a:rPr>
              <a:t>確認</a:t>
            </a:r>
            <a:endParaRPr kumimoji="1" lang="en-US" altLang="ja-JP" sz="1041" dirty="0">
              <a:solidFill>
                <a:sysClr val="windowText" lastClr="000000"/>
              </a:solidFill>
            </a:endParaRPr>
          </a:p>
          <a:p>
            <a:r>
              <a:rPr kumimoji="1" lang="ja-JP" altLang="en-US" sz="1041" dirty="0" smtClean="0">
                <a:solidFill>
                  <a:sysClr val="windowText" lastClr="000000"/>
                </a:solidFill>
              </a:rPr>
              <a:t>　○ </a:t>
            </a:r>
            <a:r>
              <a:rPr kumimoji="1" lang="ja-JP" altLang="en-US" sz="1041" dirty="0">
                <a:solidFill>
                  <a:sysClr val="windowText" lastClr="000000"/>
                </a:solidFill>
              </a:rPr>
              <a:t>パスポートなどで</a:t>
            </a:r>
            <a:r>
              <a:rPr kumimoji="1" lang="ja-JP" altLang="en-US" sz="1041" dirty="0" smtClean="0">
                <a:solidFill>
                  <a:sysClr val="windowText" lastClr="000000"/>
                </a:solidFill>
              </a:rPr>
              <a:t>、</a:t>
            </a:r>
            <a:endParaRPr kumimoji="1" lang="en-US" altLang="ja-JP" sz="1041" dirty="0" smtClean="0">
              <a:solidFill>
                <a:sysClr val="windowText" lastClr="000000"/>
              </a:solidFill>
            </a:endParaRPr>
          </a:p>
          <a:p>
            <a:r>
              <a:rPr kumimoji="1" lang="ja-JP" altLang="en-US" sz="1041" dirty="0">
                <a:solidFill>
                  <a:sysClr val="windowText" lastClr="000000"/>
                </a:solidFill>
              </a:rPr>
              <a:t>　</a:t>
            </a:r>
            <a:r>
              <a:rPr kumimoji="1" lang="ja-JP" altLang="en-US" sz="1041" dirty="0" smtClean="0">
                <a:solidFill>
                  <a:sysClr val="windowText" lastClr="000000"/>
                </a:solidFill>
              </a:rPr>
              <a:t>　氏名や顔</a:t>
            </a:r>
            <a:r>
              <a:rPr kumimoji="1" lang="ja-JP" altLang="en-US" sz="1041" dirty="0">
                <a:solidFill>
                  <a:sysClr val="windowText" lastClr="000000"/>
                </a:solidFill>
              </a:rPr>
              <a:t>写真を確認</a:t>
            </a:r>
            <a:endParaRPr kumimoji="1" lang="en-US" altLang="ja-JP" sz="1041" dirty="0">
              <a:solidFill>
                <a:sysClr val="windowText" lastClr="000000"/>
              </a:solidFill>
            </a:endParaRPr>
          </a:p>
          <a:p>
            <a:r>
              <a:rPr kumimoji="1" lang="ja-JP" altLang="en-US" sz="1041" dirty="0" smtClean="0">
                <a:solidFill>
                  <a:sysClr val="windowText" lastClr="000000"/>
                </a:solidFill>
              </a:rPr>
              <a:t>　☞ </a:t>
            </a:r>
            <a:r>
              <a:rPr kumimoji="1" lang="ja-JP" altLang="en-US" sz="1041" dirty="0">
                <a:solidFill>
                  <a:sysClr val="windowText" lastClr="000000"/>
                </a:solidFill>
              </a:rPr>
              <a:t>個人情報の取扱い</a:t>
            </a:r>
            <a:r>
              <a:rPr kumimoji="1" lang="ja-JP" altLang="en-US" sz="1041" dirty="0" smtClean="0">
                <a:solidFill>
                  <a:sysClr val="windowText" lastClr="000000"/>
                </a:solidFill>
              </a:rPr>
              <a:t>に</a:t>
            </a:r>
            <a:endParaRPr kumimoji="1" lang="en-US" altLang="ja-JP" sz="1041" dirty="0" smtClean="0">
              <a:solidFill>
                <a:sysClr val="windowText" lastClr="000000"/>
              </a:solidFill>
            </a:endParaRPr>
          </a:p>
          <a:p>
            <a:r>
              <a:rPr kumimoji="1" lang="ja-JP" altLang="en-US" sz="1041" dirty="0">
                <a:solidFill>
                  <a:sysClr val="windowText" lastClr="000000"/>
                </a:solidFill>
              </a:rPr>
              <a:t>　</a:t>
            </a:r>
            <a:r>
              <a:rPr kumimoji="1" lang="ja-JP" altLang="en-US" sz="1041" dirty="0" smtClean="0">
                <a:solidFill>
                  <a:sysClr val="windowText" lastClr="000000"/>
                </a:solidFill>
              </a:rPr>
              <a:t>　注意</a:t>
            </a:r>
            <a:r>
              <a:rPr kumimoji="1" lang="ja-JP" altLang="en-US" sz="1041" dirty="0">
                <a:solidFill>
                  <a:sysClr val="windowText" lastClr="000000"/>
                </a:solidFill>
              </a:rPr>
              <a:t>しましょう。</a:t>
            </a:r>
            <a:endParaRPr kumimoji="1" lang="en-US" altLang="ja-JP" sz="1041" dirty="0">
              <a:solidFill>
                <a:sysClr val="windowText" lastClr="000000"/>
              </a:solidFill>
            </a:endParaRPr>
          </a:p>
        </p:txBody>
      </p:sp>
      <p:sp>
        <p:nvSpPr>
          <p:cNvPr id="59" name="角丸四角形 58"/>
          <p:cNvSpPr/>
          <p:nvPr/>
        </p:nvSpPr>
        <p:spPr>
          <a:xfrm>
            <a:off x="6928313" y="5363110"/>
            <a:ext cx="1533687" cy="816467"/>
          </a:xfrm>
          <a:prstGeom prst="roundRect">
            <a:avLst>
              <a:gd name="adj" fmla="val 68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kumimoji="1" lang="ja-JP" altLang="en-US" sz="1249" b="1" dirty="0">
                <a:solidFill>
                  <a:sysClr val="windowText" lastClr="000000"/>
                </a:solidFill>
              </a:rPr>
              <a:t>②</a:t>
            </a:r>
            <a:r>
              <a:rPr kumimoji="1" lang="ja-JP" altLang="en-US" sz="1249" b="1" dirty="0" smtClean="0">
                <a:solidFill>
                  <a:sysClr val="windowText" lastClr="000000"/>
                </a:solidFill>
              </a:rPr>
              <a:t>来院</a:t>
            </a:r>
            <a:r>
              <a:rPr kumimoji="1" lang="ja-JP" altLang="en-US" sz="1249" b="1" dirty="0">
                <a:solidFill>
                  <a:sysClr val="windowText" lastClr="000000"/>
                </a:solidFill>
              </a:rPr>
              <a:t>目的の確認</a:t>
            </a:r>
            <a:endParaRPr kumimoji="1" lang="en-US" altLang="ja-JP" sz="1249" b="1" dirty="0">
              <a:solidFill>
                <a:sysClr val="windowText" lastClr="000000"/>
              </a:solidFill>
            </a:endParaRPr>
          </a:p>
          <a:p>
            <a:r>
              <a:rPr kumimoji="1" lang="ja-JP" altLang="en-US" sz="1041" dirty="0" smtClean="0">
                <a:solidFill>
                  <a:sysClr val="windowText" lastClr="000000"/>
                </a:solidFill>
              </a:rPr>
              <a:t>　○ </a:t>
            </a:r>
            <a:r>
              <a:rPr kumimoji="1" lang="ja-JP" altLang="en-US" sz="1041" dirty="0">
                <a:solidFill>
                  <a:sysClr val="windowText" lastClr="000000"/>
                </a:solidFill>
              </a:rPr>
              <a:t>来院目的を確認</a:t>
            </a:r>
            <a:endParaRPr kumimoji="1" lang="en-US" altLang="ja-JP" sz="1041" dirty="0">
              <a:solidFill>
                <a:sysClr val="windowText" lastClr="000000"/>
              </a:solidFill>
            </a:endParaRPr>
          </a:p>
          <a:p>
            <a:r>
              <a:rPr kumimoji="1" lang="ja-JP" altLang="en-US" sz="1041" dirty="0" smtClean="0">
                <a:solidFill>
                  <a:sysClr val="windowText" lastClr="000000"/>
                </a:solidFill>
              </a:rPr>
              <a:t>　→ </a:t>
            </a:r>
            <a:r>
              <a:rPr kumimoji="1" lang="ja-JP" altLang="en-US" sz="1041" dirty="0">
                <a:solidFill>
                  <a:sysClr val="windowText" lastClr="000000"/>
                </a:solidFill>
              </a:rPr>
              <a:t>薬局へ案内など</a:t>
            </a:r>
          </a:p>
        </p:txBody>
      </p:sp>
      <p:sp>
        <p:nvSpPr>
          <p:cNvPr id="13" name="角丸四角形 12"/>
          <p:cNvSpPr/>
          <p:nvPr/>
        </p:nvSpPr>
        <p:spPr>
          <a:xfrm>
            <a:off x="2825749" y="6279369"/>
            <a:ext cx="3699644" cy="1823253"/>
          </a:xfrm>
          <a:prstGeom prst="roundRect">
            <a:avLst>
              <a:gd name="adj" fmla="val 42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kumimoji="1" lang="ja-JP" altLang="en-US" sz="1249" b="1" dirty="0" smtClean="0">
                <a:solidFill>
                  <a:sysClr val="windowText" lastClr="000000"/>
                </a:solidFill>
              </a:rPr>
              <a:t>➀診療</a:t>
            </a:r>
            <a:r>
              <a:rPr kumimoji="1" lang="ja-JP" altLang="en-US" sz="1249" b="1" dirty="0">
                <a:solidFill>
                  <a:sysClr val="windowText" lastClr="000000"/>
                </a:solidFill>
              </a:rPr>
              <a:t>申込書の記入</a:t>
            </a:r>
            <a:endParaRPr kumimoji="1" lang="en-US" altLang="ja-JP" sz="1249" b="1" dirty="0">
              <a:solidFill>
                <a:sysClr val="windowText" lastClr="000000"/>
              </a:solidFill>
            </a:endParaRPr>
          </a:p>
          <a:p>
            <a:r>
              <a:rPr kumimoji="1" lang="ja-JP" altLang="en-US" sz="1050" dirty="0" smtClean="0">
                <a:solidFill>
                  <a:sysClr val="windowText" lastClr="000000"/>
                </a:solidFill>
              </a:rPr>
              <a:t>　○</a:t>
            </a:r>
            <a:r>
              <a:rPr kumimoji="1" lang="ja-JP" altLang="en-US" sz="1050" dirty="0">
                <a:solidFill>
                  <a:sysClr val="windowText" lastClr="000000"/>
                </a:solidFill>
              </a:rPr>
              <a:t> </a:t>
            </a:r>
            <a:r>
              <a:rPr kumimoji="1" lang="ja-JP" altLang="en-US" sz="1050" dirty="0" smtClean="0">
                <a:solidFill>
                  <a:sysClr val="windowText" lastClr="000000"/>
                </a:solidFill>
              </a:rPr>
              <a:t>名前</a:t>
            </a:r>
            <a:r>
              <a:rPr kumimoji="1" lang="ja-JP" altLang="en-US" sz="1050" dirty="0">
                <a:solidFill>
                  <a:sysClr val="windowText" lastClr="000000"/>
                </a:solidFill>
              </a:rPr>
              <a:t>、性別、年齢、生年月日、国籍、滞在先</a:t>
            </a:r>
            <a:r>
              <a:rPr kumimoji="1" lang="ja-JP" altLang="en-US" sz="1050" dirty="0" smtClean="0">
                <a:solidFill>
                  <a:sysClr val="windowText" lastClr="000000"/>
                </a:solidFill>
              </a:rPr>
              <a:t>、　</a:t>
            </a:r>
            <a:endParaRPr kumimoji="1" lang="en-US" altLang="ja-JP" sz="1050" dirty="0" smtClean="0">
              <a:solidFill>
                <a:sysClr val="windowText" lastClr="000000"/>
              </a:solidFill>
            </a:endParaRPr>
          </a:p>
          <a:p>
            <a:r>
              <a:rPr kumimoji="1" lang="ja-JP" altLang="en-US" sz="1050" dirty="0">
                <a:solidFill>
                  <a:sysClr val="windowText" lastClr="000000"/>
                </a:solidFill>
              </a:rPr>
              <a:t>　</a:t>
            </a:r>
            <a:r>
              <a:rPr kumimoji="1" lang="ja-JP" altLang="en-US" sz="1050" dirty="0" smtClean="0">
                <a:solidFill>
                  <a:sysClr val="windowText" lastClr="000000"/>
                </a:solidFill>
              </a:rPr>
              <a:t>　連絡先</a:t>
            </a:r>
            <a:r>
              <a:rPr kumimoji="1" lang="en-US" altLang="ja-JP" sz="1050" dirty="0">
                <a:solidFill>
                  <a:sysClr val="windowText" lastClr="000000"/>
                </a:solidFill>
              </a:rPr>
              <a:t>(</a:t>
            </a:r>
            <a:r>
              <a:rPr kumimoji="1" lang="ja-JP" altLang="en-US" sz="1050" dirty="0">
                <a:solidFill>
                  <a:sysClr val="windowText" lastClr="000000"/>
                </a:solidFill>
              </a:rPr>
              <a:t>電話・</a:t>
            </a:r>
            <a:r>
              <a:rPr kumimoji="1" lang="ja-JP" altLang="en-US" sz="1050" dirty="0" smtClean="0">
                <a:solidFill>
                  <a:sysClr val="windowText" lastClr="000000"/>
                </a:solidFill>
              </a:rPr>
              <a:t>メールアドレス</a:t>
            </a:r>
            <a:r>
              <a:rPr kumimoji="1" lang="en-US" altLang="ja-JP" sz="1050" dirty="0">
                <a:solidFill>
                  <a:sysClr val="windowText" lastClr="000000"/>
                </a:solidFill>
              </a:rPr>
              <a:t>)</a:t>
            </a:r>
            <a:r>
              <a:rPr kumimoji="1" lang="ja-JP" altLang="en-US" sz="1050" dirty="0">
                <a:solidFill>
                  <a:sysClr val="windowText" lastClr="000000"/>
                </a:solidFill>
              </a:rPr>
              <a:t>等を確認</a:t>
            </a:r>
            <a:endParaRPr kumimoji="1" lang="en-US" altLang="ja-JP" sz="1050" dirty="0">
              <a:solidFill>
                <a:sysClr val="windowText" lastClr="000000"/>
              </a:solidFill>
            </a:endParaRPr>
          </a:p>
          <a:p>
            <a:r>
              <a:rPr kumimoji="1" lang="ja-JP" altLang="en-US" sz="1050" dirty="0" smtClean="0">
                <a:solidFill>
                  <a:sysClr val="windowText" lastClr="000000"/>
                </a:solidFill>
              </a:rPr>
              <a:t>　○</a:t>
            </a:r>
            <a:r>
              <a:rPr kumimoji="1" lang="ja-JP" altLang="en-US" sz="1050" dirty="0">
                <a:solidFill>
                  <a:sysClr val="windowText" lastClr="000000"/>
                </a:solidFill>
              </a:rPr>
              <a:t> </a:t>
            </a:r>
            <a:r>
              <a:rPr kumimoji="1" lang="ja-JP" altLang="en-US" sz="1050" dirty="0" smtClean="0">
                <a:solidFill>
                  <a:sysClr val="windowText" lastClr="000000"/>
                </a:solidFill>
              </a:rPr>
              <a:t>宗教</a:t>
            </a:r>
            <a:r>
              <a:rPr kumimoji="1" lang="ja-JP" altLang="en-US" sz="1050" dirty="0">
                <a:solidFill>
                  <a:sysClr val="windowText" lastClr="000000"/>
                </a:solidFill>
              </a:rPr>
              <a:t>・医療文化上等の理由による配慮事項等</a:t>
            </a:r>
            <a:r>
              <a:rPr kumimoji="1" lang="ja-JP" altLang="en-US" sz="1050" dirty="0" smtClean="0">
                <a:solidFill>
                  <a:sysClr val="windowText" lastClr="000000"/>
                </a:solidFill>
              </a:rPr>
              <a:t>を確認</a:t>
            </a:r>
            <a:endParaRPr kumimoji="1" lang="en-US" altLang="ja-JP" sz="1050" dirty="0">
              <a:solidFill>
                <a:sysClr val="windowText" lastClr="000000"/>
              </a:solidFill>
            </a:endParaRPr>
          </a:p>
          <a:p>
            <a:r>
              <a:rPr kumimoji="1" lang="ja-JP" altLang="en-US" sz="1050" dirty="0" smtClean="0">
                <a:solidFill>
                  <a:sysClr val="windowText" lastClr="000000"/>
                </a:solidFill>
              </a:rPr>
              <a:t>　✔</a:t>
            </a:r>
            <a:r>
              <a:rPr kumimoji="1" lang="ja-JP" altLang="en-US" sz="1050" dirty="0">
                <a:solidFill>
                  <a:sysClr val="windowText" lastClr="000000"/>
                </a:solidFill>
              </a:rPr>
              <a:t> </a:t>
            </a:r>
            <a:r>
              <a:rPr kumimoji="1" lang="ja-JP" altLang="en-US" sz="1050" dirty="0" smtClean="0">
                <a:solidFill>
                  <a:sysClr val="windowText" lastClr="000000"/>
                </a:solidFill>
              </a:rPr>
              <a:t>厚生</a:t>
            </a:r>
            <a:r>
              <a:rPr kumimoji="1" lang="ja-JP" altLang="en-US" sz="1050" dirty="0">
                <a:solidFill>
                  <a:sysClr val="windowText" lastClr="000000"/>
                </a:solidFill>
              </a:rPr>
              <a:t>労働省：外国人向け多言語説明</a:t>
            </a:r>
            <a:r>
              <a:rPr kumimoji="1" lang="ja-JP" altLang="en-US" sz="1050" dirty="0" smtClean="0">
                <a:solidFill>
                  <a:sysClr val="windowText" lastClr="000000"/>
                </a:solidFill>
              </a:rPr>
              <a:t>資料</a:t>
            </a:r>
            <a:endParaRPr kumimoji="1" lang="en-US" altLang="ja-JP" sz="1050" dirty="0" smtClean="0">
              <a:solidFill>
                <a:sysClr val="windowText" lastClr="000000"/>
              </a:solidFill>
            </a:endParaRPr>
          </a:p>
          <a:p>
            <a:r>
              <a:rPr kumimoji="1" lang="ja-JP" altLang="en-US" sz="1050" dirty="0">
                <a:solidFill>
                  <a:sysClr val="windowText" lastClr="000000"/>
                </a:solidFill>
              </a:rPr>
              <a:t>　</a:t>
            </a:r>
            <a:r>
              <a:rPr kumimoji="1" lang="ja-JP" altLang="en-US" sz="1050" dirty="0" smtClean="0">
                <a:solidFill>
                  <a:sysClr val="windowText" lastClr="000000"/>
                </a:solidFill>
              </a:rPr>
              <a:t>　</a:t>
            </a:r>
            <a:r>
              <a:rPr kumimoji="1" lang="en-US" altLang="ja-JP" sz="1050" dirty="0" smtClean="0">
                <a:solidFill>
                  <a:sysClr val="windowText" lastClr="000000"/>
                </a:solidFill>
              </a:rPr>
              <a:t>(</a:t>
            </a:r>
            <a:r>
              <a:rPr kumimoji="1" lang="ja-JP" altLang="en-US" sz="1050" dirty="0">
                <a:solidFill>
                  <a:sysClr val="windowText" lastClr="000000"/>
                </a:solidFill>
              </a:rPr>
              <a:t>以下「多言語説明資料」</a:t>
            </a:r>
            <a:r>
              <a:rPr kumimoji="1" lang="en-US" altLang="ja-JP" sz="1050" dirty="0" smtClean="0">
                <a:solidFill>
                  <a:sysClr val="windowText" lastClr="000000"/>
                </a:solidFill>
              </a:rPr>
              <a:t>)</a:t>
            </a:r>
            <a:r>
              <a:rPr kumimoji="1" lang="ja-JP" altLang="en-US" sz="1050" dirty="0" smtClean="0">
                <a:solidFill>
                  <a:sysClr val="windowText" lastClr="000000"/>
                </a:solidFill>
              </a:rPr>
              <a:t>「</a:t>
            </a:r>
            <a:r>
              <a:rPr kumimoji="1" lang="ja-JP" altLang="en-US" sz="1050" dirty="0">
                <a:solidFill>
                  <a:sysClr val="windowText" lastClr="000000"/>
                </a:solidFill>
              </a:rPr>
              <a:t>診療申込書（厚労省）</a:t>
            </a:r>
            <a:r>
              <a:rPr kumimoji="1" lang="ja-JP" altLang="en-US" sz="1050" dirty="0" smtClean="0">
                <a:solidFill>
                  <a:sysClr val="windowText" lastClr="000000"/>
                </a:solidFill>
              </a:rPr>
              <a:t>」</a:t>
            </a:r>
            <a:endParaRPr kumimoji="1" lang="ja-JP" altLang="en-US" sz="1050" dirty="0">
              <a:solidFill>
                <a:sysClr val="windowText" lastClr="000000"/>
              </a:solidFill>
            </a:endParaRPr>
          </a:p>
        </p:txBody>
      </p:sp>
      <p:sp>
        <p:nvSpPr>
          <p:cNvPr id="98" name="テキスト ボックス 97"/>
          <p:cNvSpPr txBox="1"/>
          <p:nvPr/>
        </p:nvSpPr>
        <p:spPr>
          <a:xfrm>
            <a:off x="353960" y="2919241"/>
            <a:ext cx="825867" cy="400110"/>
          </a:xfrm>
          <a:prstGeom prst="rect">
            <a:avLst/>
          </a:prstGeom>
          <a:noFill/>
        </p:spPr>
        <p:txBody>
          <a:bodyPr wrap="none" rtlCol="0">
            <a:spAutoFit/>
          </a:bodyPr>
          <a:lstStyle/>
          <a:p>
            <a:r>
              <a:rPr kumimoji="1" lang="ja-JP" altLang="en-US" sz="1000" dirty="0"/>
              <a:t>他の</a:t>
            </a:r>
            <a:r>
              <a:rPr kumimoji="1" lang="ja-JP" altLang="en-US" sz="1000" dirty="0" smtClean="0"/>
              <a:t>医療</a:t>
            </a:r>
            <a:endParaRPr kumimoji="1" lang="en-US" altLang="ja-JP" sz="1000" dirty="0" smtClean="0"/>
          </a:p>
          <a:p>
            <a:r>
              <a:rPr kumimoji="1" lang="ja-JP" altLang="en-US" sz="1000" dirty="0" smtClean="0"/>
              <a:t>機関を</a:t>
            </a:r>
            <a:r>
              <a:rPr kumimoji="1" lang="ja-JP" altLang="en-US" sz="1000" dirty="0"/>
              <a:t>案内</a:t>
            </a:r>
          </a:p>
        </p:txBody>
      </p:sp>
      <p:sp>
        <p:nvSpPr>
          <p:cNvPr id="5" name="屈折矢印 4"/>
          <p:cNvSpPr/>
          <p:nvPr/>
        </p:nvSpPr>
        <p:spPr>
          <a:xfrm rot="10800000">
            <a:off x="2476499" y="11169113"/>
            <a:ext cx="935711" cy="358601"/>
          </a:xfrm>
          <a:prstGeom prst="bentUpArrow">
            <a:avLst>
              <a:gd name="adj1" fmla="val 21649"/>
              <a:gd name="adj2" fmla="val 34047"/>
              <a:gd name="adj3" fmla="val 47000"/>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4" name="直線矢印コネクタ 73"/>
          <p:cNvCxnSpPr/>
          <p:nvPr/>
        </p:nvCxnSpPr>
        <p:spPr>
          <a:xfrm>
            <a:off x="3882085" y="12678357"/>
            <a:ext cx="7407" cy="1339920"/>
          </a:xfrm>
          <a:prstGeom prst="straightConnector1">
            <a:avLst/>
          </a:prstGeom>
          <a:ln w="69850">
            <a:solidFill>
              <a:srgbClr val="0000FF"/>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14" name="屈折矢印 13"/>
          <p:cNvSpPr/>
          <p:nvPr/>
        </p:nvSpPr>
        <p:spPr>
          <a:xfrm rot="5400000">
            <a:off x="2600339" y="11762604"/>
            <a:ext cx="667992" cy="750571"/>
          </a:xfrm>
          <a:prstGeom prst="bentUpArrow">
            <a:avLst>
              <a:gd name="adj1" fmla="val 14474"/>
              <a:gd name="adj2" fmla="val 20722"/>
              <a:gd name="adj3" fmla="val 23099"/>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p:cNvSpPr txBox="1"/>
          <p:nvPr/>
        </p:nvSpPr>
        <p:spPr>
          <a:xfrm>
            <a:off x="2399579" y="10895766"/>
            <a:ext cx="954107" cy="246221"/>
          </a:xfrm>
          <a:prstGeom prst="rect">
            <a:avLst/>
          </a:prstGeom>
          <a:noFill/>
        </p:spPr>
        <p:txBody>
          <a:bodyPr wrap="none" rtlCol="0">
            <a:spAutoFit/>
          </a:bodyPr>
          <a:lstStyle/>
          <a:p>
            <a:r>
              <a:rPr kumimoji="1" lang="ja-JP" altLang="en-US" sz="1000" dirty="0" smtClean="0"/>
              <a:t>必要に応じて</a:t>
            </a:r>
            <a:endParaRPr kumimoji="1" lang="ja-JP" altLang="en-US" sz="1000" dirty="0"/>
          </a:p>
        </p:txBody>
      </p:sp>
      <p:sp>
        <p:nvSpPr>
          <p:cNvPr id="24" name="二等辺三角形 23"/>
          <p:cNvSpPr/>
          <p:nvPr/>
        </p:nvSpPr>
        <p:spPr>
          <a:xfrm rot="18101898">
            <a:off x="8296071" y="1745581"/>
            <a:ext cx="338957" cy="509047"/>
          </a:xfrm>
          <a:prstGeom prst="triangle">
            <a:avLst>
              <a:gd name="adj" fmla="val 5029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角丸四角形 84"/>
          <p:cNvSpPr/>
          <p:nvPr/>
        </p:nvSpPr>
        <p:spPr>
          <a:xfrm>
            <a:off x="8545105" y="1976909"/>
            <a:ext cx="2124297" cy="1026881"/>
          </a:xfrm>
          <a:prstGeom prst="roundRect">
            <a:avLst>
              <a:gd name="adj" fmla="val 8275"/>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kumimoji="1" lang="ja-JP" altLang="en-US" sz="1050" dirty="0">
                <a:solidFill>
                  <a:schemeClr val="bg1"/>
                </a:solidFill>
              </a:rPr>
              <a:t>　</a:t>
            </a:r>
            <a:r>
              <a:rPr kumimoji="1" lang="ja-JP" altLang="en-US" sz="1050" b="1" dirty="0">
                <a:solidFill>
                  <a:schemeClr val="bg1"/>
                </a:solidFill>
              </a:rPr>
              <a:t>患者（治療目的で来日する外国人を</a:t>
            </a:r>
            <a:r>
              <a:rPr kumimoji="1" lang="ja-JP" altLang="en-US" sz="1050" b="1" dirty="0" smtClean="0">
                <a:solidFill>
                  <a:schemeClr val="bg1"/>
                </a:solidFill>
              </a:rPr>
              <a:t>除く）</a:t>
            </a:r>
            <a:r>
              <a:rPr kumimoji="1" lang="ja-JP" altLang="en-US" sz="1050" b="1" dirty="0">
                <a:solidFill>
                  <a:schemeClr val="bg1"/>
                </a:solidFill>
              </a:rPr>
              <a:t>が自力で来院する場合を想定し、救急搬送の場合等を除きます。</a:t>
            </a:r>
            <a:endParaRPr kumimoji="1" lang="en-US" altLang="ja-JP" sz="1050" b="1" dirty="0">
              <a:solidFill>
                <a:schemeClr val="bg1"/>
              </a:solidFill>
            </a:endParaRPr>
          </a:p>
        </p:txBody>
      </p:sp>
      <p:sp>
        <p:nvSpPr>
          <p:cNvPr id="103" name="角丸四角形 102"/>
          <p:cNvSpPr/>
          <p:nvPr/>
        </p:nvSpPr>
        <p:spPr>
          <a:xfrm>
            <a:off x="1995935" y="11538602"/>
            <a:ext cx="1131120" cy="415207"/>
          </a:xfrm>
          <a:prstGeom prst="roundRect">
            <a:avLst>
              <a:gd name="adj" fmla="val 13046"/>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sz="1249" b="1" smtClean="0">
                <a:solidFill>
                  <a:sysClr val="windowText" lastClr="000000"/>
                </a:solidFill>
              </a:rPr>
              <a:t>入院等</a:t>
            </a:r>
            <a:r>
              <a:rPr kumimoji="1" lang="ja-JP" altLang="en-US" sz="1050" dirty="0">
                <a:solidFill>
                  <a:sysClr val="windowText" lastClr="000000"/>
                </a:solidFill>
              </a:rPr>
              <a:t>　</a:t>
            </a:r>
            <a:endParaRPr kumimoji="1" lang="en-US" altLang="ja-JP" sz="1050" dirty="0">
              <a:solidFill>
                <a:sysClr val="windowText" lastClr="000000"/>
              </a:solidFill>
            </a:endParaRPr>
          </a:p>
        </p:txBody>
      </p:sp>
      <p:sp>
        <p:nvSpPr>
          <p:cNvPr id="58" name="角丸四角形 57"/>
          <p:cNvSpPr/>
          <p:nvPr/>
        </p:nvSpPr>
        <p:spPr>
          <a:xfrm>
            <a:off x="1204655" y="2507264"/>
            <a:ext cx="4337017" cy="739149"/>
          </a:xfrm>
          <a:prstGeom prst="roundRect">
            <a:avLst>
              <a:gd name="adj" fmla="val 6710"/>
            </a:avLst>
          </a:prstGeom>
          <a:solidFill>
            <a:schemeClr val="bg1"/>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300"/>
              </a:spcAft>
            </a:pPr>
            <a:r>
              <a:rPr kumimoji="1" lang="ja-JP" altLang="en-US" sz="1200" b="1" dirty="0">
                <a:solidFill>
                  <a:sysClr val="windowText" lastClr="000000"/>
                </a:solidFill>
              </a:rPr>
              <a:t>事前の患者情報</a:t>
            </a:r>
            <a:r>
              <a:rPr kumimoji="1" lang="en-US" altLang="ja-JP" sz="700" b="1" dirty="0" smtClean="0">
                <a:solidFill>
                  <a:sysClr val="windowText" lastClr="000000"/>
                </a:solidFill>
                <a:latin typeface="+mn-ea"/>
              </a:rPr>
              <a:t>(</a:t>
            </a:r>
            <a:r>
              <a:rPr kumimoji="1" lang="ja-JP" altLang="en-US" sz="700" b="1" dirty="0" smtClean="0">
                <a:solidFill>
                  <a:sysClr val="windowText" lastClr="000000"/>
                </a:solidFill>
                <a:latin typeface="+mn-ea"/>
              </a:rPr>
              <a:t>＊ </a:t>
            </a:r>
            <a:r>
              <a:rPr kumimoji="1" lang="en-US" altLang="ja-JP" sz="700" b="1" dirty="0">
                <a:solidFill>
                  <a:sysClr val="windowText" lastClr="000000"/>
                </a:solidFill>
                <a:latin typeface="+mn-ea"/>
              </a:rPr>
              <a:t>)</a:t>
            </a:r>
            <a:r>
              <a:rPr kumimoji="1" lang="ja-JP" altLang="en-US" sz="1200" b="1" dirty="0">
                <a:solidFill>
                  <a:sysClr val="windowText" lastClr="000000"/>
                </a:solidFill>
              </a:rPr>
              <a:t>の収集</a:t>
            </a:r>
          </a:p>
          <a:p>
            <a:r>
              <a:rPr kumimoji="1" lang="ja-JP" altLang="en-US" sz="1050" dirty="0">
                <a:solidFill>
                  <a:sysClr val="windowText" lastClr="000000"/>
                </a:solidFill>
                <a:latin typeface="+mn-ea"/>
              </a:rPr>
              <a:t>○ 患者の症状や情報を確認し、院内で患者情報</a:t>
            </a:r>
            <a:r>
              <a:rPr kumimoji="1" lang="ja-JP" altLang="en-US" sz="1050" dirty="0" smtClean="0">
                <a:solidFill>
                  <a:sysClr val="windowText" lastClr="000000"/>
                </a:solidFill>
                <a:latin typeface="+mn-ea"/>
              </a:rPr>
              <a:t>を適切</a:t>
            </a:r>
            <a:r>
              <a:rPr kumimoji="1" lang="ja-JP" altLang="en-US" sz="1050" dirty="0">
                <a:solidFill>
                  <a:sysClr val="windowText" lastClr="000000"/>
                </a:solidFill>
                <a:latin typeface="+mn-ea"/>
              </a:rPr>
              <a:t>に</a:t>
            </a:r>
            <a:r>
              <a:rPr kumimoji="1" lang="ja-JP" altLang="en-US" sz="1050" dirty="0" smtClean="0">
                <a:solidFill>
                  <a:sysClr val="windowText" lastClr="000000"/>
                </a:solidFill>
                <a:latin typeface="+mn-ea"/>
              </a:rPr>
              <a:t>共有します</a:t>
            </a:r>
            <a:r>
              <a:rPr kumimoji="1" lang="ja-JP" altLang="en-US" sz="1050" dirty="0">
                <a:solidFill>
                  <a:sysClr val="windowText" lastClr="000000"/>
                </a:solidFill>
                <a:latin typeface="+mn-ea"/>
              </a:rPr>
              <a:t>。</a:t>
            </a:r>
            <a:endParaRPr kumimoji="1" lang="en-US" altLang="ja-JP" sz="1050" dirty="0">
              <a:solidFill>
                <a:sysClr val="windowText" lastClr="000000"/>
              </a:solidFill>
              <a:latin typeface="+mn-ea"/>
            </a:endParaRPr>
          </a:p>
          <a:p>
            <a:r>
              <a:rPr kumimoji="1" lang="ja-JP" altLang="en-US" sz="1000" dirty="0" smtClean="0">
                <a:solidFill>
                  <a:sysClr val="windowText" lastClr="000000"/>
                </a:solidFill>
                <a:latin typeface="+mn-ea"/>
              </a:rPr>
              <a:t>＊</a:t>
            </a:r>
            <a:r>
              <a:rPr kumimoji="1" lang="ja-JP" altLang="en-US" sz="800" dirty="0">
                <a:solidFill>
                  <a:sysClr val="windowText" lastClr="000000"/>
                </a:solidFill>
                <a:latin typeface="+mn-ea"/>
              </a:rPr>
              <a:t> </a:t>
            </a:r>
            <a:r>
              <a:rPr kumimoji="1" lang="ja-JP" altLang="en-US" sz="800" dirty="0" smtClean="0">
                <a:solidFill>
                  <a:sysClr val="windowText" lastClr="000000"/>
                </a:solidFill>
                <a:latin typeface="+mn-ea"/>
              </a:rPr>
              <a:t>東京都</a:t>
            </a:r>
            <a:r>
              <a:rPr kumimoji="1" lang="ja-JP" altLang="en-US" sz="800" dirty="0">
                <a:solidFill>
                  <a:sysClr val="windowText" lastClr="000000"/>
                </a:solidFill>
                <a:latin typeface="+mn-ea"/>
              </a:rPr>
              <a:t>が作成する「宿泊施設等向け外国人患者対応</a:t>
            </a:r>
            <a:r>
              <a:rPr kumimoji="1" lang="ja-JP" altLang="en-US" sz="800" dirty="0" smtClean="0">
                <a:solidFill>
                  <a:sysClr val="windowText" lastClr="000000"/>
                </a:solidFill>
                <a:latin typeface="+mn-ea"/>
              </a:rPr>
              <a:t>マニュアル」の</a:t>
            </a:r>
            <a:r>
              <a:rPr kumimoji="1" lang="ja-JP" altLang="en-US" sz="800" dirty="0">
                <a:solidFill>
                  <a:sysClr val="windowText" lastClr="000000"/>
                </a:solidFill>
                <a:latin typeface="+mn-ea"/>
              </a:rPr>
              <a:t>外国人</a:t>
            </a:r>
            <a:r>
              <a:rPr kumimoji="1" lang="ja-JP" altLang="en-US" sz="800" dirty="0" smtClean="0">
                <a:solidFill>
                  <a:sysClr val="windowText" lastClr="000000"/>
                </a:solidFill>
                <a:latin typeface="+mn-ea"/>
              </a:rPr>
              <a:t>患者</a:t>
            </a:r>
            <a:endParaRPr kumimoji="1" lang="en-US" altLang="ja-JP" sz="800" dirty="0" smtClean="0">
              <a:solidFill>
                <a:sysClr val="windowText" lastClr="000000"/>
              </a:solidFill>
              <a:latin typeface="+mn-ea"/>
            </a:endParaRPr>
          </a:p>
          <a:p>
            <a:r>
              <a:rPr kumimoji="1" lang="ja-JP" altLang="en-US" sz="800" dirty="0">
                <a:solidFill>
                  <a:sysClr val="windowText" lastClr="000000"/>
                </a:solidFill>
                <a:latin typeface="+mn-ea"/>
              </a:rPr>
              <a:t>　</a:t>
            </a:r>
            <a:r>
              <a:rPr kumimoji="1" lang="ja-JP" altLang="en-US" sz="800" dirty="0" smtClean="0">
                <a:solidFill>
                  <a:sysClr val="windowText" lastClr="000000"/>
                </a:solidFill>
                <a:latin typeface="+mn-ea"/>
              </a:rPr>
              <a:t>ヒアリングシート</a:t>
            </a:r>
            <a:r>
              <a:rPr kumimoji="1" lang="ja-JP" altLang="en-US" sz="800" dirty="0">
                <a:solidFill>
                  <a:sysClr val="windowText" lastClr="000000"/>
                </a:solidFill>
                <a:latin typeface="+mn-ea"/>
              </a:rPr>
              <a:t>を持参する場合があります。）</a:t>
            </a:r>
            <a:endParaRPr kumimoji="1" lang="ja-JP" altLang="en-US" sz="1249" dirty="0">
              <a:solidFill>
                <a:sysClr val="windowText" lastClr="000000"/>
              </a:solidFill>
              <a:latin typeface="+mn-ea"/>
            </a:endParaRPr>
          </a:p>
        </p:txBody>
      </p:sp>
      <p:sp>
        <p:nvSpPr>
          <p:cNvPr id="78" name="角丸四角形 77"/>
          <p:cNvSpPr/>
          <p:nvPr/>
        </p:nvSpPr>
        <p:spPr>
          <a:xfrm>
            <a:off x="2832648" y="8008335"/>
            <a:ext cx="5523101" cy="1564055"/>
          </a:xfrm>
          <a:prstGeom prst="roundRect">
            <a:avLst>
              <a:gd name="adj" fmla="val 5255"/>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kumimoji="1" lang="ja-JP" altLang="en-US" sz="1249" b="1" dirty="0">
                <a:solidFill>
                  <a:sysClr val="windowText" lastClr="000000"/>
                </a:solidFill>
              </a:rPr>
              <a:t>③</a:t>
            </a:r>
            <a:r>
              <a:rPr kumimoji="1" lang="ja-JP" altLang="en-US" sz="1249" b="1" dirty="0" smtClean="0">
                <a:solidFill>
                  <a:sysClr val="windowText" lastClr="000000"/>
                </a:solidFill>
              </a:rPr>
              <a:t>支払い方法の確認</a:t>
            </a:r>
            <a:endParaRPr kumimoji="1" lang="en-US" altLang="ja-JP" sz="1249" b="1" dirty="0" smtClean="0">
              <a:solidFill>
                <a:sysClr val="windowText" lastClr="000000"/>
              </a:solidFill>
            </a:endParaRPr>
          </a:p>
          <a:p>
            <a:r>
              <a:rPr kumimoji="1" lang="ja-JP" altLang="en-US" sz="1050" dirty="0" smtClean="0">
                <a:solidFill>
                  <a:sysClr val="windowText" lastClr="000000"/>
                </a:solidFill>
              </a:rPr>
              <a:t>　○ 現金</a:t>
            </a:r>
            <a:r>
              <a:rPr kumimoji="1" lang="ja-JP" altLang="en-US" sz="1050" dirty="0">
                <a:solidFill>
                  <a:sysClr val="windowText" lastClr="000000"/>
                </a:solidFill>
              </a:rPr>
              <a:t>、クレジットカードなどの支払い方法を</a:t>
            </a:r>
            <a:r>
              <a:rPr kumimoji="1" lang="ja-JP" altLang="en-US" sz="1050" dirty="0" smtClean="0">
                <a:solidFill>
                  <a:sysClr val="windowText" lastClr="000000"/>
                </a:solidFill>
              </a:rPr>
              <a:t>本人</a:t>
            </a:r>
            <a:r>
              <a:rPr kumimoji="1" lang="en-US" altLang="ja-JP" sz="1050" dirty="0" smtClean="0">
                <a:solidFill>
                  <a:sysClr val="windowText" lastClr="000000"/>
                </a:solidFill>
              </a:rPr>
              <a:t>(</a:t>
            </a:r>
            <a:r>
              <a:rPr kumimoji="1" lang="ja-JP" altLang="en-US" sz="1050" dirty="0" smtClean="0">
                <a:solidFill>
                  <a:sysClr val="windowText" lastClr="000000"/>
                </a:solidFill>
              </a:rPr>
              <a:t>又</a:t>
            </a:r>
            <a:r>
              <a:rPr kumimoji="1" lang="ja-JP" altLang="en-US" sz="1050" dirty="0">
                <a:solidFill>
                  <a:sysClr val="windowText" lastClr="000000"/>
                </a:solidFill>
              </a:rPr>
              <a:t>は同行者や親族</a:t>
            </a:r>
            <a:r>
              <a:rPr kumimoji="1" lang="ja-JP" altLang="en-US" sz="1050" dirty="0" smtClean="0">
                <a:solidFill>
                  <a:sysClr val="windowText" lastClr="000000"/>
                </a:solidFill>
              </a:rPr>
              <a:t>等</a:t>
            </a:r>
            <a:r>
              <a:rPr kumimoji="1" lang="en-US" altLang="ja-JP" sz="1050" dirty="0" smtClean="0">
                <a:solidFill>
                  <a:sysClr val="windowText" lastClr="000000"/>
                </a:solidFill>
              </a:rPr>
              <a:t>)</a:t>
            </a:r>
            <a:r>
              <a:rPr kumimoji="1" lang="ja-JP" altLang="en-US" sz="1050" dirty="0" smtClean="0">
                <a:solidFill>
                  <a:sysClr val="windowText" lastClr="000000"/>
                </a:solidFill>
              </a:rPr>
              <a:t>から確認</a:t>
            </a:r>
            <a:endParaRPr kumimoji="1" lang="en-US" altLang="ja-JP" sz="1050" dirty="0">
              <a:solidFill>
                <a:sysClr val="windowText" lastClr="000000"/>
              </a:solidFill>
            </a:endParaRPr>
          </a:p>
          <a:p>
            <a:pPr>
              <a:spcAft>
                <a:spcPts val="600"/>
              </a:spcAft>
            </a:pPr>
            <a:r>
              <a:rPr kumimoji="1" lang="ja-JP" altLang="en-US" sz="1050" dirty="0" smtClean="0">
                <a:solidFill>
                  <a:sysClr val="windowText" lastClr="000000"/>
                </a:solidFill>
              </a:rPr>
              <a:t>　○ 必要</a:t>
            </a:r>
            <a:r>
              <a:rPr kumimoji="1" lang="ja-JP" altLang="en-US" sz="1050" dirty="0">
                <a:solidFill>
                  <a:sysClr val="windowText" lastClr="000000"/>
                </a:solidFill>
              </a:rPr>
              <a:t>に応じてデポジット等を請求</a:t>
            </a:r>
            <a:endParaRPr kumimoji="1" lang="en-US" altLang="ja-JP" sz="1050" dirty="0">
              <a:solidFill>
                <a:sysClr val="windowText" lastClr="000000"/>
              </a:solidFill>
            </a:endParaRPr>
          </a:p>
          <a:p>
            <a:r>
              <a:rPr kumimoji="1" lang="ja-JP" altLang="en-US" sz="1050" dirty="0" smtClean="0">
                <a:solidFill>
                  <a:sysClr val="windowText" lastClr="000000"/>
                </a:solidFill>
              </a:rPr>
              <a:t>　☞ 基本</a:t>
            </a:r>
            <a:r>
              <a:rPr kumimoji="1" lang="ja-JP" altLang="en-US" sz="1050" dirty="0">
                <a:solidFill>
                  <a:sysClr val="windowText" lastClr="000000"/>
                </a:solidFill>
              </a:rPr>
              <a:t>は、患者本人から直接お支払いいただきます。</a:t>
            </a:r>
            <a:r>
              <a:rPr kumimoji="1" lang="ja-JP" altLang="en-US" sz="1050" dirty="0" smtClean="0">
                <a:solidFill>
                  <a:sysClr val="windowText" lastClr="000000"/>
                </a:solidFill>
              </a:rPr>
              <a:t>患者が</a:t>
            </a:r>
            <a:r>
              <a:rPr kumimoji="1" lang="ja-JP" altLang="en-US" sz="1050" dirty="0">
                <a:solidFill>
                  <a:sysClr val="windowText" lastClr="000000"/>
                </a:solidFill>
              </a:rPr>
              <a:t>海外旅行保険</a:t>
            </a:r>
            <a:r>
              <a:rPr kumimoji="1" lang="ja-JP" altLang="en-US" sz="1050" dirty="0" smtClean="0">
                <a:solidFill>
                  <a:sysClr val="windowText" lastClr="000000"/>
                </a:solidFill>
              </a:rPr>
              <a:t>に</a:t>
            </a:r>
            <a:endParaRPr kumimoji="1" lang="en-US" altLang="ja-JP" sz="1050" dirty="0" smtClean="0">
              <a:solidFill>
                <a:sysClr val="windowText" lastClr="000000"/>
              </a:solidFill>
            </a:endParaRPr>
          </a:p>
          <a:p>
            <a:r>
              <a:rPr kumimoji="1" lang="en-US" altLang="ja-JP" sz="1050" dirty="0">
                <a:solidFill>
                  <a:sysClr val="windowText" lastClr="000000"/>
                </a:solidFill>
              </a:rPr>
              <a:t> </a:t>
            </a:r>
            <a:r>
              <a:rPr kumimoji="1" lang="ja-JP" altLang="en-US" sz="1050" dirty="0">
                <a:solidFill>
                  <a:sysClr val="windowText" lastClr="000000"/>
                </a:solidFill>
              </a:rPr>
              <a:t> </a:t>
            </a:r>
            <a:r>
              <a:rPr kumimoji="1" lang="ja-JP" altLang="en-US" sz="1050" dirty="0" smtClean="0">
                <a:solidFill>
                  <a:sysClr val="windowText" lastClr="000000"/>
                </a:solidFill>
              </a:rPr>
              <a:t>  　加入している</a:t>
            </a:r>
            <a:r>
              <a:rPr kumimoji="1" lang="ja-JP" altLang="en-US" sz="1050" dirty="0">
                <a:solidFill>
                  <a:sysClr val="windowText" lastClr="000000"/>
                </a:solidFill>
              </a:rPr>
              <a:t>場合は、その種類に</a:t>
            </a:r>
            <a:r>
              <a:rPr kumimoji="1" lang="ja-JP" altLang="en-US" sz="1050" dirty="0" smtClean="0">
                <a:solidFill>
                  <a:sysClr val="windowText" lastClr="000000"/>
                </a:solidFill>
              </a:rPr>
              <a:t>応じて対応</a:t>
            </a:r>
            <a:r>
              <a:rPr kumimoji="1" lang="ja-JP" altLang="en-US" sz="1050" dirty="0">
                <a:solidFill>
                  <a:sysClr val="windowText" lastClr="000000"/>
                </a:solidFill>
              </a:rPr>
              <a:t>します。</a:t>
            </a:r>
            <a:r>
              <a:rPr kumimoji="1" lang="ja-JP" altLang="en-US" sz="1050" dirty="0">
                <a:solidFill>
                  <a:srgbClr val="FF0000"/>
                </a:solidFill>
              </a:rPr>
              <a:t>（別紙参照）</a:t>
            </a:r>
            <a:endParaRPr kumimoji="1" lang="en-US" altLang="ja-JP" sz="1050" dirty="0">
              <a:solidFill>
                <a:srgbClr val="FF0000"/>
              </a:solidFill>
            </a:endParaRPr>
          </a:p>
          <a:p>
            <a:r>
              <a:rPr kumimoji="1" lang="ja-JP" altLang="en-US" sz="1050" dirty="0" smtClean="0">
                <a:solidFill>
                  <a:sysClr val="windowText" lastClr="000000"/>
                </a:solidFill>
              </a:rPr>
              <a:t>　☞ 可能</a:t>
            </a:r>
            <a:r>
              <a:rPr kumimoji="1" lang="ja-JP" altLang="en-US" sz="1050" dirty="0">
                <a:solidFill>
                  <a:sysClr val="windowText" lastClr="000000"/>
                </a:solidFill>
              </a:rPr>
              <a:t>ならば概算医療費を患者へ事前に提示することで、未収金を未然に</a:t>
            </a:r>
            <a:r>
              <a:rPr kumimoji="1" lang="ja-JP" altLang="en-US" sz="1050" dirty="0" smtClean="0">
                <a:solidFill>
                  <a:sysClr val="windowText" lastClr="000000"/>
                </a:solidFill>
              </a:rPr>
              <a:t>防止する</a:t>
            </a:r>
            <a:endParaRPr kumimoji="1" lang="en-US" altLang="ja-JP" sz="1050" dirty="0" smtClean="0">
              <a:solidFill>
                <a:sysClr val="windowText" lastClr="000000"/>
              </a:solidFill>
            </a:endParaRPr>
          </a:p>
          <a:p>
            <a:r>
              <a:rPr kumimoji="1" lang="ja-JP" altLang="en-US" sz="1050" dirty="0">
                <a:solidFill>
                  <a:sysClr val="windowText" lastClr="000000"/>
                </a:solidFill>
              </a:rPr>
              <a:t>　</a:t>
            </a:r>
            <a:r>
              <a:rPr kumimoji="1" lang="ja-JP" altLang="en-US" sz="1050" dirty="0" smtClean="0">
                <a:solidFill>
                  <a:sysClr val="windowText" lastClr="000000"/>
                </a:solidFill>
              </a:rPr>
              <a:t>　ことに繋げます。</a:t>
            </a:r>
            <a:endParaRPr kumimoji="1" lang="en-US" altLang="ja-JP" sz="1050" dirty="0">
              <a:solidFill>
                <a:sysClr val="windowText" lastClr="000000"/>
              </a:solidFill>
            </a:endParaRPr>
          </a:p>
        </p:txBody>
      </p:sp>
      <p:sp>
        <p:nvSpPr>
          <p:cNvPr id="19" name="角丸四角形 18"/>
          <p:cNvSpPr/>
          <p:nvPr/>
        </p:nvSpPr>
        <p:spPr>
          <a:xfrm>
            <a:off x="3301265" y="10822945"/>
            <a:ext cx="4984358" cy="907607"/>
          </a:xfrm>
          <a:prstGeom prst="roundRect">
            <a:avLst>
              <a:gd name="adj" fmla="val 711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sz="1249" b="1" dirty="0">
                <a:solidFill>
                  <a:sysClr val="windowText" lastClr="000000"/>
                </a:solidFill>
              </a:rPr>
              <a:t>診療</a:t>
            </a:r>
            <a:endParaRPr kumimoji="1" lang="en-US" altLang="ja-JP" sz="1249" b="1" dirty="0">
              <a:solidFill>
                <a:sysClr val="windowText" lastClr="000000"/>
              </a:solidFill>
            </a:endParaRPr>
          </a:p>
          <a:p>
            <a:r>
              <a:rPr kumimoji="1" lang="ja-JP" altLang="en-US" sz="1050" dirty="0" smtClean="0">
                <a:solidFill>
                  <a:sysClr val="windowText" lastClr="000000"/>
                </a:solidFill>
              </a:rPr>
              <a:t>○</a:t>
            </a:r>
            <a:r>
              <a:rPr kumimoji="1" lang="ja-JP" altLang="en-US" sz="1050" dirty="0">
                <a:solidFill>
                  <a:sysClr val="windowText" lastClr="000000"/>
                </a:solidFill>
              </a:rPr>
              <a:t>　</a:t>
            </a:r>
            <a:r>
              <a:rPr kumimoji="1" lang="ja-JP" altLang="en-US" sz="1050" dirty="0" smtClean="0">
                <a:solidFill>
                  <a:sysClr val="windowText" lastClr="000000"/>
                </a:solidFill>
              </a:rPr>
              <a:t>「</a:t>
            </a:r>
            <a:r>
              <a:rPr kumimoji="1" lang="ja-JP" altLang="en-US" sz="1050" dirty="0">
                <a:solidFill>
                  <a:sysClr val="windowText" lastClr="000000"/>
                </a:solidFill>
              </a:rPr>
              <a:t>宗教・医療文化上等の理由による配慮</a:t>
            </a:r>
            <a:r>
              <a:rPr kumimoji="1" lang="ja-JP" altLang="en-US" sz="1050">
                <a:solidFill>
                  <a:sysClr val="windowText" lastClr="000000"/>
                </a:solidFill>
              </a:rPr>
              <a:t>事項</a:t>
            </a:r>
            <a:r>
              <a:rPr kumimoji="1" lang="ja-JP" altLang="en-US" sz="1050" smtClean="0">
                <a:solidFill>
                  <a:sysClr val="windowText" lastClr="000000"/>
                </a:solidFill>
              </a:rPr>
              <a:t>」等を</a:t>
            </a:r>
            <a:r>
              <a:rPr kumimoji="1" lang="ja-JP" altLang="en-US" sz="1050" dirty="0">
                <a:solidFill>
                  <a:sysClr val="windowText" lastClr="000000"/>
                </a:solidFill>
              </a:rPr>
              <a:t>踏まえ、対応</a:t>
            </a:r>
            <a:endParaRPr kumimoji="1" lang="en-US" altLang="ja-JP" sz="1050" dirty="0">
              <a:solidFill>
                <a:sysClr val="windowText" lastClr="000000"/>
              </a:solidFill>
            </a:endParaRPr>
          </a:p>
          <a:p>
            <a:r>
              <a:rPr kumimoji="1" lang="ja-JP" altLang="en-US" sz="1050" dirty="0">
                <a:solidFill>
                  <a:sysClr val="windowText" lastClr="000000"/>
                </a:solidFill>
              </a:rPr>
              <a:t>○　必要に応じて、診断書を作成し交付</a:t>
            </a:r>
            <a:endParaRPr kumimoji="1" lang="en-US" altLang="ja-JP" sz="1050" dirty="0">
              <a:solidFill>
                <a:sysClr val="windowText" lastClr="000000"/>
              </a:solidFill>
            </a:endParaRPr>
          </a:p>
          <a:p>
            <a:r>
              <a:rPr kumimoji="1" lang="ja-JP" altLang="en-US" sz="1050" dirty="0">
                <a:solidFill>
                  <a:sysClr val="windowText" lastClr="000000"/>
                </a:solidFill>
              </a:rPr>
              <a:t>✔　多言語説明資料「同意書（厚労省）」</a:t>
            </a:r>
            <a:endParaRPr kumimoji="1" lang="en-US" altLang="ja-JP" sz="1050" dirty="0">
              <a:solidFill>
                <a:sysClr val="windowText" lastClr="000000"/>
              </a:solidFill>
            </a:endParaRPr>
          </a:p>
        </p:txBody>
      </p:sp>
      <p:sp>
        <p:nvSpPr>
          <p:cNvPr id="8" name="正方形/長方形 7"/>
          <p:cNvSpPr/>
          <p:nvPr/>
        </p:nvSpPr>
        <p:spPr>
          <a:xfrm>
            <a:off x="2696560" y="5285210"/>
            <a:ext cx="5848543" cy="88313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2696560" y="6445061"/>
            <a:ext cx="5848544" cy="310622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1184116" y="8006382"/>
            <a:ext cx="140241" cy="2315259"/>
          </a:xfrm>
          <a:prstGeom prst="rect">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正方形/長方形 78"/>
          <p:cNvSpPr/>
          <p:nvPr/>
        </p:nvSpPr>
        <p:spPr>
          <a:xfrm>
            <a:off x="1326632" y="8026006"/>
            <a:ext cx="129885" cy="2295635"/>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右矢印 79"/>
          <p:cNvSpPr/>
          <p:nvPr/>
        </p:nvSpPr>
        <p:spPr>
          <a:xfrm rot="10800000">
            <a:off x="175810" y="10134059"/>
            <a:ext cx="1195419" cy="263021"/>
          </a:xfrm>
          <a:prstGeom prst="rightArrow">
            <a:avLst>
              <a:gd name="adj1" fmla="val 50000"/>
              <a:gd name="adj2" fmla="val 75862"/>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75" name="左矢印 74"/>
          <p:cNvSpPr/>
          <p:nvPr/>
        </p:nvSpPr>
        <p:spPr>
          <a:xfrm>
            <a:off x="161871" y="5622570"/>
            <a:ext cx="2523384" cy="270379"/>
          </a:xfrm>
          <a:prstGeom prst="leftArrow">
            <a:avLst>
              <a:gd name="adj1" fmla="val 41409"/>
              <a:gd name="adj2" fmla="val 71360"/>
            </a:avLst>
          </a:prstGeom>
          <a:solidFill>
            <a:srgbClr val="FF5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角丸四角形 83"/>
          <p:cNvSpPr/>
          <p:nvPr/>
        </p:nvSpPr>
        <p:spPr>
          <a:xfrm>
            <a:off x="2661746" y="4029315"/>
            <a:ext cx="6019079" cy="1110235"/>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ysClr val="windowText" lastClr="000000"/>
                </a:solidFill>
              </a:rPr>
              <a:t>※</a:t>
            </a:r>
            <a:r>
              <a:rPr kumimoji="1" lang="ja-JP" altLang="en-US" sz="1050" dirty="0">
                <a:solidFill>
                  <a:sysClr val="windowText" lastClr="000000"/>
                </a:solidFill>
              </a:rPr>
              <a:t>　</a:t>
            </a:r>
            <a:r>
              <a:rPr kumimoji="1" lang="ja-JP" altLang="en-US" sz="1050" dirty="0" smtClean="0">
                <a:solidFill>
                  <a:sysClr val="windowText" lastClr="000000"/>
                </a:solidFill>
              </a:rPr>
              <a:t>自院での対応が難しく、応招</a:t>
            </a:r>
            <a:r>
              <a:rPr kumimoji="1" lang="ja-JP" altLang="en-US" sz="1050" dirty="0">
                <a:solidFill>
                  <a:sysClr val="windowText" lastClr="000000"/>
                </a:solidFill>
              </a:rPr>
              <a:t>義務の観点から「診療しないことが正当化される」</a:t>
            </a:r>
            <a:r>
              <a:rPr kumimoji="1" lang="ja-JP" altLang="en-US" sz="1050" dirty="0" smtClean="0">
                <a:solidFill>
                  <a:sysClr val="windowText" lastClr="000000"/>
                </a:solidFill>
              </a:rPr>
              <a:t>場合（文化</a:t>
            </a:r>
            <a:endParaRPr kumimoji="1" lang="en-US" altLang="ja-JP" sz="1050" dirty="0" smtClean="0">
              <a:solidFill>
                <a:sysClr val="windowText" lastClr="000000"/>
              </a:solidFill>
            </a:endParaRPr>
          </a:p>
          <a:p>
            <a:r>
              <a:rPr kumimoji="1" lang="ja-JP" altLang="en-US" sz="1050" dirty="0">
                <a:solidFill>
                  <a:sysClr val="windowText" lastClr="000000"/>
                </a:solidFill>
              </a:rPr>
              <a:t>　</a:t>
            </a:r>
            <a:r>
              <a:rPr kumimoji="1" lang="ja-JP" altLang="en-US" sz="1050" dirty="0" smtClean="0">
                <a:solidFill>
                  <a:sysClr val="windowText" lastClr="000000"/>
                </a:solidFill>
              </a:rPr>
              <a:t>や</a:t>
            </a:r>
            <a:r>
              <a:rPr kumimoji="1" lang="ja-JP" altLang="en-US" sz="1050" dirty="0">
                <a:solidFill>
                  <a:sysClr val="windowText" lastClr="000000"/>
                </a:solidFill>
              </a:rPr>
              <a:t>言語の違い等により</a:t>
            </a:r>
            <a:r>
              <a:rPr kumimoji="1" lang="ja-JP" altLang="en-US" sz="1050" dirty="0" smtClean="0">
                <a:solidFill>
                  <a:sysClr val="windowText" lastClr="000000"/>
                </a:solidFill>
              </a:rPr>
              <a:t>、診療</a:t>
            </a:r>
            <a:r>
              <a:rPr kumimoji="1" lang="ja-JP" altLang="en-US" sz="1050" dirty="0">
                <a:solidFill>
                  <a:sysClr val="windowText" lastClr="000000"/>
                </a:solidFill>
              </a:rPr>
              <a:t>行為そのもの</a:t>
            </a:r>
            <a:r>
              <a:rPr kumimoji="1" lang="ja-JP" altLang="en-US" sz="1050" dirty="0" smtClean="0">
                <a:solidFill>
                  <a:sysClr val="windowText" lastClr="000000"/>
                </a:solidFill>
              </a:rPr>
              <a:t>が著しく</a:t>
            </a:r>
            <a:r>
              <a:rPr kumimoji="1" lang="ja-JP" altLang="en-US" sz="1050" dirty="0">
                <a:solidFill>
                  <a:sysClr val="windowText" lastClr="000000"/>
                </a:solidFill>
              </a:rPr>
              <a:t>困難であるといった事情が</a:t>
            </a:r>
            <a:r>
              <a:rPr kumimoji="1" lang="ja-JP" altLang="en-US" sz="1050" dirty="0" smtClean="0">
                <a:solidFill>
                  <a:sysClr val="windowText" lastClr="000000"/>
                </a:solidFill>
              </a:rPr>
              <a:t>認められる場合</a:t>
            </a:r>
            <a:endParaRPr kumimoji="1" lang="en-US" altLang="ja-JP" sz="1050" dirty="0" smtClean="0">
              <a:solidFill>
                <a:sysClr val="windowText" lastClr="000000"/>
              </a:solidFill>
            </a:endParaRPr>
          </a:p>
          <a:p>
            <a:r>
              <a:rPr kumimoji="1" lang="ja-JP" altLang="en-US" sz="1050">
                <a:solidFill>
                  <a:sysClr val="windowText" lastClr="000000"/>
                </a:solidFill>
              </a:rPr>
              <a:t>　</a:t>
            </a:r>
            <a:r>
              <a:rPr kumimoji="1" lang="ja-JP" altLang="en-US" sz="1050" smtClean="0">
                <a:solidFill>
                  <a:sysClr val="windowText" lastClr="000000"/>
                </a:solidFill>
              </a:rPr>
              <a:t>等</a:t>
            </a:r>
            <a:r>
              <a:rPr kumimoji="1" lang="ja-JP" altLang="en-US" sz="1050" dirty="0">
                <a:solidFill>
                  <a:sysClr val="windowText" lastClr="000000"/>
                </a:solidFill>
              </a:rPr>
              <a:t>）は、他の医療機関</a:t>
            </a:r>
            <a:r>
              <a:rPr kumimoji="1" lang="ja-JP" altLang="en-US" sz="1050" dirty="0" smtClean="0">
                <a:solidFill>
                  <a:sysClr val="windowText" lastClr="000000"/>
                </a:solidFill>
              </a:rPr>
              <a:t>を案内</a:t>
            </a:r>
            <a:r>
              <a:rPr kumimoji="1" lang="ja-JP" altLang="en-US" sz="1050" dirty="0">
                <a:solidFill>
                  <a:sysClr val="windowText" lastClr="000000"/>
                </a:solidFill>
              </a:rPr>
              <a:t>します</a:t>
            </a:r>
            <a:r>
              <a:rPr kumimoji="1" lang="ja-JP" altLang="en-US" sz="1050" dirty="0" smtClean="0">
                <a:solidFill>
                  <a:sysClr val="windowText" lastClr="000000"/>
                </a:solidFill>
              </a:rPr>
              <a:t>。</a:t>
            </a:r>
            <a:endParaRPr kumimoji="1" lang="en-US" altLang="ja-JP" sz="1050" dirty="0" smtClean="0">
              <a:solidFill>
                <a:sysClr val="windowText" lastClr="000000"/>
              </a:solidFill>
            </a:endParaRPr>
          </a:p>
          <a:p>
            <a:r>
              <a:rPr kumimoji="1" lang="ja-JP" altLang="en-US" sz="1050" dirty="0">
                <a:solidFill>
                  <a:sysClr val="windowText" lastClr="000000"/>
                </a:solidFill>
              </a:rPr>
              <a:t>　</a:t>
            </a:r>
            <a:r>
              <a:rPr kumimoji="1" lang="ja-JP" altLang="en-US" sz="1050" dirty="0" smtClean="0">
                <a:solidFill>
                  <a:sysClr val="windowText" lastClr="000000"/>
                </a:solidFill>
              </a:rPr>
              <a:t>（</a:t>
            </a:r>
            <a:r>
              <a:rPr kumimoji="1" lang="ja-JP" altLang="en-US" sz="1050" dirty="0">
                <a:solidFill>
                  <a:sysClr val="windowText" lastClr="000000"/>
                </a:solidFill>
              </a:rPr>
              <a:t>「応招義務をはじめと</a:t>
            </a:r>
            <a:r>
              <a:rPr kumimoji="1" lang="ja-JP" altLang="en-US" sz="1050" dirty="0" smtClean="0">
                <a:solidFill>
                  <a:sysClr val="windowText" lastClr="000000"/>
                </a:solidFill>
              </a:rPr>
              <a:t>した</a:t>
            </a:r>
            <a:r>
              <a:rPr kumimoji="1" lang="ja-JP" altLang="en-US" sz="1050" dirty="0">
                <a:solidFill>
                  <a:sysClr val="windowText" lastClr="000000"/>
                </a:solidFill>
              </a:rPr>
              <a:t>診察治療の求めに対する適切な対応の在り方等について</a:t>
            </a:r>
            <a:r>
              <a:rPr kumimoji="1" lang="ja-JP" altLang="en-US" sz="1050" dirty="0" smtClean="0">
                <a:solidFill>
                  <a:sysClr val="windowText" lastClr="000000"/>
                </a:solidFill>
              </a:rPr>
              <a:t>」</a:t>
            </a:r>
            <a:endParaRPr kumimoji="1" lang="en-US" altLang="ja-JP" sz="1050" dirty="0" smtClean="0">
              <a:solidFill>
                <a:sysClr val="windowText" lastClr="000000"/>
              </a:solidFill>
            </a:endParaRPr>
          </a:p>
          <a:p>
            <a:r>
              <a:rPr kumimoji="1" lang="ja-JP" altLang="en-US" sz="1050" dirty="0">
                <a:solidFill>
                  <a:sysClr val="windowText" lastClr="000000"/>
                </a:solidFill>
              </a:rPr>
              <a:t>　</a:t>
            </a:r>
            <a:r>
              <a:rPr kumimoji="1" lang="ja-JP" altLang="en-US" sz="1050" dirty="0" smtClean="0">
                <a:solidFill>
                  <a:sysClr val="windowText" lastClr="000000"/>
                </a:solidFill>
              </a:rPr>
              <a:t>　令和元年</a:t>
            </a:r>
            <a:r>
              <a:rPr kumimoji="1" lang="en-US" altLang="ja-JP" sz="1050" dirty="0">
                <a:solidFill>
                  <a:sysClr val="windowText" lastClr="000000"/>
                </a:solidFill>
              </a:rPr>
              <a:t>12</a:t>
            </a:r>
            <a:r>
              <a:rPr kumimoji="1" lang="ja-JP" altLang="en-US" sz="1050" dirty="0">
                <a:solidFill>
                  <a:sysClr val="windowText" lastClr="000000"/>
                </a:solidFill>
              </a:rPr>
              <a:t>月</a:t>
            </a:r>
            <a:r>
              <a:rPr kumimoji="1" lang="en-US" altLang="ja-JP" sz="1050" dirty="0">
                <a:solidFill>
                  <a:sysClr val="windowText" lastClr="000000"/>
                </a:solidFill>
              </a:rPr>
              <a:t>25</a:t>
            </a:r>
            <a:r>
              <a:rPr kumimoji="1" lang="ja-JP" altLang="en-US" sz="1050" dirty="0">
                <a:solidFill>
                  <a:sysClr val="windowText" lastClr="000000"/>
                </a:solidFill>
              </a:rPr>
              <a:t>日付医政発</a:t>
            </a:r>
            <a:r>
              <a:rPr kumimoji="1" lang="en-US" altLang="ja-JP" sz="1050" dirty="0">
                <a:solidFill>
                  <a:sysClr val="windowText" lastClr="000000"/>
                </a:solidFill>
              </a:rPr>
              <a:t>1225</a:t>
            </a:r>
            <a:r>
              <a:rPr kumimoji="1" lang="ja-JP" altLang="en-US" sz="1050" dirty="0">
                <a:solidFill>
                  <a:sysClr val="windowText" lastClr="000000"/>
                </a:solidFill>
              </a:rPr>
              <a:t>第４号厚生労働省医</a:t>
            </a:r>
            <a:r>
              <a:rPr kumimoji="1" lang="ja-JP" altLang="en-US" sz="1050" dirty="0" smtClean="0">
                <a:solidFill>
                  <a:sysClr val="windowText" lastClr="000000"/>
                </a:solidFill>
              </a:rPr>
              <a:t>政局長</a:t>
            </a:r>
            <a:r>
              <a:rPr kumimoji="1" lang="ja-JP" altLang="en-US" sz="1050" dirty="0">
                <a:solidFill>
                  <a:sysClr val="windowText" lastClr="000000"/>
                </a:solidFill>
              </a:rPr>
              <a:t>通知）　　　　　</a:t>
            </a:r>
          </a:p>
        </p:txBody>
      </p:sp>
      <p:sp>
        <p:nvSpPr>
          <p:cNvPr id="97" name="角丸四角形 96"/>
          <p:cNvSpPr/>
          <p:nvPr/>
        </p:nvSpPr>
        <p:spPr>
          <a:xfrm>
            <a:off x="497626" y="6985568"/>
            <a:ext cx="1652217" cy="1652400"/>
          </a:xfrm>
          <a:prstGeom prst="roundRect">
            <a:avLst>
              <a:gd name="adj" fmla="val 2833"/>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600"/>
              </a:spcAft>
            </a:pPr>
            <a:r>
              <a:rPr kumimoji="1" lang="ja-JP" altLang="en-US" sz="1249" b="1" dirty="0" smtClean="0">
                <a:solidFill>
                  <a:sysClr val="windowText" lastClr="000000"/>
                </a:solidFill>
              </a:rPr>
              <a:t>対応案の提示</a:t>
            </a:r>
            <a:endParaRPr kumimoji="1" lang="en-US" altLang="ja-JP" sz="1249" b="1" dirty="0" smtClean="0">
              <a:solidFill>
                <a:sysClr val="windowText" lastClr="000000"/>
              </a:solidFill>
            </a:endParaRPr>
          </a:p>
          <a:p>
            <a:r>
              <a:rPr kumimoji="1" lang="ja-JP" altLang="en-US" sz="1050" dirty="0" smtClean="0">
                <a:solidFill>
                  <a:sysClr val="windowText" lastClr="000000"/>
                </a:solidFill>
              </a:rPr>
              <a:t>○ 対応案を患者に提示し、患者に確認します。</a:t>
            </a:r>
            <a:r>
              <a:rPr kumimoji="1" lang="ja-JP" altLang="en-US" sz="1050" dirty="0">
                <a:solidFill>
                  <a:sysClr val="windowText" lastClr="000000"/>
                </a:solidFill>
              </a:rPr>
              <a:t>　</a:t>
            </a:r>
            <a:endParaRPr kumimoji="1" lang="en-US" altLang="ja-JP" sz="1050" dirty="0" smtClean="0">
              <a:solidFill>
                <a:sysClr val="windowText" lastClr="000000"/>
              </a:solidFill>
            </a:endParaRPr>
          </a:p>
          <a:p>
            <a:pPr>
              <a:spcAft>
                <a:spcPts val="600"/>
              </a:spcAft>
            </a:pPr>
            <a:endParaRPr kumimoji="1" lang="en-US" altLang="ja-JP" sz="1050" dirty="0">
              <a:solidFill>
                <a:sysClr val="windowText" lastClr="000000"/>
              </a:solidFill>
            </a:endParaRPr>
          </a:p>
        </p:txBody>
      </p:sp>
      <p:sp>
        <p:nvSpPr>
          <p:cNvPr id="17" name="右矢印 16"/>
          <p:cNvSpPr/>
          <p:nvPr/>
        </p:nvSpPr>
        <p:spPr>
          <a:xfrm>
            <a:off x="1324357" y="10135859"/>
            <a:ext cx="1980328" cy="260519"/>
          </a:xfrm>
          <a:prstGeom prst="rightArrow">
            <a:avLst>
              <a:gd name="adj1" fmla="val 50000"/>
              <a:gd name="adj2" fmla="val 75862"/>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角丸四角形 86"/>
          <p:cNvSpPr/>
          <p:nvPr/>
        </p:nvSpPr>
        <p:spPr>
          <a:xfrm>
            <a:off x="3130495" y="7266008"/>
            <a:ext cx="3044181" cy="1219261"/>
          </a:xfrm>
          <a:prstGeom prst="roundRect">
            <a:avLst>
              <a:gd name="adj" fmla="val 4263"/>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smtClean="0">
                <a:solidFill>
                  <a:sysClr val="windowText" lastClr="000000"/>
                </a:solidFill>
                <a:hlinkClick r:id="rId3"/>
              </a:rPr>
              <a:t>https</a:t>
            </a:r>
            <a:r>
              <a:rPr kumimoji="1" lang="en-US" altLang="ja-JP" sz="1050" dirty="0">
                <a:solidFill>
                  <a:sysClr val="windowText" lastClr="000000"/>
                </a:solidFill>
                <a:hlinkClick r:id="rId3"/>
              </a:rPr>
              <a:t>://www.mhlw.go.jp/stf/seisakunitsuite/bunya/kenkou_iryou/iryou/kokusai/setsumei-ml.html</a:t>
            </a:r>
            <a:endParaRPr kumimoji="1" lang="ja-JP" altLang="en-US" sz="1050" dirty="0">
              <a:solidFill>
                <a:sysClr val="windowText" lastClr="000000"/>
              </a:solidFill>
            </a:endParaRPr>
          </a:p>
        </p:txBody>
      </p:sp>
      <p:sp>
        <p:nvSpPr>
          <p:cNvPr id="7" name="テキスト ボックス 6"/>
          <p:cNvSpPr txBox="1"/>
          <p:nvPr/>
        </p:nvSpPr>
        <p:spPr>
          <a:xfrm>
            <a:off x="9607253" y="34621"/>
            <a:ext cx="1261884" cy="276999"/>
          </a:xfrm>
          <a:prstGeom prst="rect">
            <a:avLst/>
          </a:prstGeom>
          <a:noFill/>
        </p:spPr>
        <p:txBody>
          <a:bodyPr wrap="none" rtlCol="0">
            <a:spAutoFit/>
          </a:bodyPr>
          <a:lstStyle/>
          <a:p>
            <a:r>
              <a:rPr kumimoji="1" lang="ja-JP" altLang="en-US" sz="1200" dirty="0" smtClean="0"/>
              <a:t>令和６年</a:t>
            </a:r>
            <a:r>
              <a:rPr kumimoji="1" lang="ja-JP" altLang="en-US" sz="1200" dirty="0"/>
              <a:t>４</a:t>
            </a:r>
            <a:r>
              <a:rPr kumimoji="1" lang="ja-JP" altLang="en-US" sz="1200" dirty="0" smtClean="0"/>
              <a:t>月版</a:t>
            </a:r>
            <a:endParaRPr kumimoji="1" lang="ja-JP" altLang="en-US" dirty="0"/>
          </a:p>
        </p:txBody>
      </p:sp>
    </p:spTree>
    <p:extLst>
      <p:ext uri="{BB962C8B-B14F-4D97-AF65-F5344CB8AC3E}">
        <p14:creationId xmlns:p14="http://schemas.microsoft.com/office/powerpoint/2010/main" val="12886416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2840</TotalTime>
  <Words>1093</Words>
  <Application>Microsoft Office PowerPoint</Application>
  <PresentationFormat>ユーザー設定</PresentationFormat>
  <Paragraphs>114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游ゴシック</vt:lpstr>
      <vt:lpstr>游ゴシック Light</vt:lpstr>
      <vt:lpstr>Arial</vt:lpstr>
      <vt:lpstr>Calibri</vt:lpstr>
      <vt:lpstr>Calibri Light</vt:lpstr>
      <vt:lpstr>Office テーマ</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松下　優子</cp:lastModifiedBy>
  <cp:revision>616</cp:revision>
  <cp:lastPrinted>2021-01-14T02:44:42Z</cp:lastPrinted>
  <dcterms:created xsi:type="dcterms:W3CDTF">2020-09-02T06:19:00Z</dcterms:created>
  <dcterms:modified xsi:type="dcterms:W3CDTF">2024-04-04T01:01:10Z</dcterms:modified>
</cp:coreProperties>
</file>