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328" r:id="rId2"/>
    <p:sldId id="311" r:id="rId3"/>
    <p:sldId id="312" r:id="rId4"/>
    <p:sldId id="264" r:id="rId5"/>
    <p:sldId id="726" r:id="rId6"/>
    <p:sldId id="717" r:id="rId7"/>
    <p:sldId id="715" r:id="rId8"/>
    <p:sldId id="736" r:id="rId9"/>
    <p:sldId id="734" r:id="rId10"/>
    <p:sldId id="735" r:id="rId11"/>
    <p:sldId id="742" r:id="rId12"/>
    <p:sldId id="260" r:id="rId13"/>
    <p:sldId id="710" r:id="rId14"/>
    <p:sldId id="258" r:id="rId15"/>
    <p:sldId id="741" r:id="rId16"/>
    <p:sldId id="719" r:id="rId17"/>
    <p:sldId id="751" r:id="rId18"/>
    <p:sldId id="464" r:id="rId19"/>
    <p:sldId id="466" r:id="rId20"/>
    <p:sldId id="752" r:id="rId21"/>
    <p:sldId id="467" r:id="rId22"/>
    <p:sldId id="754" r:id="rId23"/>
    <p:sldId id="745" r:id="rId24"/>
    <p:sldId id="746" r:id="rId25"/>
    <p:sldId id="744" r:id="rId26"/>
    <p:sldId id="747" r:id="rId27"/>
    <p:sldId id="749" r:id="rId28"/>
    <p:sldId id="748" r:id="rId29"/>
    <p:sldId id="750" r:id="rId30"/>
  </p:sldIdLst>
  <p:sldSz cx="12192000" cy="6858000"/>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8DA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4" d="100"/>
          <a:sy n="104" d="100"/>
        </p:scale>
        <p:origin x="834" y="11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ja-JP"/>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160" b="0" i="0" u="none" strike="noStrike" kern="1200" spc="0" baseline="0">
                <a:solidFill>
                  <a:schemeClr val="tx1">
                    <a:lumMod val="65000"/>
                    <a:lumOff val="35000"/>
                  </a:schemeClr>
                </a:solidFill>
                <a:highlight>
                  <a:srgbClr val="FFCCCC"/>
                </a:highlight>
                <a:latin typeface="+mn-lt"/>
                <a:ea typeface="+mn-ea"/>
                <a:cs typeface="+mn-cs"/>
              </a:defRPr>
            </a:pPr>
            <a:r>
              <a:rPr lang="ja-JP" b="1" dirty="0">
                <a:highlight>
                  <a:srgbClr val="FFCCCC"/>
                </a:highlight>
              </a:rPr>
              <a:t>ドナーミルク使用施設</a:t>
            </a:r>
            <a:r>
              <a:rPr lang="ja-JP" altLang="en-US" b="1" dirty="0">
                <a:highlight>
                  <a:srgbClr val="FFCCCC"/>
                </a:highlight>
              </a:rPr>
              <a:t>数</a:t>
            </a:r>
            <a:endParaRPr lang="ja-JP" b="1" dirty="0">
              <a:highlight>
                <a:srgbClr val="FFCCCC"/>
              </a:highlight>
            </a:endParaRPr>
          </a:p>
        </c:rich>
      </c:tx>
      <c:overlay val="0"/>
      <c:spPr>
        <a:noFill/>
        <a:ln>
          <a:noFill/>
        </a:ln>
        <a:effectLst/>
      </c:spPr>
      <c:txPr>
        <a:bodyPr rot="0" spcFirstLastPara="1" vertOverflow="ellipsis" vert="horz" wrap="square" anchor="ctr" anchorCtr="1"/>
        <a:lstStyle/>
        <a:p>
          <a:pPr>
            <a:defRPr sz="2160" b="0" i="0" u="none" strike="noStrike" kern="1200" spc="0" baseline="0">
              <a:solidFill>
                <a:schemeClr val="tx1">
                  <a:lumMod val="65000"/>
                  <a:lumOff val="35000"/>
                </a:schemeClr>
              </a:solidFill>
              <a:highlight>
                <a:srgbClr val="FFCCCC"/>
              </a:highlight>
              <a:latin typeface="+mn-lt"/>
              <a:ea typeface="+mn-ea"/>
              <a:cs typeface="+mn-cs"/>
            </a:defRPr>
          </a:pPr>
          <a:endParaRPr lang="ja-JP"/>
        </a:p>
      </c:txPr>
    </c:title>
    <c:autoTitleDeleted val="0"/>
    <c:plotArea>
      <c:layout/>
      <c:barChart>
        <c:barDir val="col"/>
        <c:grouping val="clustered"/>
        <c:varyColors val="0"/>
        <c:ser>
          <c:idx val="0"/>
          <c:order val="0"/>
          <c:tx>
            <c:strRef>
              <c:f>Sheet1!$B$1</c:f>
              <c:strCache>
                <c:ptCount val="1"/>
                <c:pt idx="0">
                  <c:v>ドナーミルク使用施設（＝利用病院数）</c:v>
                </c:pt>
              </c:strCache>
            </c:strRef>
          </c:tx>
          <c:spPr>
            <a:solidFill>
              <a:srgbClr val="FF8DA1"/>
            </a:solidFill>
            <a:ln>
              <a:noFill/>
            </a:ln>
            <a:effectLst/>
          </c:spPr>
          <c:invertIfNegative val="0"/>
          <c:cat>
            <c:strRef>
              <c:f>Sheet1!$A$2:$A$7</c:f>
              <c:strCache>
                <c:ptCount val="6"/>
                <c:pt idx="0">
                  <c:v>2019年度</c:v>
                </c:pt>
                <c:pt idx="1">
                  <c:v>2020年度</c:v>
                </c:pt>
                <c:pt idx="2">
                  <c:v>2021年度</c:v>
                </c:pt>
                <c:pt idx="3">
                  <c:v>2022年度</c:v>
                </c:pt>
                <c:pt idx="4">
                  <c:v>2023年度</c:v>
                </c:pt>
                <c:pt idx="5">
                  <c:v>2024年度</c:v>
                </c:pt>
              </c:strCache>
            </c:strRef>
          </c:cat>
          <c:val>
            <c:numRef>
              <c:f>Sheet1!$B$2:$B$7</c:f>
              <c:numCache>
                <c:formatCode>General</c:formatCode>
                <c:ptCount val="6"/>
                <c:pt idx="0">
                  <c:v>11</c:v>
                </c:pt>
                <c:pt idx="1">
                  <c:v>22</c:v>
                </c:pt>
                <c:pt idx="2">
                  <c:v>55</c:v>
                </c:pt>
                <c:pt idx="3">
                  <c:v>75</c:v>
                </c:pt>
                <c:pt idx="4">
                  <c:v>95</c:v>
                </c:pt>
                <c:pt idx="5">
                  <c:v>114</c:v>
                </c:pt>
              </c:numCache>
            </c:numRef>
          </c:val>
          <c:extLst>
            <c:ext xmlns:c16="http://schemas.microsoft.com/office/drawing/2014/chart" uri="{C3380CC4-5D6E-409C-BE32-E72D297353CC}">
              <c16:uniqueId val="{00000000-6446-4FFD-9524-2DC2B3D881C6}"/>
            </c:ext>
          </c:extLst>
        </c:ser>
        <c:dLbls>
          <c:showLegendKey val="0"/>
          <c:showVal val="0"/>
          <c:showCatName val="0"/>
          <c:showSerName val="0"/>
          <c:showPercent val="0"/>
          <c:showBubbleSize val="0"/>
        </c:dLbls>
        <c:gapWidth val="219"/>
        <c:overlap val="-27"/>
        <c:axId val="1486801888"/>
        <c:axId val="1486804288"/>
      </c:barChart>
      <c:catAx>
        <c:axId val="14868018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ja-JP"/>
          </a:p>
        </c:txPr>
        <c:crossAx val="1486804288"/>
        <c:crosses val="autoZero"/>
        <c:auto val="1"/>
        <c:lblAlgn val="ctr"/>
        <c:lblOffset val="100"/>
        <c:noMultiLvlLbl val="0"/>
      </c:catAx>
      <c:valAx>
        <c:axId val="148680428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ja-JP"/>
          </a:p>
        </c:txPr>
        <c:crossAx val="14868018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800"/>
      </a:pPr>
      <a:endParaRPr lang="ja-JP"/>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6ABE24C-EC54-4D62-8434-037F77913E95}" type="datetimeFigureOut">
              <a:rPr kumimoji="1" lang="ja-JP" altLang="en-US" smtClean="0"/>
              <a:t>2025/5/13</a:t>
            </a:fld>
            <a:endParaRPr kumimoji="1" lang="ja-JP" altLang="en-US"/>
          </a:p>
        </p:txBody>
      </p:sp>
      <p:sp>
        <p:nvSpPr>
          <p:cNvPr id="4" name="スライド イメージ プレースホルダー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7A72EAC-50AB-41BB-B72C-E72A96D48D96}" type="slidenum">
              <a:rPr kumimoji="1" lang="ja-JP" altLang="en-US" smtClean="0"/>
              <a:t>‹#›</a:t>
            </a:fld>
            <a:endParaRPr kumimoji="1" lang="ja-JP" altLang="en-US"/>
          </a:p>
        </p:txBody>
      </p:sp>
    </p:spTree>
    <p:extLst>
      <p:ext uri="{BB962C8B-B14F-4D97-AF65-F5344CB8AC3E}">
        <p14:creationId xmlns:p14="http://schemas.microsoft.com/office/powerpoint/2010/main" val="104840718"/>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777195"/>
            <a:ext cx="5438140" cy="4883272"/>
          </a:xfrm>
        </p:spPr>
        <p:txBody>
          <a:bodyPr/>
          <a:lstStyle/>
          <a:p>
            <a:pPr marL="0" indent="0" algn="just">
              <a:lnSpc>
                <a:spcPct val="150000"/>
              </a:lnSpc>
              <a:buFont typeface="Arial" panose="020B0604020202020204" pitchFamily="34" charset="0"/>
              <a:buNone/>
            </a:pPr>
            <a:endParaRPr lang="en-US" altLang="ja-JP" sz="500"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4</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8133760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13</a:t>
            </a:fld>
            <a:endParaRPr lang="ja-JP" altLang="en-US">
              <a:solidFill>
                <a:prstClr val="black"/>
              </a:solidFill>
              <a:latin typeface="Calibri"/>
              <a:ea typeface="ＭＳ Ｐゴシック" panose="020B0600070205080204" pitchFamily="50" charset="-128"/>
            </a:endParaRPr>
          </a:p>
        </p:txBody>
      </p:sp>
      <p:sp>
        <p:nvSpPr>
          <p:cNvPr id="8" name="ノート プレースホルダー 2">
            <a:extLst>
              <a:ext uri="{FF2B5EF4-FFF2-40B4-BE49-F238E27FC236}">
                <a16:creationId xmlns:a16="http://schemas.microsoft.com/office/drawing/2014/main" id="{5B3FCAF7-AD45-4AD5-B331-C2A6F3CA31E2}"/>
              </a:ext>
            </a:extLst>
          </p:cNvPr>
          <p:cNvSpPr txBox="1">
            <a:spLocks/>
          </p:cNvSpPr>
          <p:nvPr/>
        </p:nvSpPr>
        <p:spPr>
          <a:xfrm>
            <a:off x="679768" y="4777195"/>
            <a:ext cx="5438140" cy="3173005"/>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そして、母乳バンクの仕組みを支えるドナーの増加も必要不可欠です。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献血と違い、母乳の寄付は期間限定です。母乳が出る限りは何年でもご協力いただけるのですが、仕事復帰のタイミング等もあり平均して１年でドナーを卒業される方が多いです。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つまり、毎年新規のドナーを獲得していく必要があります。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まず、４月１日より、公式ウェブサイトでドナー登録フォームの受付を開始いたします。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そして、ドナーに関心を持っていただける方が、お近くの病院でドナー登録できるように、ドナー登録施設を順次拡大していきます。現在、当法人と契約している施設は、港区の日野原記念クリニックのみですが、４月１日付で、関東１施設、関西２施設が追加予定で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algn="just"/>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さらに、世間的な母乳バンクの認知も高めたいと思っております。本日より公式ウェブサイトならびにインスタグラムを開設いたしましたので、これから情報発信を積極的に行っていきます。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また、６月４日には、母乳バンクカンファレンスを日本財団ビルにて開催いたします。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こうした周知啓発活動によって、母乳バンクの仕組みを国内に普及させることに努めて参ります。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以上を持ちまして、私から日本財団母乳バンクの概要説明とさせていただきます。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ご清聴ありがとうございました。</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algn="just">
              <a:buFont typeface="Wingdings" panose="05000000000000000000" pitchFamily="2" charset="2"/>
              <a:buNone/>
            </a:pP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p:txBody>
      </p:sp>
      <p:graphicFrame>
        <p:nvGraphicFramePr>
          <p:cNvPr id="9" name="コンテンツ プレースホルダー 4">
            <a:extLst>
              <a:ext uri="{FF2B5EF4-FFF2-40B4-BE49-F238E27FC236}">
                <a16:creationId xmlns:a16="http://schemas.microsoft.com/office/drawing/2014/main" id="{AF658B15-0A64-44D9-A80C-3D784A042A7B}"/>
              </a:ext>
            </a:extLst>
          </p:cNvPr>
          <p:cNvGraphicFramePr>
            <a:graphicFrameLocks/>
          </p:cNvGraphicFramePr>
          <p:nvPr>
            <p:extLst>
              <p:ext uri="{D42A27DB-BD31-4B8C-83A1-F6EECF244321}">
                <p14:modId xmlns:p14="http://schemas.microsoft.com/office/powerpoint/2010/main" val="3436488401"/>
              </p:ext>
            </p:extLst>
          </p:nvPr>
        </p:nvGraphicFramePr>
        <p:xfrm>
          <a:off x="411918" y="8470711"/>
          <a:ext cx="6228187" cy="1093339"/>
        </p:xfrm>
        <a:graphic>
          <a:graphicData uri="http://schemas.openxmlformats.org/drawingml/2006/table">
            <a:tbl>
              <a:tblPr/>
              <a:tblGrid>
                <a:gridCol w="1544221">
                  <a:extLst>
                    <a:ext uri="{9D8B030D-6E8A-4147-A177-3AD203B41FA5}">
                      <a16:colId xmlns:a16="http://schemas.microsoft.com/office/drawing/2014/main" val="1442923444"/>
                    </a:ext>
                  </a:extLst>
                </a:gridCol>
                <a:gridCol w="784937">
                  <a:extLst>
                    <a:ext uri="{9D8B030D-6E8A-4147-A177-3AD203B41FA5}">
                      <a16:colId xmlns:a16="http://schemas.microsoft.com/office/drawing/2014/main" val="3682352083"/>
                    </a:ext>
                  </a:extLst>
                </a:gridCol>
                <a:gridCol w="646418">
                  <a:extLst>
                    <a:ext uri="{9D8B030D-6E8A-4147-A177-3AD203B41FA5}">
                      <a16:colId xmlns:a16="http://schemas.microsoft.com/office/drawing/2014/main" val="4294125127"/>
                    </a:ext>
                  </a:extLst>
                </a:gridCol>
                <a:gridCol w="661808">
                  <a:extLst>
                    <a:ext uri="{9D8B030D-6E8A-4147-A177-3AD203B41FA5}">
                      <a16:colId xmlns:a16="http://schemas.microsoft.com/office/drawing/2014/main" val="4114192848"/>
                    </a:ext>
                  </a:extLst>
                </a:gridCol>
                <a:gridCol w="638723">
                  <a:extLst>
                    <a:ext uri="{9D8B030D-6E8A-4147-A177-3AD203B41FA5}">
                      <a16:colId xmlns:a16="http://schemas.microsoft.com/office/drawing/2014/main" val="2925694883"/>
                    </a:ext>
                  </a:extLst>
                </a:gridCol>
                <a:gridCol w="646418">
                  <a:extLst>
                    <a:ext uri="{9D8B030D-6E8A-4147-A177-3AD203B41FA5}">
                      <a16:colId xmlns:a16="http://schemas.microsoft.com/office/drawing/2014/main" val="261871962"/>
                    </a:ext>
                  </a:extLst>
                </a:gridCol>
                <a:gridCol w="654113">
                  <a:extLst>
                    <a:ext uri="{9D8B030D-6E8A-4147-A177-3AD203B41FA5}">
                      <a16:colId xmlns:a16="http://schemas.microsoft.com/office/drawing/2014/main" val="2096722340"/>
                    </a:ext>
                  </a:extLst>
                </a:gridCol>
                <a:gridCol w="651549">
                  <a:extLst>
                    <a:ext uri="{9D8B030D-6E8A-4147-A177-3AD203B41FA5}">
                      <a16:colId xmlns:a16="http://schemas.microsoft.com/office/drawing/2014/main" val="1690373744"/>
                    </a:ext>
                  </a:extLst>
                </a:gridCol>
              </a:tblGrid>
              <a:tr h="162648">
                <a:tc rowSpan="2">
                  <a:txBody>
                    <a:bodyPr/>
                    <a:lstStyle/>
                    <a:p>
                      <a:pPr marL="0" algn="ctr"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　</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2020</a:t>
                      </a:r>
                      <a:r>
                        <a:rPr lang="ja-JP" altLang="en-US" sz="800" dirty="0">
                          <a:effectLst/>
                          <a:latin typeface="Meiryo UI" panose="020B0604030504040204" pitchFamily="50" charset="-128"/>
                          <a:ea typeface="Meiryo UI" panose="020B0604030504040204" pitchFamily="50" charset="-128"/>
                        </a:rPr>
                        <a:t>年度</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ctr" rtl="0" fontAlgn="b" latinLnBrk="0">
                        <a:spcBef>
                          <a:spcPts val="0"/>
                        </a:spcBef>
                        <a:spcAft>
                          <a:spcPts val="0"/>
                        </a:spcAft>
                      </a:pPr>
                      <a:r>
                        <a:rPr lang="ja-JP" altLang="en-US" sz="800">
                          <a:effectLst/>
                          <a:latin typeface="Meiryo UI" panose="020B0604030504040204" pitchFamily="50" charset="-128"/>
                          <a:ea typeface="Meiryo UI" panose="020B0604030504040204" pitchFamily="50" charset="-128"/>
                        </a:rPr>
                        <a:t>現在</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gridSpan="2">
                  <a:txBody>
                    <a:bodyPr/>
                    <a:lstStyle/>
                    <a:p>
                      <a:pPr marL="0" algn="ctr"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短期目標</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hMerge="1">
                  <a:txBody>
                    <a:bodyPr/>
                    <a:lstStyle/>
                    <a:p>
                      <a:endParaRPr kumimoji="1" lang="ja-JP" altLang="en-US"/>
                    </a:p>
                  </a:txBody>
                  <a:tcPr/>
                </a:tc>
                <a:tc gridSpan="3">
                  <a:txBody>
                    <a:bodyPr/>
                    <a:lstStyle/>
                    <a:p>
                      <a:pPr marL="0" algn="ctr" rtl="0" fontAlgn="b" latinLnBrk="0">
                        <a:spcBef>
                          <a:spcPts val="0"/>
                        </a:spcBef>
                        <a:spcAft>
                          <a:spcPts val="0"/>
                        </a:spcAft>
                      </a:pPr>
                      <a:r>
                        <a:rPr lang="ja-JP" altLang="en-US" sz="800">
                          <a:effectLst/>
                          <a:latin typeface="Meiryo UI" panose="020B0604030504040204" pitchFamily="50" charset="-128"/>
                          <a:ea typeface="Meiryo UI" panose="020B0604030504040204" pitchFamily="50" charset="-128"/>
                        </a:rPr>
                        <a:t>中期目標</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hMerge="1">
                  <a:txBody>
                    <a:bodyPr/>
                    <a:lstStyle/>
                    <a:p>
                      <a:endParaRPr kumimoji="1" lang="ja-JP" altLang="en-US"/>
                    </a:p>
                  </a:txBody>
                  <a:tcPr/>
                </a:tc>
                <a:tc hMerge="1">
                  <a:txBody>
                    <a:bodyPr/>
                    <a:lstStyle/>
                    <a:p>
                      <a:endParaRPr kumimoji="1" lang="ja-JP" altLang="en-US"/>
                    </a:p>
                  </a:txBody>
                  <a:tcPr/>
                </a:tc>
                <a:extLst>
                  <a:ext uri="{0D108BD9-81ED-4DB2-BD59-A6C34878D82A}">
                    <a16:rowId xmlns:a16="http://schemas.microsoft.com/office/drawing/2014/main" val="4085155845"/>
                  </a:ext>
                </a:extLst>
              </a:tr>
              <a:tr h="198871">
                <a:tc vMerge="1">
                  <a:txBody>
                    <a:bodyPr/>
                    <a:lstStyle/>
                    <a:p>
                      <a:endParaRPr kumimoji="1" lang="ja-JP" altLang="en-US"/>
                    </a:p>
                  </a:txBody>
                  <a:tcPr/>
                </a:tc>
                <a:tc>
                  <a:txBody>
                    <a:bodyPr/>
                    <a:lstStyle/>
                    <a:p>
                      <a:endParaRPr kumimoji="1" lang="ja-JP" altLang="en-US" sz="800" dirty="0"/>
                    </a:p>
                  </a:txBody>
                  <a:tcPr>
                    <a:lnT w="12700" cap="flat" cmpd="sng" algn="ctr">
                      <a:solidFill>
                        <a:srgbClr val="000000"/>
                      </a:solidFill>
                      <a:prstDash val="solid"/>
                      <a:round/>
                      <a:headEnd type="none" w="med" len="med"/>
                      <a:tailEnd type="none" w="med" len="med"/>
                    </a:lnT>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2021</a:t>
                      </a:r>
                      <a:r>
                        <a:rPr lang="ja-JP" altLang="en-US" sz="800" dirty="0">
                          <a:effectLst/>
                          <a:latin typeface="Meiryo UI" panose="020B0604030504040204" pitchFamily="50" charset="-128"/>
                          <a:ea typeface="Meiryo UI" panose="020B0604030504040204" pitchFamily="50" charset="-128"/>
                        </a:rPr>
                        <a:t>年度</a:t>
                      </a:r>
                      <a:endParaRPr lang="ja-JP" altLang="en-US" sz="800" dirty="0">
                        <a:effectLst/>
                        <a:latin typeface="Google Sans"/>
                      </a:endParaRPr>
                    </a:p>
                  </a:txBody>
                  <a:tcPr marL="7511" marR="7511" marT="7511" marB="45067" anchor="b">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2022</a:t>
                      </a:r>
                      <a:r>
                        <a:rPr lang="ja-JP" altLang="en-US" sz="800">
                          <a:effectLst/>
                          <a:latin typeface="Meiryo UI" panose="020B0604030504040204" pitchFamily="50" charset="-128"/>
                          <a:ea typeface="Meiryo UI" panose="020B0604030504040204" pitchFamily="50" charset="-128"/>
                        </a:rPr>
                        <a:t>年度</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2023</a:t>
                      </a:r>
                      <a:r>
                        <a:rPr lang="ja-JP" altLang="en-US" sz="800">
                          <a:effectLst/>
                          <a:latin typeface="Meiryo UI" panose="020B0604030504040204" pitchFamily="50" charset="-128"/>
                          <a:ea typeface="Meiryo UI" panose="020B0604030504040204" pitchFamily="50" charset="-128"/>
                        </a:rPr>
                        <a:t>年度</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EEBF7"/>
                    </a:solidFill>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2024</a:t>
                      </a:r>
                      <a:r>
                        <a:rPr lang="ja-JP" altLang="en-US" sz="800">
                          <a:effectLst/>
                          <a:latin typeface="Meiryo UI" panose="020B0604030504040204" pitchFamily="50" charset="-128"/>
                          <a:ea typeface="Meiryo UI" panose="020B0604030504040204" pitchFamily="50" charset="-128"/>
                        </a:rPr>
                        <a:t>年度</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2025</a:t>
                      </a:r>
                      <a:r>
                        <a:rPr lang="ja-JP" altLang="en-US" sz="800">
                          <a:effectLst/>
                          <a:latin typeface="Meiryo UI" panose="020B0604030504040204" pitchFamily="50" charset="-128"/>
                          <a:ea typeface="Meiryo UI" panose="020B0604030504040204" pitchFamily="50" charset="-128"/>
                        </a:rPr>
                        <a:t>年度</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tc>
                  <a:txBody>
                    <a:bodyPr/>
                    <a:lstStyle/>
                    <a:p>
                      <a:pPr marL="0"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2026</a:t>
                      </a:r>
                      <a:r>
                        <a:rPr lang="ja-JP" altLang="en-US" sz="800">
                          <a:effectLst/>
                          <a:latin typeface="Meiryo UI" panose="020B0604030504040204" pitchFamily="50" charset="-128"/>
                          <a:ea typeface="Meiryo UI" panose="020B0604030504040204" pitchFamily="50" charset="-128"/>
                        </a:rPr>
                        <a:t>年度</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5D6"/>
                    </a:solidFill>
                  </a:tcPr>
                </a:tc>
                <a:extLst>
                  <a:ext uri="{0D108BD9-81ED-4DB2-BD59-A6C34878D82A}">
                    <a16:rowId xmlns:a16="http://schemas.microsoft.com/office/drawing/2014/main" val="2346297491"/>
                  </a:ext>
                </a:extLst>
              </a:tr>
              <a:tr h="162648">
                <a:tc>
                  <a:txBody>
                    <a:bodyPr/>
                    <a:lstStyle/>
                    <a:p>
                      <a:pPr marL="0"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レシピエント数（赤ちゃん）</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203</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360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1,000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4,000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5,000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1901382"/>
                  </a:ext>
                </a:extLst>
              </a:tr>
              <a:tr h="162648">
                <a:tc>
                  <a:txBody>
                    <a:bodyPr/>
                    <a:lstStyle/>
                    <a:p>
                      <a:pPr marL="0"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ドナー数</a:t>
                      </a:r>
                      <a:r>
                        <a:rPr lang="en-US" altLang="ja-JP" sz="800" dirty="0">
                          <a:effectLst/>
                          <a:latin typeface="Meiryo UI" panose="020B0604030504040204" pitchFamily="50" charset="-128"/>
                          <a:ea typeface="Meiryo UI" panose="020B0604030504040204" pitchFamily="50" charset="-128"/>
                        </a:rPr>
                        <a:t>※</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50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260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r" rtl="0" fontAlgn="b" latinLnBrk="0">
                        <a:spcBef>
                          <a:spcPts val="0"/>
                        </a:spcBef>
                        <a:spcAft>
                          <a:spcPts val="0"/>
                        </a:spcAft>
                      </a:pPr>
                      <a:r>
                        <a:rPr lang="en-US" altLang="ja-JP" sz="800" dirty="0">
                          <a:effectLst/>
                          <a:latin typeface="Google Sans"/>
                        </a:rPr>
                        <a:t>600</a:t>
                      </a: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Google Sans"/>
                        </a:rPr>
                        <a:t>1,180</a:t>
                      </a: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Google Sans"/>
                        </a:rPr>
                        <a:t>1,765</a:t>
                      </a: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Google Sans"/>
                          <a:ea typeface="Meiryo UI" panose="020B0604030504040204" pitchFamily="50" charset="-128"/>
                        </a:rPr>
                        <a:t>2,350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Google Sans"/>
                        </a:rPr>
                        <a:t>2,940</a:t>
                      </a: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402188491"/>
                  </a:ext>
                </a:extLst>
              </a:tr>
              <a:tr h="162648">
                <a:tc>
                  <a:txBody>
                    <a:bodyPr/>
                    <a:lstStyle/>
                    <a:p>
                      <a:pPr marL="0" rtl="0" fontAlgn="b" latinLnBrk="0">
                        <a:spcBef>
                          <a:spcPts val="0"/>
                        </a:spcBef>
                        <a:spcAft>
                          <a:spcPts val="0"/>
                        </a:spcAft>
                      </a:pPr>
                      <a:r>
                        <a:rPr lang="ja-JP" altLang="en-US" sz="800">
                          <a:effectLst/>
                          <a:latin typeface="Meiryo UI" panose="020B0604030504040204" pitchFamily="50" charset="-128"/>
                          <a:ea typeface="Meiryo UI" panose="020B0604030504040204" pitchFamily="50" charset="-128"/>
                        </a:rPr>
                        <a:t>提携</a:t>
                      </a:r>
                      <a:r>
                        <a:rPr lang="en-US" sz="800" dirty="0">
                          <a:effectLst/>
                          <a:latin typeface="Meiryo UI" panose="020B0604030504040204" pitchFamily="50" charset="-128"/>
                          <a:ea typeface="Meiryo UI" panose="020B0604030504040204" pitchFamily="50" charset="-128"/>
                        </a:rPr>
                        <a:t>NICU</a:t>
                      </a:r>
                      <a:r>
                        <a:rPr lang="ja-JP" altLang="en-US" sz="800">
                          <a:effectLst/>
                          <a:latin typeface="Meiryo UI" panose="020B0604030504040204" pitchFamily="50" charset="-128"/>
                          <a:ea typeface="Meiryo UI" panose="020B0604030504040204" pitchFamily="50" charset="-128"/>
                        </a:rPr>
                        <a:t>施設数</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50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100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150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250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52618388"/>
                  </a:ext>
                </a:extLst>
              </a:tr>
              <a:tr h="181987">
                <a:tc>
                  <a:txBody>
                    <a:bodyPr/>
                    <a:lstStyle/>
                    <a:p>
                      <a:pPr marL="0"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ドナーミルク提供量（</a:t>
                      </a:r>
                      <a:r>
                        <a:rPr lang="en-US" altLang="ja-JP" sz="800" dirty="0">
                          <a:effectLst/>
                          <a:latin typeface="Meiryo UI" panose="020B0604030504040204" pitchFamily="50" charset="-128"/>
                          <a:ea typeface="Meiryo UI" panose="020B0604030504040204" pitchFamily="50" charset="-128"/>
                        </a:rPr>
                        <a:t>ℓ</a:t>
                      </a:r>
                      <a:r>
                        <a:rPr lang="ja-JP" altLang="en-US" sz="800" dirty="0">
                          <a:effectLst/>
                          <a:latin typeface="Meiryo UI" panose="020B0604030504040204" pitchFamily="50" charset="-128"/>
                          <a:ea typeface="Meiryo UI" panose="020B0604030504040204" pitchFamily="50" charset="-128"/>
                        </a:rPr>
                        <a:t>）</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363</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1,000</a:t>
                      </a:r>
                      <a:r>
                        <a:rPr lang="ja-JP" altLang="en-US" sz="800" dirty="0">
                          <a:effectLst/>
                          <a:latin typeface="Meiryo UI" panose="020B0604030504040204" pitchFamily="50" charset="-128"/>
                          <a:ea typeface="Meiryo UI" panose="020B0604030504040204" pitchFamily="50" charset="-128"/>
                        </a:rPr>
                        <a:t>　</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　</a:t>
                      </a:r>
                      <a:r>
                        <a:rPr lang="en-US" altLang="ja-JP" sz="800" dirty="0">
                          <a:effectLst/>
                          <a:latin typeface="Meiryo UI" panose="020B0604030504040204" pitchFamily="50" charset="-128"/>
                          <a:ea typeface="Meiryo UI" panose="020B0604030504040204" pitchFamily="50" charset="-128"/>
                        </a:rPr>
                        <a:t>2,000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en-US" altLang="ja-JP" sz="800" dirty="0">
                          <a:effectLst/>
                          <a:latin typeface="Meiryo UI" panose="020B0604030504040204" pitchFamily="50" charset="-128"/>
                          <a:ea typeface="Meiryo UI" panose="020B0604030504040204" pitchFamily="50" charset="-128"/>
                        </a:rPr>
                        <a:t>3,000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ja-JP" altLang="en-US" sz="800">
                          <a:effectLst/>
                          <a:latin typeface="Meiryo UI" panose="020B0604030504040204" pitchFamily="50" charset="-128"/>
                          <a:ea typeface="Meiryo UI" panose="020B0604030504040204" pitchFamily="50" charset="-128"/>
                        </a:rPr>
                        <a:t>　</a:t>
                      </a:r>
                      <a:r>
                        <a:rPr lang="en-US" altLang="ja-JP" sz="800" dirty="0">
                          <a:effectLst/>
                          <a:latin typeface="Meiryo UI" panose="020B0604030504040204" pitchFamily="50" charset="-128"/>
                          <a:ea typeface="Meiryo UI" panose="020B0604030504040204" pitchFamily="50" charset="-128"/>
                        </a:rPr>
                        <a:t>4,000</a:t>
                      </a:r>
                      <a:endParaRPr lang="ja-JP" altLang="en-US" sz="80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tc>
                  <a:txBody>
                    <a:bodyPr/>
                    <a:lstStyle/>
                    <a:p>
                      <a:pPr marL="0" algn="r" rtl="0" fontAlgn="b" latinLnBrk="0">
                        <a:spcBef>
                          <a:spcPts val="0"/>
                        </a:spcBef>
                        <a:spcAft>
                          <a:spcPts val="0"/>
                        </a:spcAft>
                      </a:pPr>
                      <a:r>
                        <a:rPr lang="ja-JP" altLang="en-US" sz="800" dirty="0">
                          <a:effectLst/>
                          <a:latin typeface="Meiryo UI" panose="020B0604030504040204" pitchFamily="50" charset="-128"/>
                          <a:ea typeface="Meiryo UI" panose="020B0604030504040204" pitchFamily="50" charset="-128"/>
                        </a:rPr>
                        <a:t>　</a:t>
                      </a:r>
                      <a:r>
                        <a:rPr lang="en-US" altLang="ja-JP" sz="800" dirty="0">
                          <a:effectLst/>
                          <a:latin typeface="Meiryo UI" panose="020B0604030504040204" pitchFamily="50" charset="-128"/>
                          <a:ea typeface="Meiryo UI" panose="020B0604030504040204" pitchFamily="50" charset="-128"/>
                        </a:rPr>
                        <a:t>5,000</a:t>
                      </a:r>
                      <a:endParaRPr lang="ja-JP" altLang="en-US" sz="800" dirty="0">
                        <a:effectLst/>
                        <a:latin typeface="Google Sans"/>
                      </a:endParaRPr>
                    </a:p>
                  </a:txBody>
                  <a:tcPr marL="7511" marR="7511" marT="7511" marB="45067"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2337831041"/>
                  </a:ext>
                </a:extLst>
              </a:tr>
            </a:tbl>
          </a:graphicData>
        </a:graphic>
      </p:graphicFrame>
    </p:spTree>
    <p:extLst>
      <p:ext uri="{BB962C8B-B14F-4D97-AF65-F5344CB8AC3E}">
        <p14:creationId xmlns:p14="http://schemas.microsoft.com/office/powerpoint/2010/main" val="13684367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03CF41-2987-8F8F-A75E-3B799F334B49}"/>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6A42B05-56D0-8EC1-6378-22B4CB6B6EB3}"/>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55C5F261-D974-BA7C-9F45-CB97EFD11FF8}"/>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5078049E-5FEA-F62E-07D6-AD583B4F2DA1}"/>
              </a:ext>
            </a:extLst>
          </p:cNvPr>
          <p:cNvSpPr>
            <a:spLocks noGrp="1"/>
          </p:cNvSpPr>
          <p:nvPr>
            <p:ph type="sldNum" sz="quarter" idx="5"/>
          </p:nvPr>
        </p:nvSpPr>
        <p:spPr/>
        <p:txBody>
          <a:bodyPr/>
          <a:lstStyle/>
          <a:p>
            <a:fld id="{C0E9FD72-2C1F-4B17-8604-0CA49E3EA782}" type="slidenum">
              <a:rPr kumimoji="1" lang="ja-JP" altLang="en-US" smtClean="0"/>
              <a:t>14</a:t>
            </a:fld>
            <a:endParaRPr kumimoji="1" lang="ja-JP" altLang="en-US"/>
          </a:p>
        </p:txBody>
      </p:sp>
    </p:spTree>
    <p:extLst>
      <p:ext uri="{BB962C8B-B14F-4D97-AF65-F5344CB8AC3E}">
        <p14:creationId xmlns:p14="http://schemas.microsoft.com/office/powerpoint/2010/main" val="34551884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366C12-E71C-2F40-F8B4-D2C67C7A43E4}"/>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29AAC3A-B115-5C66-8DEB-91D08ED8C9B1}"/>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C80BD750-6D69-9BC6-2937-0B8B5CAC222E}"/>
              </a:ext>
            </a:extLst>
          </p:cNvPr>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15</a:t>
            </a:fld>
            <a:endParaRPr lang="ja-JP" altLang="en-US">
              <a:solidFill>
                <a:prstClr val="black"/>
              </a:solidFill>
              <a:latin typeface="Calibri"/>
              <a:ea typeface="ＭＳ Ｐゴシック" panose="020B0600070205080204" pitchFamily="50" charset="-128"/>
            </a:endParaRPr>
          </a:p>
        </p:txBody>
      </p:sp>
      <p:sp>
        <p:nvSpPr>
          <p:cNvPr id="7" name="ノート プレースホルダー 2">
            <a:extLst>
              <a:ext uri="{FF2B5EF4-FFF2-40B4-BE49-F238E27FC236}">
                <a16:creationId xmlns:a16="http://schemas.microsoft.com/office/drawing/2014/main" id="{0AC7043C-5B4A-8E69-6266-109D96CE9716}"/>
              </a:ext>
            </a:extLst>
          </p:cNvPr>
          <p:cNvSpPr txBox="1">
            <a:spLocks/>
          </p:cNvSpPr>
          <p:nvPr/>
        </p:nvSpPr>
        <p:spPr>
          <a:xfrm>
            <a:off x="679768" y="4777195"/>
            <a:ext cx="5438140" cy="3173005"/>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献血と比べてまだまだ認知度の低い母乳バンクです。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そこで、医療従事者の方々、一般の方々、それぞれに向けて周知啓発活動を実施しております。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医療従事者向けには医療系学会でのブース出展や、先週末に母乳バンクカンファレンスを開催しています。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algn="just"/>
            <a:endParaRPr lang="ja-JP" altLang="en-US"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また一般向けには公式ウェブサイト、インスタグラムでの情報発信や、啓発資料の配布、母乳バンク見学会の開催などを行っております。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啓発資料としては、愛知県で母子手帳交付時に母子手帳に挟んでいただいている母乳バンクの</a:t>
            </a:r>
            <a:r>
              <a:rPr lang="en-US" altLang="ja-JP" sz="1100" kern="100" dirty="0">
                <a:latin typeface="メイリオ" panose="020B0604030504040204" pitchFamily="50" charset="-128"/>
                <a:ea typeface="メイリオ" panose="020B0604030504040204" pitchFamily="50" charset="-128"/>
                <a:cs typeface="Arial" panose="020B0604020202020204" pitchFamily="34" charset="0"/>
              </a:rPr>
              <a:t>A6</a:t>
            </a: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サイズのチラシとなります。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また、インスタグラムを通してドナー登録申請をしてくださる方もいらっしゃいます。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母乳バンクが当たり前の社会となるように、引き続き認知度向上に取り組んで参ります。</a:t>
            </a:r>
          </a:p>
          <a:p>
            <a:pPr algn="just">
              <a:buFont typeface="Wingdings" panose="05000000000000000000" pitchFamily="2" charset="2"/>
              <a:buNone/>
            </a:pP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79099200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16</a:t>
            </a:fld>
            <a:endParaRPr lang="ja-JP" altLang="en-US">
              <a:solidFill>
                <a:prstClr val="black"/>
              </a:solidFill>
              <a:latin typeface="Calibri"/>
              <a:ea typeface="ＭＳ Ｐゴシック" panose="020B0600070205080204" pitchFamily="50" charset="-128"/>
            </a:endParaRPr>
          </a:p>
        </p:txBody>
      </p:sp>
      <p:sp>
        <p:nvSpPr>
          <p:cNvPr id="5" name="ノート プレースホルダー 2">
            <a:extLst>
              <a:ext uri="{FF2B5EF4-FFF2-40B4-BE49-F238E27FC236}">
                <a16:creationId xmlns:a16="http://schemas.microsoft.com/office/drawing/2014/main" id="{11028C78-4F8A-65FE-0BF2-EEFE4A05EDED}"/>
              </a:ext>
            </a:extLst>
          </p:cNvPr>
          <p:cNvSpPr txBox="1">
            <a:spLocks/>
          </p:cNvSpPr>
          <p:nvPr/>
        </p:nvSpPr>
        <p:spPr>
          <a:xfrm>
            <a:off x="422275" y="4777195"/>
            <a:ext cx="5953125" cy="4557305"/>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algn="just">
              <a:lnSpc>
                <a:spcPct val="150000"/>
              </a:lnSpc>
            </a:pP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以上を持ちまして、私から日本財団母乳バンクの概要説明とさせていただきます。</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ご清聴ありがとうございました。</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algn="just">
              <a:lnSpc>
                <a:spcPct val="150000"/>
              </a:lnSpc>
              <a:buFont typeface="Wingdings" panose="05000000000000000000" pitchFamily="2" charset="2"/>
              <a:buNone/>
            </a:pP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113146130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E1C47B7-8CD1-816B-F608-C2A845362867}"/>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18D4BE3E-3BBC-0EE0-28C3-39266E6F5B1D}"/>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AF05ADF-2131-DE99-2A5A-5D0523B737CB}"/>
              </a:ext>
            </a:extLst>
          </p:cNvPr>
          <p:cNvSpPr>
            <a:spLocks noGrp="1"/>
          </p:cNvSpPr>
          <p:nvPr>
            <p:ph type="body" idx="1"/>
          </p:nvPr>
        </p:nvSpPr>
        <p:spPr>
          <a:xfrm>
            <a:off x="679768" y="4777195"/>
            <a:ext cx="5438140" cy="4883272"/>
          </a:xfrm>
        </p:spPr>
        <p:txBody>
          <a:bodyPr/>
          <a:lstStyle/>
          <a:p>
            <a:pPr marL="0" indent="0" algn="just">
              <a:lnSpc>
                <a:spcPct val="150000"/>
              </a:lnSpc>
              <a:buFont typeface="Arial" panose="020B0604020202020204" pitchFamily="34" charset="0"/>
              <a:buNone/>
            </a:pPr>
            <a:endParaRPr lang="en-US" altLang="ja-JP" sz="5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8D8E401F-B493-E11D-C0BE-BA4D213D44FD}"/>
              </a:ext>
            </a:extLst>
          </p:cNvPr>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5930507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1D1E26E-B145-A086-C196-5283E280025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DE73273-1748-7C0E-F35C-25084991AC4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36B34C68-646E-4E4A-AD03-068950F143ED}"/>
              </a:ext>
            </a:extLst>
          </p:cNvPr>
          <p:cNvSpPr>
            <a:spLocks noGrp="1"/>
          </p:cNvSpPr>
          <p:nvPr>
            <p:ph type="body" idx="1"/>
          </p:nvPr>
        </p:nvSpPr>
        <p:spPr>
          <a:xfrm>
            <a:off x="679768" y="4777195"/>
            <a:ext cx="5438140" cy="4883272"/>
          </a:xfrm>
        </p:spPr>
        <p:txBody>
          <a:bodyPr/>
          <a:lstStyle/>
          <a:p>
            <a:pPr marL="0" indent="0" algn="just">
              <a:lnSpc>
                <a:spcPct val="150000"/>
              </a:lnSpc>
              <a:buFont typeface="Arial" panose="020B0604020202020204" pitchFamily="34" charset="0"/>
              <a:buNone/>
            </a:pPr>
            <a:endParaRPr lang="en-US" altLang="ja-JP" sz="500"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BA6C7CCA-983A-0CDB-B0A9-DF1BC66C0C7E}"/>
              </a:ext>
            </a:extLst>
          </p:cNvPr>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20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6374491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7" y="4591050"/>
            <a:ext cx="5438140" cy="4900205"/>
          </a:xfrm>
        </p:spPr>
        <p:txBody>
          <a:bodyPr/>
          <a:lstStyle/>
          <a:p>
            <a:pPr marL="0" indent="0" algn="just">
              <a:lnSpc>
                <a:spcPct val="150000"/>
              </a:lnSpc>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37044715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591051"/>
            <a:ext cx="5438140" cy="4837534"/>
          </a:xfrm>
        </p:spPr>
        <p:txBody>
          <a:bodyPr/>
          <a:lstStyle/>
          <a:p>
            <a:pPr marL="0" indent="0" algn="just">
              <a:lnSpc>
                <a:spcPct val="150000"/>
              </a:lnSpc>
              <a:buFont typeface="Wingdings" panose="05000000000000000000" pitchFamily="2" charset="2"/>
              <a:buNone/>
            </a:pPr>
            <a:endParaRPr lang="ja-JP" altLang="en-US" sz="11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6</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10411486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a:xfrm>
            <a:off x="679768" y="4591051"/>
            <a:ext cx="5438140" cy="4837534"/>
          </a:xfrm>
        </p:spPr>
        <p:txBody>
          <a:bodyPr/>
          <a:lstStyle/>
          <a:p>
            <a:pPr marL="0" indent="0" algn="just">
              <a:lnSpc>
                <a:spcPct val="150000"/>
              </a:lnSpc>
              <a:buFont typeface="Wingdings" panose="05000000000000000000" pitchFamily="2" charset="2"/>
              <a:buNone/>
            </a:pPr>
            <a:endParaRPr lang="ja-JP" altLang="en-US" sz="1100" kern="100" dirty="0">
              <a:latin typeface="メイリオ" panose="020B0604030504040204" pitchFamily="50" charset="-128"/>
              <a:ea typeface="メイリオ" panose="020B0604030504040204" pitchFamily="50" charset="-128"/>
              <a:cs typeface="Arial" panose="020B0604020202020204" pitchFamily="34" charset="0"/>
            </a:endParaRPr>
          </a:p>
        </p:txBody>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7</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6698876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8</a:t>
            </a:fld>
            <a:endParaRPr lang="ja-JP" altLang="en-US">
              <a:solidFill>
                <a:prstClr val="black"/>
              </a:solidFill>
              <a:latin typeface="Calibri"/>
              <a:ea typeface="ＭＳ Ｐゴシック" panose="020B0600070205080204" pitchFamily="50" charset="-128"/>
            </a:endParaRPr>
          </a:p>
        </p:txBody>
      </p:sp>
      <p:sp>
        <p:nvSpPr>
          <p:cNvPr id="10" name="ノート プレースホルダー 2">
            <a:extLst>
              <a:ext uri="{FF2B5EF4-FFF2-40B4-BE49-F238E27FC236}">
                <a16:creationId xmlns:a16="http://schemas.microsoft.com/office/drawing/2014/main" id="{EE2D3237-1FF5-541D-C200-F1E8B9044EDE}"/>
              </a:ext>
            </a:extLst>
          </p:cNvPr>
          <p:cNvSpPr txBox="1">
            <a:spLocks/>
          </p:cNvSpPr>
          <p:nvPr/>
        </p:nvSpPr>
        <p:spPr>
          <a:xfrm>
            <a:off x="679767" y="4961099"/>
            <a:ext cx="5438140" cy="3908613"/>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このスライドは、国内２つの母乳バンクの合計の活動推移データとなります。</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一般社団法人日本母乳バンク協会が設立し、稼働を開始した</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2018</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年度から</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2021</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年度までの推移は１つのバンクのみのデータです。</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私たち一般財団法人日本財団母乳バンクが</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2021</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年度に法人を設立し、</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2022</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年度より稼働を開始したので、</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2022</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2023</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年度は国内</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つの母乳バンクの合計となります。</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dirty="0">
                <a:latin typeface="メイリオ" panose="020B0604030504040204" pitchFamily="50" charset="-128"/>
                <a:ea typeface="メイリオ" panose="020B0604030504040204" pitchFamily="50" charset="-128"/>
                <a:cs typeface="Arial" panose="020B0604020202020204" pitchFamily="34" charset="0"/>
              </a:rPr>
              <a:t>２０２３年度は、冷凍母乳受領量、低温殺菌処理量、</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NICU</a:t>
            </a:r>
            <a:r>
              <a:rPr lang="ja-JP" altLang="en-US" kern="100" dirty="0">
                <a:latin typeface="メイリオ" panose="020B0604030504040204" pitchFamily="50" charset="-128"/>
                <a:ea typeface="メイリオ" panose="020B0604030504040204" pitchFamily="50" charset="-128"/>
                <a:cs typeface="Arial" panose="020B0604020202020204" pitchFamily="34" charset="0"/>
              </a:rPr>
              <a:t>配送量、ドナーミルク使用施設数が増え、ついに１０００人を超える赤ちゃんにドナーミルクを届けることができました。</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endParaRPr lang="ja-JP" altLang="en-US" dirty="0"/>
          </a:p>
        </p:txBody>
      </p:sp>
    </p:spTree>
    <p:extLst>
      <p:ext uri="{BB962C8B-B14F-4D97-AF65-F5344CB8AC3E}">
        <p14:creationId xmlns:p14="http://schemas.microsoft.com/office/powerpoint/2010/main" val="321610144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4" name="スライド番号プレースホルダー 3"/>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9</a:t>
            </a:fld>
            <a:endParaRPr lang="ja-JP" altLang="en-US">
              <a:solidFill>
                <a:prstClr val="black"/>
              </a:solidFill>
              <a:latin typeface="Calibri"/>
              <a:ea typeface="ＭＳ Ｐゴシック" panose="020B0600070205080204" pitchFamily="50" charset="-128"/>
            </a:endParaRPr>
          </a:p>
        </p:txBody>
      </p:sp>
      <p:sp>
        <p:nvSpPr>
          <p:cNvPr id="10" name="ノート プレースホルダー 2">
            <a:extLst>
              <a:ext uri="{FF2B5EF4-FFF2-40B4-BE49-F238E27FC236}">
                <a16:creationId xmlns:a16="http://schemas.microsoft.com/office/drawing/2014/main" id="{BAA86C53-B45C-5C9A-3E64-FF7122A01C9B}"/>
              </a:ext>
            </a:extLst>
          </p:cNvPr>
          <p:cNvSpPr txBox="1">
            <a:spLocks/>
          </p:cNvSpPr>
          <p:nvPr/>
        </p:nvSpPr>
        <p:spPr>
          <a:xfrm>
            <a:off x="775926" y="4823911"/>
            <a:ext cx="5438140" cy="3908613"/>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171450" indent="-171450" algn="just">
              <a:lnSpc>
                <a:spcPct val="150000"/>
              </a:lnSpc>
              <a:buFont typeface="Arial" panose="020B0604020202020204" pitchFamily="34" charset="0"/>
              <a:buChar char="•"/>
            </a:pPr>
            <a:r>
              <a:rPr lang="ja-JP" altLang="en-US" kern="100">
                <a:latin typeface="メイリオ" panose="020B0604030504040204" pitchFamily="50" charset="-128"/>
                <a:ea typeface="メイリオ" panose="020B0604030504040204" pitchFamily="50" charset="-128"/>
                <a:cs typeface="Arial" panose="020B0604020202020204" pitchFamily="34" charset="0"/>
              </a:rPr>
              <a:t>このスライドは、前のスライドにあった表を各項目ごとにグラフにしたものです。</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2023</a:t>
            </a:r>
            <a:r>
              <a:rPr lang="ja-JP" altLang="en-US" kern="100">
                <a:latin typeface="メイリオ" panose="020B0604030504040204" pitchFamily="50" charset="-128"/>
                <a:ea typeface="メイリオ" panose="020B0604030504040204" pitchFamily="50" charset="-128"/>
                <a:cs typeface="Arial" panose="020B0604020202020204" pitchFamily="34" charset="0"/>
              </a:rPr>
              <a:t>年度は国内２つの母乳バンクで、</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607</a:t>
            </a:r>
            <a:r>
              <a:rPr lang="ja-JP" altLang="en-US" kern="100">
                <a:latin typeface="メイリオ" panose="020B0604030504040204" pitchFamily="50" charset="-128"/>
                <a:ea typeface="メイリオ" panose="020B0604030504040204" pitchFamily="50" charset="-128"/>
                <a:cs typeface="Arial" panose="020B0604020202020204" pitchFamily="34" charset="0"/>
              </a:rPr>
              <a:t>人のドナーから</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3,826ℓ</a:t>
            </a:r>
            <a:r>
              <a:rPr lang="ja-JP" altLang="en-US" kern="100">
                <a:latin typeface="メイリオ" panose="020B0604030504040204" pitchFamily="50" charset="-128"/>
                <a:ea typeface="メイリオ" panose="020B0604030504040204" pitchFamily="50" charset="-128"/>
                <a:cs typeface="Arial" panose="020B0604020202020204" pitchFamily="34" charset="0"/>
              </a:rPr>
              <a:t>の母乳をご寄付いただきました。</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a:latin typeface="メイリオ" panose="020B0604030504040204" pitchFamily="50" charset="-128"/>
                <a:ea typeface="メイリオ" panose="020B0604030504040204" pitchFamily="50" charset="-128"/>
                <a:cs typeface="Arial" panose="020B0604020202020204" pitchFamily="34" charset="0"/>
              </a:rPr>
              <a:t>そのご寄付いただいた母乳を、２つの母乳バンクで低温殺菌処理、細菌検査し、ドナーミルクとして冷凍保管をしました。</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lnSpc>
                <a:spcPct val="150000"/>
              </a:lnSpc>
              <a:buFont typeface="Arial" panose="020B0604020202020204" pitchFamily="34" charset="0"/>
              <a:buChar char="•"/>
            </a:pPr>
            <a:r>
              <a:rPr lang="ja-JP" altLang="en-US" kern="100">
                <a:latin typeface="メイリオ" panose="020B0604030504040204" pitchFamily="50" charset="-128"/>
                <a:ea typeface="メイリオ" panose="020B0604030504040204" pitchFamily="50" charset="-128"/>
                <a:cs typeface="Arial" panose="020B0604020202020204" pitchFamily="34" charset="0"/>
              </a:rPr>
              <a:t>その後、９５の病院</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NICU</a:t>
            </a:r>
            <a:r>
              <a:rPr lang="ja-JP" altLang="en-US" kern="100">
                <a:latin typeface="メイリオ" panose="020B0604030504040204" pitchFamily="50" charset="-128"/>
                <a:ea typeface="メイリオ" panose="020B0604030504040204" pitchFamily="50" charset="-128"/>
                <a:cs typeface="Arial" panose="020B0604020202020204" pitchFamily="34" charset="0"/>
              </a:rPr>
              <a:t>に</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2,003ℓ</a:t>
            </a:r>
            <a:r>
              <a:rPr lang="ja-JP" altLang="en-US" kern="100">
                <a:latin typeface="メイリオ" panose="020B0604030504040204" pitchFamily="50" charset="-128"/>
                <a:ea typeface="メイリオ" panose="020B0604030504040204" pitchFamily="50" charset="-128"/>
                <a:cs typeface="Arial" panose="020B0604020202020204" pitchFamily="34" charset="0"/>
              </a:rPr>
              <a:t>発送し、</a:t>
            </a:r>
            <a:r>
              <a:rPr lang="en-US" altLang="ja-JP" kern="100" dirty="0">
                <a:latin typeface="メイリオ" panose="020B0604030504040204" pitchFamily="50" charset="-128"/>
                <a:ea typeface="メイリオ" panose="020B0604030504040204" pitchFamily="50" charset="-128"/>
                <a:cs typeface="Arial" panose="020B0604020202020204" pitchFamily="34" charset="0"/>
              </a:rPr>
              <a:t>1,118</a:t>
            </a:r>
            <a:r>
              <a:rPr lang="ja-JP" altLang="en-US" kern="100">
                <a:latin typeface="メイリオ" panose="020B0604030504040204" pitchFamily="50" charset="-128"/>
                <a:ea typeface="メイリオ" panose="020B0604030504040204" pitchFamily="50" charset="-128"/>
                <a:cs typeface="Arial" panose="020B0604020202020204" pitchFamily="34" charset="0"/>
              </a:rPr>
              <a:t>人の必要とする早産・極低出生体重の赤ちゃんがドナーミルクを使用しました。</a:t>
            </a:r>
            <a:endParaRPr lang="en-US" altLang="ja-JP" kern="100" dirty="0">
              <a:latin typeface="メイリオ" panose="020B0604030504040204" pitchFamily="50" charset="-128"/>
              <a:ea typeface="メイリオ" panose="020B0604030504040204" pitchFamily="50" charset="-128"/>
              <a:cs typeface="Arial" panose="020B0604020202020204" pitchFamily="34" charset="0"/>
            </a:endParaRPr>
          </a:p>
          <a:p>
            <a:endParaRPr lang="ja-JP" altLang="en-US" dirty="0"/>
          </a:p>
        </p:txBody>
      </p:sp>
      <p:sp>
        <p:nvSpPr>
          <p:cNvPr id="3" name="ノート プレースホルダー 2">
            <a:extLst>
              <a:ext uri="{FF2B5EF4-FFF2-40B4-BE49-F238E27FC236}">
                <a16:creationId xmlns:a16="http://schemas.microsoft.com/office/drawing/2014/main" id="{0157E7B8-DB03-950C-65BA-A64969701E36}"/>
              </a:ext>
            </a:extLst>
          </p:cNvPr>
          <p:cNvSpPr>
            <a:spLocks noGrp="1"/>
          </p:cNvSpPr>
          <p:nvPr>
            <p:ph type="body" idx="1"/>
          </p:nvPr>
        </p:nvSpPr>
        <p:spPr/>
        <p:txBody>
          <a:bodyPr/>
          <a:lstStyle/>
          <a:p>
            <a:endParaRPr kumimoji="1" lang="ja-JP" altLang="en-US"/>
          </a:p>
        </p:txBody>
      </p:sp>
    </p:spTree>
    <p:extLst>
      <p:ext uri="{BB962C8B-B14F-4D97-AF65-F5344CB8AC3E}">
        <p14:creationId xmlns:p14="http://schemas.microsoft.com/office/powerpoint/2010/main" val="2443013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A6039E-D729-C1BE-8C43-91AE8C52C586}"/>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9B51FABE-6EF9-D267-986A-4EBECE67FED8}"/>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69C9058D-288E-809F-C020-10EC15EA7F28}"/>
              </a:ext>
            </a:extLst>
          </p:cNvPr>
          <p:cNvSpPr>
            <a:spLocks noGrp="1"/>
          </p:cNvSpPr>
          <p:nvPr>
            <p:ph type="body" idx="1"/>
          </p:nvPr>
        </p:nvSpPr>
        <p:spPr>
          <a:xfrm>
            <a:off x="679767" y="4591050"/>
            <a:ext cx="5438140" cy="4900205"/>
          </a:xfrm>
        </p:spPr>
        <p:txBody>
          <a:bodyPr/>
          <a:lstStyle/>
          <a:p>
            <a:pPr marL="0" indent="0" algn="just">
              <a:lnSpc>
                <a:spcPct val="150000"/>
              </a:lnSpc>
              <a:buFont typeface="Arial" panose="020B0604020202020204" pitchFamily="34" charset="0"/>
              <a:buNone/>
            </a:pPr>
            <a:endParaRPr lang="en-US" altLang="ja-JP" dirty="0">
              <a:latin typeface="メイリオ" panose="020B0604030504040204" pitchFamily="50" charset="-128"/>
              <a:ea typeface="メイリオ" panose="020B0604030504040204" pitchFamily="50" charset="-128"/>
            </a:endParaRPr>
          </a:p>
        </p:txBody>
      </p:sp>
      <p:sp>
        <p:nvSpPr>
          <p:cNvPr id="4" name="スライド番号プレースホルダー 3">
            <a:extLst>
              <a:ext uri="{FF2B5EF4-FFF2-40B4-BE49-F238E27FC236}">
                <a16:creationId xmlns:a16="http://schemas.microsoft.com/office/drawing/2014/main" id="{702F7688-F9BD-B28C-F4A6-C93BF1B034CA}"/>
              </a:ext>
            </a:extLst>
          </p:cNvPr>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10</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22934994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88BDD9-0667-AE34-BA44-8698D230A811}"/>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B39A7C67-0809-04A7-7078-E50AC8E613D2}"/>
              </a:ext>
            </a:extLst>
          </p:cNvPr>
          <p:cNvSpPr>
            <a:spLocks noGrp="1" noRot="1" noChangeAspect="1"/>
          </p:cNvSpPr>
          <p:nvPr>
            <p:ph type="sldImg"/>
          </p:nvPr>
        </p:nvSpPr>
        <p:spPr/>
      </p:sp>
      <p:sp>
        <p:nvSpPr>
          <p:cNvPr id="4" name="スライド番号プレースホルダー 3">
            <a:extLst>
              <a:ext uri="{FF2B5EF4-FFF2-40B4-BE49-F238E27FC236}">
                <a16:creationId xmlns:a16="http://schemas.microsoft.com/office/drawing/2014/main" id="{355EF94B-8FCD-9131-D451-9B43AEC67478}"/>
              </a:ext>
            </a:extLst>
          </p:cNvPr>
          <p:cNvSpPr>
            <a:spLocks noGrp="1"/>
          </p:cNvSpPr>
          <p:nvPr>
            <p:ph type="sldNum" sz="quarter" idx="10"/>
          </p:nvPr>
        </p:nvSpPr>
        <p:spPr/>
        <p:txBody>
          <a:bodyPr/>
          <a:lstStyle/>
          <a:p>
            <a:pPr defTabSz="912984">
              <a:defRPr/>
            </a:pPr>
            <a:fld id="{00C02625-406F-479E-B873-7F8B123EBBEE}" type="slidenum">
              <a:rPr lang="ja-JP" altLang="en-US">
                <a:solidFill>
                  <a:prstClr val="black"/>
                </a:solidFill>
                <a:latin typeface="Calibri"/>
                <a:ea typeface="ＭＳ Ｐゴシック" panose="020B0600070205080204" pitchFamily="50" charset="-128"/>
              </a:rPr>
              <a:pPr defTabSz="912984">
                <a:defRPr/>
              </a:pPr>
              <a:t>11</a:t>
            </a:fld>
            <a:endParaRPr lang="ja-JP" altLang="en-US">
              <a:solidFill>
                <a:prstClr val="black"/>
              </a:solidFill>
              <a:latin typeface="Calibri"/>
              <a:ea typeface="ＭＳ Ｐゴシック" panose="020B0600070205080204" pitchFamily="50" charset="-128"/>
            </a:endParaRPr>
          </a:p>
        </p:txBody>
      </p:sp>
      <p:sp>
        <p:nvSpPr>
          <p:cNvPr id="7" name="ノート プレースホルダー 2">
            <a:extLst>
              <a:ext uri="{FF2B5EF4-FFF2-40B4-BE49-F238E27FC236}">
                <a16:creationId xmlns:a16="http://schemas.microsoft.com/office/drawing/2014/main" id="{FCAC3E6E-BEBB-8A19-B3E1-937CA42BBF39}"/>
              </a:ext>
            </a:extLst>
          </p:cNvPr>
          <p:cNvSpPr txBox="1">
            <a:spLocks/>
          </p:cNvSpPr>
          <p:nvPr/>
        </p:nvSpPr>
        <p:spPr>
          <a:xfrm>
            <a:off x="679768" y="4777195"/>
            <a:ext cx="5438140" cy="3173005"/>
          </a:xfrm>
          <a:prstGeom prst="rect">
            <a:avLst/>
          </a:prstGeom>
        </p:spPr>
        <p:txBody>
          <a:bodyPr vert="horz" lIns="91312" tIns="45656" rIns="91312" bIns="45656" rtlCol="0"/>
          <a:lst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a:lstStyle>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そして、母乳バンクの仕組みを支えるドナーの増加も必要不可欠です。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献血と違い、母乳の寄付は期間限定です。母乳が出る限りは何年でもご協力いただけるのですが、仕事復帰のタイミング等もあり平均して１年でドナーを卒業される方が多いです。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つまり、毎年新規のドナーを獲得していく必要があります。</a:t>
            </a: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ドナーは約１年未満でご卒業されることから、毎年新規のドナーのご協力が必要となります。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しかしながら、</a:t>
            </a:r>
            <a:r>
              <a:rPr lang="en-US" altLang="ja-JP" sz="1100" kern="100" dirty="0">
                <a:latin typeface="メイリオ" panose="020B0604030504040204" pitchFamily="50" charset="-128"/>
                <a:ea typeface="メイリオ" panose="020B0604030504040204" pitchFamily="50" charset="-128"/>
                <a:cs typeface="Arial" panose="020B0604020202020204" pitchFamily="34" charset="0"/>
              </a:rPr>
              <a:t>2024</a:t>
            </a: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年</a:t>
            </a:r>
            <a:r>
              <a:rPr lang="en-US" altLang="ja-JP" sz="1100" kern="100" dirty="0">
                <a:latin typeface="メイリオ" panose="020B0604030504040204" pitchFamily="50" charset="-128"/>
                <a:ea typeface="メイリオ" panose="020B0604030504040204" pitchFamily="50" charset="-128"/>
                <a:cs typeface="Arial" panose="020B0604020202020204" pitchFamily="34" charset="0"/>
              </a:rPr>
              <a:t>5</a:t>
            </a: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月</a:t>
            </a:r>
            <a:r>
              <a:rPr lang="en-US" altLang="ja-JP" sz="1100" kern="100" dirty="0">
                <a:latin typeface="メイリオ" panose="020B0604030504040204" pitchFamily="50" charset="-128"/>
                <a:ea typeface="メイリオ" panose="020B0604030504040204" pitchFamily="50" charset="-128"/>
                <a:cs typeface="Arial" panose="020B0604020202020204" pitchFamily="34" charset="0"/>
              </a:rPr>
              <a:t>9</a:t>
            </a: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日現在で、２つの母乳バンクあわせてもドナー登録施設は全国２０都道府県４１施設にとどまっています。</a:t>
            </a:r>
          </a:p>
          <a:p>
            <a:pPr marL="171450" indent="-171450" algn="just">
              <a:buFont typeface="Arial" panose="020B0604020202020204" pitchFamily="34" charset="0"/>
              <a:buChar char="•"/>
            </a:pPr>
            <a:r>
              <a:rPr lang="ja-JP" altLang="en-US" sz="1100" kern="100" dirty="0">
                <a:latin typeface="メイリオ" panose="020B0604030504040204" pitchFamily="50" charset="-128"/>
                <a:ea typeface="メイリオ" panose="020B0604030504040204" pitchFamily="50" charset="-128"/>
                <a:cs typeface="Arial" panose="020B0604020202020204" pitchFamily="34" charset="0"/>
              </a:rPr>
              <a:t>より多くの方がドナーになっていただけるように、現在、全国複数の病院・クリニックとドナー登録施設契約の交渉をすすめている他、医療系学会にブース出展したり、オンライン説明会の開催も行っております。</a:t>
            </a:r>
          </a:p>
          <a:p>
            <a:pPr algn="just">
              <a:buFont typeface="Wingdings" panose="05000000000000000000" pitchFamily="2" charset="2"/>
              <a:buNone/>
            </a:pPr>
            <a:endParaRPr lang="en-US" altLang="ja-JP" sz="1100" kern="100" dirty="0">
              <a:latin typeface="メイリオ" panose="020B0604030504040204" pitchFamily="50" charset="-128"/>
              <a:ea typeface="メイリオ" panose="020B0604030504040204" pitchFamily="50" charset="-128"/>
              <a:cs typeface="Arial" panose="020B0604020202020204" pitchFamily="34" charset="0"/>
            </a:endParaRPr>
          </a:p>
        </p:txBody>
      </p:sp>
    </p:spTree>
    <p:extLst>
      <p:ext uri="{BB962C8B-B14F-4D97-AF65-F5344CB8AC3E}">
        <p14:creationId xmlns:p14="http://schemas.microsoft.com/office/powerpoint/2010/main" val="32513133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E3F1D7-8757-78F0-1210-A229ACF15753}"/>
            </a:ext>
          </a:extLst>
        </p:cNvPr>
        <p:cNvGrpSpPr/>
        <p:nvPr/>
      </p:nvGrpSpPr>
      <p:grpSpPr>
        <a:xfrm>
          <a:off x="0" y="0"/>
          <a:ext cx="0" cy="0"/>
          <a:chOff x="0" y="0"/>
          <a:chExt cx="0" cy="0"/>
        </a:xfrm>
      </p:grpSpPr>
      <p:sp>
        <p:nvSpPr>
          <p:cNvPr id="2" name="スライド イメージ プレースホルダー 1">
            <a:extLst>
              <a:ext uri="{FF2B5EF4-FFF2-40B4-BE49-F238E27FC236}">
                <a16:creationId xmlns:a16="http://schemas.microsoft.com/office/drawing/2014/main" id="{5B8257EA-52EA-CCF9-0F9B-2F0090CC338C}"/>
              </a:ext>
            </a:extLst>
          </p:cNvPr>
          <p:cNvSpPr>
            <a:spLocks noGrp="1" noRot="1" noChangeAspect="1"/>
          </p:cNvSpPr>
          <p:nvPr>
            <p:ph type="sldImg"/>
          </p:nvPr>
        </p:nvSpPr>
        <p:spPr/>
      </p:sp>
      <p:sp>
        <p:nvSpPr>
          <p:cNvPr id="3" name="ノート プレースホルダー 2">
            <a:extLst>
              <a:ext uri="{FF2B5EF4-FFF2-40B4-BE49-F238E27FC236}">
                <a16:creationId xmlns:a16="http://schemas.microsoft.com/office/drawing/2014/main" id="{9EA3D2CD-802C-8B26-8534-5DEB484B8CF5}"/>
              </a:ext>
            </a:extLst>
          </p:cNvPr>
          <p:cNvSpPr>
            <a:spLocks noGrp="1"/>
          </p:cNvSpPr>
          <p:nvPr>
            <p:ph type="body" idx="1"/>
          </p:nvPr>
        </p:nvSpPr>
        <p:spPr/>
        <p:txBody>
          <a:bodyPr/>
          <a:lstStyle/>
          <a:p>
            <a:endParaRPr kumimoji="1" lang="ja-JP" altLang="en-US" dirty="0"/>
          </a:p>
        </p:txBody>
      </p:sp>
      <p:sp>
        <p:nvSpPr>
          <p:cNvPr id="4" name="スライド番号プレースホルダー 3">
            <a:extLst>
              <a:ext uri="{FF2B5EF4-FFF2-40B4-BE49-F238E27FC236}">
                <a16:creationId xmlns:a16="http://schemas.microsoft.com/office/drawing/2014/main" id="{E13A1C16-3C8F-C041-C7BA-ECD47D112B6D}"/>
              </a:ext>
            </a:extLst>
          </p:cNvPr>
          <p:cNvSpPr>
            <a:spLocks noGrp="1"/>
          </p:cNvSpPr>
          <p:nvPr>
            <p:ph type="sldNum" sz="quarter" idx="5"/>
          </p:nvPr>
        </p:nvSpPr>
        <p:spPr/>
        <p:txBody>
          <a:bodyPr/>
          <a:lstStyle/>
          <a:p>
            <a:fld id="{C0E9FD72-2C1F-4B17-8604-0CA49E3EA782}" type="slidenum">
              <a:rPr kumimoji="1" lang="ja-JP" altLang="en-US" smtClean="0"/>
              <a:t>12</a:t>
            </a:fld>
            <a:endParaRPr kumimoji="1" lang="ja-JP" altLang="en-US"/>
          </a:p>
        </p:txBody>
      </p:sp>
    </p:spTree>
    <p:extLst>
      <p:ext uri="{BB962C8B-B14F-4D97-AF65-F5344CB8AC3E}">
        <p14:creationId xmlns:p14="http://schemas.microsoft.com/office/powerpoint/2010/main" val="3742429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5E994A56-A9A7-0B66-1C4F-8E78AAC97A54}"/>
              </a:ext>
            </a:extLst>
          </p:cNvPr>
          <p:cNvSpPr>
            <a:spLocks noGrp="1"/>
          </p:cNvSpPr>
          <p:nvPr>
            <p:ph type="ctrTitle"/>
          </p:nvPr>
        </p:nvSpPr>
        <p:spPr>
          <a:xfrm>
            <a:off x="1524000" y="1122363"/>
            <a:ext cx="9144000" cy="2387600"/>
          </a:xfrm>
        </p:spPr>
        <p:txBody>
          <a:bodyPr anchor="b"/>
          <a:lstStyle>
            <a:lvl1pPr algn="ctr">
              <a:defRPr sz="6000"/>
            </a:lvl1pPr>
          </a:lstStyle>
          <a:p>
            <a:r>
              <a:rPr kumimoji="1" lang="ja-JP" altLang="en-US"/>
              <a:t>マスター タイトルの書式設定</a:t>
            </a:r>
          </a:p>
        </p:txBody>
      </p:sp>
      <p:sp>
        <p:nvSpPr>
          <p:cNvPr id="3" name="字幕 2">
            <a:extLst>
              <a:ext uri="{FF2B5EF4-FFF2-40B4-BE49-F238E27FC236}">
                <a16:creationId xmlns:a16="http://schemas.microsoft.com/office/drawing/2014/main" id="{1261BF9C-BF60-EAD5-3C39-2F7E943EA61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kumimoji="1" lang="ja-JP" altLang="en-US"/>
              <a:t>マスター サブタイトルの書式設定</a:t>
            </a:r>
          </a:p>
        </p:txBody>
      </p:sp>
      <p:sp>
        <p:nvSpPr>
          <p:cNvPr id="4" name="日付プレースホルダー 3">
            <a:extLst>
              <a:ext uri="{FF2B5EF4-FFF2-40B4-BE49-F238E27FC236}">
                <a16:creationId xmlns:a16="http://schemas.microsoft.com/office/drawing/2014/main" id="{93CA09BC-D945-1E8C-321E-9757E8953803}"/>
              </a:ext>
            </a:extLst>
          </p:cNvPr>
          <p:cNvSpPr>
            <a:spLocks noGrp="1"/>
          </p:cNvSpPr>
          <p:nvPr>
            <p:ph type="dt" sz="half" idx="10"/>
          </p:nvPr>
        </p:nvSpPr>
        <p:spPr/>
        <p:txBody>
          <a:bodyPr/>
          <a:lstStyle/>
          <a:p>
            <a:fld id="{DFD3A8BE-A9A1-4950-B5F9-ED88B97BA355}"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7325E577-FA7A-E075-A57F-C3CCAF78A827}"/>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01176EE-492F-44CB-CA84-405EF1835E22}"/>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40970615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6FD4944-3241-EC3A-E026-BA08EB718902}"/>
              </a:ext>
            </a:extLst>
          </p:cNvPr>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F4296A16-C315-6F89-0B7C-89453B4E0FE6}"/>
              </a:ext>
            </a:extLst>
          </p:cNvPr>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4CF43AB1-DDD7-A767-1FC0-C1916EC742B0}"/>
              </a:ext>
            </a:extLst>
          </p:cNvPr>
          <p:cNvSpPr>
            <a:spLocks noGrp="1"/>
          </p:cNvSpPr>
          <p:nvPr>
            <p:ph type="dt" sz="half" idx="10"/>
          </p:nvPr>
        </p:nvSpPr>
        <p:spPr/>
        <p:txBody>
          <a:bodyPr/>
          <a:lstStyle/>
          <a:p>
            <a:fld id="{B2041F71-5959-4D67-9045-3B9E6DEDCE5B}"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7C9A6E2C-AC7E-505F-50D8-45A2C80CD29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CADBEEA8-9942-F55E-BFE0-3656F20104E8}"/>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09764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a:extLst>
              <a:ext uri="{FF2B5EF4-FFF2-40B4-BE49-F238E27FC236}">
                <a16:creationId xmlns:a16="http://schemas.microsoft.com/office/drawing/2014/main" id="{5E7FC119-7BE6-2175-3102-EEAC971A3D7A}"/>
              </a:ext>
            </a:extLst>
          </p:cNvPr>
          <p:cNvSpPr>
            <a:spLocks noGrp="1"/>
          </p:cNvSpPr>
          <p:nvPr>
            <p:ph type="title" orient="vert"/>
          </p:nvPr>
        </p:nvSpPr>
        <p:spPr>
          <a:xfrm>
            <a:off x="8724900" y="365125"/>
            <a:ext cx="2628900" cy="5811838"/>
          </a:xfrm>
        </p:spPr>
        <p:txBody>
          <a:bodyPr vert="eaVert"/>
          <a:lstStyle/>
          <a:p>
            <a:r>
              <a:rPr kumimoji="1" lang="ja-JP" altLang="en-US"/>
              <a:t>マスター タイトルの書式設定</a:t>
            </a:r>
          </a:p>
        </p:txBody>
      </p:sp>
      <p:sp>
        <p:nvSpPr>
          <p:cNvPr id="3" name="縦書きテキスト プレースホルダー 2">
            <a:extLst>
              <a:ext uri="{FF2B5EF4-FFF2-40B4-BE49-F238E27FC236}">
                <a16:creationId xmlns:a16="http://schemas.microsoft.com/office/drawing/2014/main" id="{7CBC1E22-7356-AD33-3EAC-62BC1E3EB150}"/>
              </a:ext>
            </a:extLst>
          </p:cNvPr>
          <p:cNvSpPr>
            <a:spLocks noGrp="1"/>
          </p:cNvSpPr>
          <p:nvPr>
            <p:ph type="body" orient="vert" idx="1"/>
          </p:nvPr>
        </p:nvSpPr>
        <p:spPr>
          <a:xfrm>
            <a:off x="838200" y="365125"/>
            <a:ext cx="7734300" cy="5811838"/>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3EC4AFEF-62ED-024C-DBB8-745BA85E0C0E}"/>
              </a:ext>
            </a:extLst>
          </p:cNvPr>
          <p:cNvSpPr>
            <a:spLocks noGrp="1"/>
          </p:cNvSpPr>
          <p:nvPr>
            <p:ph type="dt" sz="half" idx="10"/>
          </p:nvPr>
        </p:nvSpPr>
        <p:spPr/>
        <p:txBody>
          <a:bodyPr/>
          <a:lstStyle/>
          <a:p>
            <a:fld id="{F2557B3F-3F1A-4A79-9572-5BF8E7C05BAD}"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B0408063-C896-67DF-11EA-56EDF671AA32}"/>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84B5A77-9D0C-353E-6283-4F961511C639}"/>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28224989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F0C9DA7-968B-438C-0542-7AAE0EED3B6D}"/>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ECB85BFA-D1C9-715C-6A51-A69BFF9F2C34}"/>
              </a:ext>
            </a:extLst>
          </p:cNvPr>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50A15549-F3A6-91BF-2E1E-F24DEB7D1CDE}"/>
              </a:ext>
            </a:extLst>
          </p:cNvPr>
          <p:cNvSpPr>
            <a:spLocks noGrp="1"/>
          </p:cNvSpPr>
          <p:nvPr>
            <p:ph type="dt" sz="half" idx="10"/>
          </p:nvPr>
        </p:nvSpPr>
        <p:spPr/>
        <p:txBody>
          <a:bodyPr/>
          <a:lstStyle/>
          <a:p>
            <a:fld id="{649CA4F1-3637-418F-8EA5-60E5D06FC140}"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C690BD60-3E89-3430-B13F-9631C1B3A93C}"/>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29CEDA79-D790-3458-D976-3EB0F99BB1FF}"/>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2774968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7290639-B859-1281-AB04-E4D40861B060}"/>
              </a:ext>
            </a:extLst>
          </p:cNvPr>
          <p:cNvSpPr>
            <a:spLocks noGrp="1"/>
          </p:cNvSpPr>
          <p:nvPr>
            <p:ph type="title"/>
          </p:nvPr>
        </p:nvSpPr>
        <p:spPr>
          <a:xfrm>
            <a:off x="831850" y="1709738"/>
            <a:ext cx="10515600" cy="2852737"/>
          </a:xfrm>
        </p:spPr>
        <p:txBody>
          <a:bodyPr anchor="b"/>
          <a:lstStyle>
            <a:lvl1pPr>
              <a:defRPr sz="6000"/>
            </a:lvl1p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A8B37031-4F30-85EF-C6BB-2185F460D4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kumimoji="1" lang="ja-JP" altLang="en-US"/>
              <a:t>マスター テキストの書式設定</a:t>
            </a:r>
          </a:p>
        </p:txBody>
      </p:sp>
      <p:sp>
        <p:nvSpPr>
          <p:cNvPr id="4" name="日付プレースホルダー 3">
            <a:extLst>
              <a:ext uri="{FF2B5EF4-FFF2-40B4-BE49-F238E27FC236}">
                <a16:creationId xmlns:a16="http://schemas.microsoft.com/office/drawing/2014/main" id="{8E4E2AD5-31CD-DAAD-BECD-90A88D3A150A}"/>
              </a:ext>
            </a:extLst>
          </p:cNvPr>
          <p:cNvSpPr>
            <a:spLocks noGrp="1"/>
          </p:cNvSpPr>
          <p:nvPr>
            <p:ph type="dt" sz="half" idx="10"/>
          </p:nvPr>
        </p:nvSpPr>
        <p:spPr/>
        <p:txBody>
          <a:bodyPr/>
          <a:lstStyle/>
          <a:p>
            <a:fld id="{EF392BBA-B7E2-40F3-B1F4-793A8CB9EA59}"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A76E2D26-D086-BD6A-F951-14825D11D728}"/>
              </a:ext>
            </a:extLst>
          </p:cNvPr>
          <p:cNvSpPr>
            <a:spLocks noGrp="1"/>
          </p:cNvSpPr>
          <p:nvPr>
            <p:ph type="ftr" sz="quarter" idx="11"/>
          </p:nvPr>
        </p:nvSpPr>
        <p:spPr/>
        <p:txBody>
          <a:bodyPr/>
          <a:lstStyle/>
          <a:p>
            <a:endParaRPr kumimoji="1" lang="ja-JP" altLang="en-US"/>
          </a:p>
        </p:txBody>
      </p:sp>
      <p:sp>
        <p:nvSpPr>
          <p:cNvPr id="6" name="スライド番号プレースホルダー 5">
            <a:extLst>
              <a:ext uri="{FF2B5EF4-FFF2-40B4-BE49-F238E27FC236}">
                <a16:creationId xmlns:a16="http://schemas.microsoft.com/office/drawing/2014/main" id="{F16CF74F-5F06-9F2C-D84A-5B5E98DD17B5}"/>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24624874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6343D513-CF84-AB71-B686-34AF4B5A37D7}"/>
              </a:ext>
            </a:extLst>
          </p:cNvPr>
          <p:cNvSpPr>
            <a:spLocks noGrp="1"/>
          </p:cNvSpPr>
          <p:nvPr>
            <p:ph type="title"/>
          </p:nvPr>
        </p:nvSpPr>
        <p:spPr/>
        <p:txBody>
          <a:body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5C38EF6C-8F43-1431-DAE0-A9FA03C012DE}"/>
              </a:ext>
            </a:extLst>
          </p:cNvPr>
          <p:cNvSpPr>
            <a:spLocks noGrp="1"/>
          </p:cNvSpPr>
          <p:nvPr>
            <p:ph sz="half" idx="1"/>
          </p:nvPr>
        </p:nvSpPr>
        <p:spPr>
          <a:xfrm>
            <a:off x="838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a:extLst>
              <a:ext uri="{FF2B5EF4-FFF2-40B4-BE49-F238E27FC236}">
                <a16:creationId xmlns:a16="http://schemas.microsoft.com/office/drawing/2014/main" id="{B0B7E8BB-B66D-9BED-0CE4-45547AD0174E}"/>
              </a:ext>
            </a:extLst>
          </p:cNvPr>
          <p:cNvSpPr>
            <a:spLocks noGrp="1"/>
          </p:cNvSpPr>
          <p:nvPr>
            <p:ph sz="half" idx="2"/>
          </p:nvPr>
        </p:nvSpPr>
        <p:spPr>
          <a:xfrm>
            <a:off x="6172200" y="1825625"/>
            <a:ext cx="5181600" cy="435133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a:extLst>
              <a:ext uri="{FF2B5EF4-FFF2-40B4-BE49-F238E27FC236}">
                <a16:creationId xmlns:a16="http://schemas.microsoft.com/office/drawing/2014/main" id="{E732525D-7CA1-1110-3B7F-3F58C452A4A3}"/>
              </a:ext>
            </a:extLst>
          </p:cNvPr>
          <p:cNvSpPr>
            <a:spLocks noGrp="1"/>
          </p:cNvSpPr>
          <p:nvPr>
            <p:ph type="dt" sz="half" idx="10"/>
          </p:nvPr>
        </p:nvSpPr>
        <p:spPr/>
        <p:txBody>
          <a:bodyPr/>
          <a:lstStyle/>
          <a:p>
            <a:fld id="{34389621-04C8-4C31-A046-DE8E8D4581AE}" type="datetime1">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8A9EB6A5-769F-7381-21F0-45AA37CA0C3B}"/>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9B0B589C-D4C6-F61A-890E-BD15186499F5}"/>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1817146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977AEB6-E4C1-555C-8A7D-56F6BF88F646}"/>
              </a:ext>
            </a:extLst>
          </p:cNvPr>
          <p:cNvSpPr>
            <a:spLocks noGrp="1"/>
          </p:cNvSpPr>
          <p:nvPr>
            <p:ph type="title"/>
          </p:nvPr>
        </p:nvSpPr>
        <p:spPr>
          <a:xfrm>
            <a:off x="839788" y="365125"/>
            <a:ext cx="10515600" cy="1325563"/>
          </a:xfrm>
        </p:spPr>
        <p:txBody>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40424530-4468-C809-0162-20429844FF9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a:extLst>
              <a:ext uri="{FF2B5EF4-FFF2-40B4-BE49-F238E27FC236}">
                <a16:creationId xmlns:a16="http://schemas.microsoft.com/office/drawing/2014/main" id="{99D4CCBB-8BE1-4F35-40ED-850905E6F06A}"/>
              </a:ext>
            </a:extLst>
          </p:cNvPr>
          <p:cNvSpPr>
            <a:spLocks noGrp="1"/>
          </p:cNvSpPr>
          <p:nvPr>
            <p:ph sz="half" idx="2"/>
          </p:nvPr>
        </p:nvSpPr>
        <p:spPr>
          <a:xfrm>
            <a:off x="839788" y="2505075"/>
            <a:ext cx="5157787"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a:extLst>
              <a:ext uri="{FF2B5EF4-FFF2-40B4-BE49-F238E27FC236}">
                <a16:creationId xmlns:a16="http://schemas.microsoft.com/office/drawing/2014/main" id="{6F1D8E63-2491-932D-0078-6CAC85FF391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a:extLst>
              <a:ext uri="{FF2B5EF4-FFF2-40B4-BE49-F238E27FC236}">
                <a16:creationId xmlns:a16="http://schemas.microsoft.com/office/drawing/2014/main" id="{76FFF587-B324-4F8B-D7BF-AB6A6772DAAD}"/>
              </a:ext>
            </a:extLst>
          </p:cNvPr>
          <p:cNvSpPr>
            <a:spLocks noGrp="1"/>
          </p:cNvSpPr>
          <p:nvPr>
            <p:ph sz="quarter" idx="4"/>
          </p:nvPr>
        </p:nvSpPr>
        <p:spPr>
          <a:xfrm>
            <a:off x="6172200" y="2505075"/>
            <a:ext cx="5183188" cy="3684588"/>
          </a:xfrm>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a:extLst>
              <a:ext uri="{FF2B5EF4-FFF2-40B4-BE49-F238E27FC236}">
                <a16:creationId xmlns:a16="http://schemas.microsoft.com/office/drawing/2014/main" id="{A87B25D0-FA32-E42E-F1CC-365616E27E49}"/>
              </a:ext>
            </a:extLst>
          </p:cNvPr>
          <p:cNvSpPr>
            <a:spLocks noGrp="1"/>
          </p:cNvSpPr>
          <p:nvPr>
            <p:ph type="dt" sz="half" idx="10"/>
          </p:nvPr>
        </p:nvSpPr>
        <p:spPr/>
        <p:txBody>
          <a:bodyPr/>
          <a:lstStyle/>
          <a:p>
            <a:fld id="{FCCA9120-2F77-46FE-B3C0-69EDDB2B5086}" type="datetime1">
              <a:rPr kumimoji="1" lang="ja-JP" altLang="en-US" smtClean="0"/>
              <a:t>2025/5/13</a:t>
            </a:fld>
            <a:endParaRPr kumimoji="1" lang="ja-JP" altLang="en-US"/>
          </a:p>
        </p:txBody>
      </p:sp>
      <p:sp>
        <p:nvSpPr>
          <p:cNvPr id="8" name="フッター プレースホルダー 7">
            <a:extLst>
              <a:ext uri="{FF2B5EF4-FFF2-40B4-BE49-F238E27FC236}">
                <a16:creationId xmlns:a16="http://schemas.microsoft.com/office/drawing/2014/main" id="{3BD5E863-50FB-9D48-F784-5A56C5C1B127}"/>
              </a:ext>
            </a:extLst>
          </p:cNvPr>
          <p:cNvSpPr>
            <a:spLocks noGrp="1"/>
          </p:cNvSpPr>
          <p:nvPr>
            <p:ph type="ftr" sz="quarter" idx="11"/>
          </p:nvPr>
        </p:nvSpPr>
        <p:spPr/>
        <p:txBody>
          <a:bodyPr/>
          <a:lstStyle/>
          <a:p>
            <a:endParaRPr kumimoji="1" lang="ja-JP" altLang="en-US"/>
          </a:p>
        </p:txBody>
      </p:sp>
      <p:sp>
        <p:nvSpPr>
          <p:cNvPr id="9" name="スライド番号プレースホルダー 8">
            <a:extLst>
              <a:ext uri="{FF2B5EF4-FFF2-40B4-BE49-F238E27FC236}">
                <a16:creationId xmlns:a16="http://schemas.microsoft.com/office/drawing/2014/main" id="{972E05EB-4591-68FF-542A-B54602DCEC1B}"/>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1725880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2DD0954-6BCD-BCB3-35EE-64EBA1C2EF9D}"/>
              </a:ext>
            </a:extLst>
          </p:cNvPr>
          <p:cNvSpPr>
            <a:spLocks noGrp="1"/>
          </p:cNvSpPr>
          <p:nvPr>
            <p:ph type="title"/>
          </p:nvPr>
        </p:nvSpPr>
        <p:spPr/>
        <p:txBody>
          <a:bodyPr/>
          <a:lstStyle/>
          <a:p>
            <a:r>
              <a:rPr kumimoji="1" lang="ja-JP" altLang="en-US"/>
              <a:t>マスター タイトルの書式設定</a:t>
            </a:r>
          </a:p>
        </p:txBody>
      </p:sp>
      <p:sp>
        <p:nvSpPr>
          <p:cNvPr id="3" name="日付プレースホルダー 2">
            <a:extLst>
              <a:ext uri="{FF2B5EF4-FFF2-40B4-BE49-F238E27FC236}">
                <a16:creationId xmlns:a16="http://schemas.microsoft.com/office/drawing/2014/main" id="{BB996574-6E0F-60E4-28C7-0F90538F7BC5}"/>
              </a:ext>
            </a:extLst>
          </p:cNvPr>
          <p:cNvSpPr>
            <a:spLocks noGrp="1"/>
          </p:cNvSpPr>
          <p:nvPr>
            <p:ph type="dt" sz="half" idx="10"/>
          </p:nvPr>
        </p:nvSpPr>
        <p:spPr/>
        <p:txBody>
          <a:bodyPr/>
          <a:lstStyle/>
          <a:p>
            <a:fld id="{67F4BCCB-F717-46B4-80D5-EF16CAEEF299}" type="datetime1">
              <a:rPr kumimoji="1" lang="ja-JP" altLang="en-US" smtClean="0"/>
              <a:t>2025/5/13</a:t>
            </a:fld>
            <a:endParaRPr kumimoji="1" lang="ja-JP" altLang="en-US"/>
          </a:p>
        </p:txBody>
      </p:sp>
      <p:sp>
        <p:nvSpPr>
          <p:cNvPr id="4" name="フッター プレースホルダー 3">
            <a:extLst>
              <a:ext uri="{FF2B5EF4-FFF2-40B4-BE49-F238E27FC236}">
                <a16:creationId xmlns:a16="http://schemas.microsoft.com/office/drawing/2014/main" id="{59356238-DD23-9A0B-25A6-61BD450E8127}"/>
              </a:ext>
            </a:extLst>
          </p:cNvPr>
          <p:cNvSpPr>
            <a:spLocks noGrp="1"/>
          </p:cNvSpPr>
          <p:nvPr>
            <p:ph type="ftr" sz="quarter" idx="11"/>
          </p:nvPr>
        </p:nvSpPr>
        <p:spPr/>
        <p:txBody>
          <a:bodyPr/>
          <a:lstStyle/>
          <a:p>
            <a:endParaRPr kumimoji="1" lang="ja-JP" altLang="en-US"/>
          </a:p>
        </p:txBody>
      </p:sp>
      <p:sp>
        <p:nvSpPr>
          <p:cNvPr id="5" name="スライド番号プレースホルダー 4">
            <a:extLst>
              <a:ext uri="{FF2B5EF4-FFF2-40B4-BE49-F238E27FC236}">
                <a16:creationId xmlns:a16="http://schemas.microsoft.com/office/drawing/2014/main" id="{C4A601E5-FA6B-6377-BC14-8097C6F3A1C7}"/>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20295914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DBF3FCF-12E3-9BD0-DE55-F89612829E7B}"/>
              </a:ext>
            </a:extLst>
          </p:cNvPr>
          <p:cNvSpPr>
            <a:spLocks noGrp="1"/>
          </p:cNvSpPr>
          <p:nvPr>
            <p:ph type="dt" sz="half" idx="10"/>
          </p:nvPr>
        </p:nvSpPr>
        <p:spPr/>
        <p:txBody>
          <a:bodyPr/>
          <a:lstStyle/>
          <a:p>
            <a:fld id="{C5A7265C-BD61-40BE-9770-51E1BC2EF25B}" type="datetime1">
              <a:rPr kumimoji="1" lang="ja-JP" altLang="en-US" smtClean="0"/>
              <a:t>2025/5/13</a:t>
            </a:fld>
            <a:endParaRPr kumimoji="1" lang="ja-JP" altLang="en-US"/>
          </a:p>
        </p:txBody>
      </p:sp>
      <p:sp>
        <p:nvSpPr>
          <p:cNvPr id="3" name="フッター プレースホルダー 2">
            <a:extLst>
              <a:ext uri="{FF2B5EF4-FFF2-40B4-BE49-F238E27FC236}">
                <a16:creationId xmlns:a16="http://schemas.microsoft.com/office/drawing/2014/main" id="{E7A9222F-F9BC-DE01-5E00-53722CF4F8A1}"/>
              </a:ext>
            </a:extLst>
          </p:cNvPr>
          <p:cNvSpPr>
            <a:spLocks noGrp="1"/>
          </p:cNvSpPr>
          <p:nvPr>
            <p:ph type="ftr" sz="quarter" idx="11"/>
          </p:nvPr>
        </p:nvSpPr>
        <p:spPr/>
        <p:txBody>
          <a:bodyPr/>
          <a:lstStyle/>
          <a:p>
            <a:endParaRPr kumimoji="1" lang="ja-JP" altLang="en-US"/>
          </a:p>
        </p:txBody>
      </p:sp>
      <p:sp>
        <p:nvSpPr>
          <p:cNvPr id="4" name="スライド番号プレースホルダー 3">
            <a:extLst>
              <a:ext uri="{FF2B5EF4-FFF2-40B4-BE49-F238E27FC236}">
                <a16:creationId xmlns:a16="http://schemas.microsoft.com/office/drawing/2014/main" id="{49C24C16-FC90-AFF8-48B9-DF226F902F66}"/>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0563930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0B31DFD-5F71-3EF7-214F-F184D8B2DDD5}"/>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コンテンツ プレースホルダー 2">
            <a:extLst>
              <a:ext uri="{FF2B5EF4-FFF2-40B4-BE49-F238E27FC236}">
                <a16:creationId xmlns:a16="http://schemas.microsoft.com/office/drawing/2014/main" id="{6F21A2C8-86FA-DCAF-4738-EF70005DDCA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a:extLst>
              <a:ext uri="{FF2B5EF4-FFF2-40B4-BE49-F238E27FC236}">
                <a16:creationId xmlns:a16="http://schemas.microsoft.com/office/drawing/2014/main" id="{666F3CED-B0FC-43E2-812F-A05A0DA55F8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EC75D563-599F-99DB-2C9B-F04EF09F4602}"/>
              </a:ext>
            </a:extLst>
          </p:cNvPr>
          <p:cNvSpPr>
            <a:spLocks noGrp="1"/>
          </p:cNvSpPr>
          <p:nvPr>
            <p:ph type="dt" sz="half" idx="10"/>
          </p:nvPr>
        </p:nvSpPr>
        <p:spPr/>
        <p:txBody>
          <a:bodyPr/>
          <a:lstStyle/>
          <a:p>
            <a:fld id="{779C3A8F-5DF2-489D-B4F5-A325915BED66}" type="datetime1">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4745EF23-58E9-DC91-01C3-BAD1A533699D}"/>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B4D78442-CB27-19EB-9A72-8A2BAB7DAF0F}"/>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8962761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1EF5923-497C-4D86-9263-47D963578854}"/>
              </a:ext>
            </a:extLst>
          </p:cNvPr>
          <p:cNvSpPr>
            <a:spLocks noGrp="1"/>
          </p:cNvSpPr>
          <p:nvPr>
            <p:ph type="title"/>
          </p:nvPr>
        </p:nvSpPr>
        <p:spPr>
          <a:xfrm>
            <a:off x="839788" y="457200"/>
            <a:ext cx="3932237" cy="1600200"/>
          </a:xfrm>
        </p:spPr>
        <p:txBody>
          <a:bodyPr anchor="b"/>
          <a:lstStyle>
            <a:lvl1pPr>
              <a:defRPr sz="3200"/>
            </a:lvl1pPr>
          </a:lstStyle>
          <a:p>
            <a:r>
              <a:rPr kumimoji="1" lang="ja-JP" altLang="en-US"/>
              <a:t>マスター タイトルの書式設定</a:t>
            </a:r>
          </a:p>
        </p:txBody>
      </p:sp>
      <p:sp>
        <p:nvSpPr>
          <p:cNvPr id="3" name="図プレースホルダー 2">
            <a:extLst>
              <a:ext uri="{FF2B5EF4-FFF2-40B4-BE49-F238E27FC236}">
                <a16:creationId xmlns:a16="http://schemas.microsoft.com/office/drawing/2014/main" id="{6CEBEEE8-6A50-F3BC-0A1B-1CDE375CE09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a:extLst>
              <a:ext uri="{FF2B5EF4-FFF2-40B4-BE49-F238E27FC236}">
                <a16:creationId xmlns:a16="http://schemas.microsoft.com/office/drawing/2014/main" id="{FC2672D5-9660-37CF-0798-5C0A93B1621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kumimoji="1" lang="ja-JP" altLang="en-US"/>
              <a:t>マスター テキストの書式設定</a:t>
            </a:r>
          </a:p>
        </p:txBody>
      </p:sp>
      <p:sp>
        <p:nvSpPr>
          <p:cNvPr id="5" name="日付プレースホルダー 4">
            <a:extLst>
              <a:ext uri="{FF2B5EF4-FFF2-40B4-BE49-F238E27FC236}">
                <a16:creationId xmlns:a16="http://schemas.microsoft.com/office/drawing/2014/main" id="{873188B7-833F-2431-C22E-1CA810CD491F}"/>
              </a:ext>
            </a:extLst>
          </p:cNvPr>
          <p:cNvSpPr>
            <a:spLocks noGrp="1"/>
          </p:cNvSpPr>
          <p:nvPr>
            <p:ph type="dt" sz="half" idx="10"/>
          </p:nvPr>
        </p:nvSpPr>
        <p:spPr/>
        <p:txBody>
          <a:bodyPr/>
          <a:lstStyle/>
          <a:p>
            <a:fld id="{2DFF3F24-FE35-4028-8282-DF33BD9C4EB3}" type="datetime1">
              <a:rPr kumimoji="1" lang="ja-JP" altLang="en-US" smtClean="0"/>
              <a:t>2025/5/13</a:t>
            </a:fld>
            <a:endParaRPr kumimoji="1" lang="ja-JP" altLang="en-US"/>
          </a:p>
        </p:txBody>
      </p:sp>
      <p:sp>
        <p:nvSpPr>
          <p:cNvPr id="6" name="フッター プレースホルダー 5">
            <a:extLst>
              <a:ext uri="{FF2B5EF4-FFF2-40B4-BE49-F238E27FC236}">
                <a16:creationId xmlns:a16="http://schemas.microsoft.com/office/drawing/2014/main" id="{0C20B512-4480-A236-8F4C-9779678E437F}"/>
              </a:ext>
            </a:extLst>
          </p:cNvPr>
          <p:cNvSpPr>
            <a:spLocks noGrp="1"/>
          </p:cNvSpPr>
          <p:nvPr>
            <p:ph type="ftr" sz="quarter" idx="11"/>
          </p:nvPr>
        </p:nvSpPr>
        <p:spPr/>
        <p:txBody>
          <a:bodyPr/>
          <a:lstStyle/>
          <a:p>
            <a:endParaRPr kumimoji="1" lang="ja-JP" altLang="en-US"/>
          </a:p>
        </p:txBody>
      </p:sp>
      <p:sp>
        <p:nvSpPr>
          <p:cNvPr id="7" name="スライド番号プレースホルダー 6">
            <a:extLst>
              <a:ext uri="{FF2B5EF4-FFF2-40B4-BE49-F238E27FC236}">
                <a16:creationId xmlns:a16="http://schemas.microsoft.com/office/drawing/2014/main" id="{4B034D57-B262-7947-7D04-7735A91480D3}"/>
              </a:ext>
            </a:extLst>
          </p:cNvPr>
          <p:cNvSpPr>
            <a:spLocks noGrp="1"/>
          </p:cNvSpPr>
          <p:nvPr>
            <p:ph type="sldNum" sz="quarter" idx="12"/>
          </p:nvPr>
        </p:nvSpPr>
        <p:spPr/>
        <p:txBody>
          <a:body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637863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a:extLst>
              <a:ext uri="{FF2B5EF4-FFF2-40B4-BE49-F238E27FC236}">
                <a16:creationId xmlns:a16="http://schemas.microsoft.com/office/drawing/2014/main" id="{4942A888-FB59-DC40-4486-75920B3D839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a:extLst>
              <a:ext uri="{FF2B5EF4-FFF2-40B4-BE49-F238E27FC236}">
                <a16:creationId xmlns:a16="http://schemas.microsoft.com/office/drawing/2014/main" id="{17A7925C-1473-967E-F0B4-5D0515FA80B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a:extLst>
              <a:ext uri="{FF2B5EF4-FFF2-40B4-BE49-F238E27FC236}">
                <a16:creationId xmlns:a16="http://schemas.microsoft.com/office/drawing/2014/main" id="{9C235486-8406-9972-55DB-4EB695474B4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A50A608D-987A-4437-A757-1700EE90ECA3}" type="datetime1">
              <a:rPr kumimoji="1" lang="ja-JP" altLang="en-US" smtClean="0"/>
              <a:t>2025/5/13</a:t>
            </a:fld>
            <a:endParaRPr kumimoji="1" lang="ja-JP" altLang="en-US"/>
          </a:p>
        </p:txBody>
      </p:sp>
      <p:sp>
        <p:nvSpPr>
          <p:cNvPr id="5" name="フッター プレースホルダー 4">
            <a:extLst>
              <a:ext uri="{FF2B5EF4-FFF2-40B4-BE49-F238E27FC236}">
                <a16:creationId xmlns:a16="http://schemas.microsoft.com/office/drawing/2014/main" id="{AB316ECC-0561-0D12-DF82-247071C9F93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kumimoji="1" lang="ja-JP" altLang="en-US"/>
          </a:p>
        </p:txBody>
      </p:sp>
      <p:sp>
        <p:nvSpPr>
          <p:cNvPr id="6" name="スライド番号プレースホルダー 5">
            <a:extLst>
              <a:ext uri="{FF2B5EF4-FFF2-40B4-BE49-F238E27FC236}">
                <a16:creationId xmlns:a16="http://schemas.microsoft.com/office/drawing/2014/main" id="{C232F855-8CD0-2977-5DEA-EEFE127DB7F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D272954-BCB7-4FCA-AA72-C8E37D3716AE}" type="slidenum">
              <a:rPr kumimoji="1" lang="ja-JP" altLang="en-US" smtClean="0"/>
              <a:t>‹#›</a:t>
            </a:fld>
            <a:endParaRPr kumimoji="1" lang="ja-JP" altLang="en-US"/>
          </a:p>
        </p:txBody>
      </p:sp>
    </p:spTree>
    <p:extLst>
      <p:ext uri="{BB962C8B-B14F-4D97-AF65-F5344CB8AC3E}">
        <p14:creationId xmlns:p14="http://schemas.microsoft.com/office/powerpoint/2010/main" val="31336034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mailto:S1150402@section.metro.tokyo.j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milkbank.or.jp/donor-registration/"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hyperlink" Target="https://milkbank.or.jp/wp-content/uploads/2024/12/6b49361185c162e276f3e992e94b8d0c.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8.png"/><Relationship Id="rId4"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hyperlink" Target="https://milkbank.or.jp/news/9807/"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image" Target="../media/image21.png"/><Relationship Id="rId1" Type="http://schemas.openxmlformats.org/officeDocument/2006/relationships/slideLayout" Target="../slideLayouts/slideLayout1.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hyperlink" Target="http://www.fukushihoken.metro.tokyo.jp/iryo/kyuukyuu/tenin_hanso.html" TargetMode="Externa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hyperlink" Target="https://www.jgrants-portal.go.jp/subsidy/a0WJ200000CDOStMAP" TargetMode="External"/><Relationship Id="rId2" Type="http://schemas.openxmlformats.org/officeDocument/2006/relationships/hyperlink" Target="https://www.jgrants/" TargetMode="External"/><Relationship Id="rId1" Type="http://schemas.openxmlformats.org/officeDocument/2006/relationships/slideLayout" Target="../slideLayouts/slideLayout1.xml"/><Relationship Id="rId5" Type="http://schemas.openxmlformats.org/officeDocument/2006/relationships/hyperlink" Target="https://www.jgrants-portal.go.jp/faq" TargetMode="External"/><Relationship Id="rId4" Type="http://schemas.openxmlformats.org/officeDocument/2006/relationships/hyperlink" Target="https://www.jgrants-portal.go.jp/subsidy/a0WJ200000CDOZvMAP"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www.hokeniryo.metro.tokyo.lg.jp/iryo/kyuukyuu/syusankiiryo/donor_milk" TargetMode="External"/><Relationship Id="rId2" Type="http://schemas.openxmlformats.org/officeDocument/2006/relationships/hyperlink" Target="http://www.fukushihoken.metro.tokyo.jp/iryo/kyuukyuu/tenin_hanso.html" TargetMode="Externa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hyperlink" Target="mailto:S1150402@section.metro.tokyo.jp" TargetMode="Externa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jpg"/><Relationship Id="rId5" Type="http://schemas.openxmlformats.org/officeDocument/2006/relationships/image" Target="../media/image4.png"/><Relationship Id="rId4" Type="http://schemas.openxmlformats.org/officeDocument/2006/relationships/image" Target="../media/image3.gif"/></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807855" y="1696609"/>
            <a:ext cx="11033163" cy="4417864"/>
          </a:xfrm>
          <a:prstGeom prst="roundRect">
            <a:avLst>
              <a:gd name="adj" fmla="val 2576"/>
            </a:avLst>
          </a:prstGeom>
          <a:solidFill>
            <a:schemeClr val="bg1"/>
          </a:solidFill>
        </p:spPr>
        <p:txBody>
          <a:bodyPr vert="horz" lIns="91440" tIns="216000" rIns="91440" bIns="45720" rtlCol="0" anchor="t">
            <a:noAutofit/>
          </a:bodyPr>
          <a:lstStyle/>
          <a:p>
            <a:pPr algn="l">
              <a:lnSpc>
                <a:spcPct val="150000"/>
              </a:lnSpc>
              <a:spcBef>
                <a:spcPts val="0"/>
              </a:spcBef>
            </a:pPr>
            <a:r>
              <a:rPr lang="ja-JP" altLang="en-US" sz="2800" dirty="0">
                <a:latin typeface="UD デジタル 教科書体 NP-R" panose="02020400000000000000" pitchFamily="18" charset="-128"/>
                <a:ea typeface="UD デジタル 教科書体 NP-R" panose="02020400000000000000" pitchFamily="18" charset="-128"/>
              </a:rPr>
              <a:t>●　参加者の氏名は「</a:t>
            </a:r>
            <a:r>
              <a:rPr lang="ja-JP" altLang="en-US" sz="2800" b="1" dirty="0">
                <a:latin typeface="UD デジタル 教科書体 NP-R" panose="02020400000000000000" pitchFamily="18" charset="-128"/>
                <a:ea typeface="UD デジタル 教科書体 NP-R" panose="02020400000000000000" pitchFamily="18" charset="-128"/>
              </a:rPr>
              <a:t>医療機関名</a:t>
            </a:r>
            <a:r>
              <a:rPr lang="en-US" altLang="ja-JP" sz="2800" b="1" dirty="0">
                <a:latin typeface="UD デジタル 教科書体 NP-R" panose="02020400000000000000" pitchFamily="18" charset="-128"/>
                <a:ea typeface="UD デジタル 教科書体 NP-R" panose="02020400000000000000" pitchFamily="18" charset="-128"/>
              </a:rPr>
              <a:t>+</a:t>
            </a:r>
            <a:r>
              <a:rPr lang="ja-JP" altLang="en-US" sz="2800" b="1" dirty="0">
                <a:latin typeface="UD デジタル 教科書体 NP-R" panose="02020400000000000000" pitchFamily="18" charset="-128"/>
                <a:ea typeface="UD デジタル 教科書体 NP-R" panose="02020400000000000000" pitchFamily="18" charset="-128"/>
              </a:rPr>
              <a:t>参加者名」</a:t>
            </a:r>
            <a:r>
              <a:rPr lang="ja-JP" altLang="en-US" sz="2800" dirty="0">
                <a:latin typeface="UD デジタル 教科書体 NP-R" panose="02020400000000000000" pitchFamily="18" charset="-128"/>
                <a:ea typeface="UD デジタル 教科書体 NP-R" panose="02020400000000000000" pitchFamily="18" charset="-128"/>
              </a:rPr>
              <a:t>にしてください。</a:t>
            </a:r>
            <a:br>
              <a:rPr lang="en-US" altLang="ja-JP" sz="28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カメラとマイク</a:t>
            </a:r>
            <a:r>
              <a:rPr lang="ja-JP" altLang="en-US" sz="2800" dirty="0">
                <a:latin typeface="UD デジタル 教科書体 NP-R" panose="02020400000000000000" pitchFamily="18" charset="-128"/>
                <a:ea typeface="UD デジタル 教科書体 NP-R" panose="02020400000000000000" pitchFamily="18" charset="-128"/>
              </a:rPr>
              <a:t>は</a:t>
            </a:r>
            <a:r>
              <a:rPr lang="en-US" altLang="ja-JP" sz="2800" b="1" dirty="0">
                <a:latin typeface="UD デジタル 教科書体 NP-R" panose="02020400000000000000" pitchFamily="18" charset="-128"/>
                <a:ea typeface="UD デジタル 教科書体 NP-R" panose="02020400000000000000" pitchFamily="18" charset="-128"/>
              </a:rPr>
              <a:t>OFF</a:t>
            </a:r>
            <a:r>
              <a:rPr lang="ja-JP" altLang="en-US" sz="2800" dirty="0">
                <a:latin typeface="UD デジタル 教科書体 NP-R" panose="02020400000000000000" pitchFamily="18" charset="-128"/>
                <a:ea typeface="UD デジタル 教科書体 NP-R" panose="02020400000000000000" pitchFamily="18" charset="-128"/>
              </a:rPr>
              <a:t>にさせていただきます。</a:t>
            </a:r>
            <a:br>
              <a:rPr lang="en-US" altLang="ja-JP" sz="28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質問がある場合は、説明会後に、下記担当まで御連絡ください。</a:t>
            </a:r>
            <a:br>
              <a:rPr lang="en-US" altLang="ja-JP" sz="2800" dirty="0">
                <a:latin typeface="UD デジタル 教科書体 NP-R" panose="02020400000000000000" pitchFamily="18" charset="-128"/>
                <a:ea typeface="UD デジタル 教科書体 NP-R" panose="02020400000000000000" pitchFamily="18" charset="-128"/>
              </a:rPr>
            </a:br>
            <a:r>
              <a:rPr lang="ja-JP" altLang="en-US" sz="2800" dirty="0">
                <a:latin typeface="UD デジタル 教科書体 NP-R" panose="02020400000000000000" pitchFamily="18" charset="-128"/>
                <a:ea typeface="UD デジタル 教科書体 NP-R" panose="02020400000000000000" pitchFamily="18" charset="-128"/>
              </a:rPr>
              <a:t>　　</a:t>
            </a:r>
            <a:r>
              <a:rPr lang="ja-JP" altLang="en-US" sz="2400" dirty="0">
                <a:latin typeface="UD デジタル 教科書体 NP-R" panose="02020400000000000000" pitchFamily="18" charset="-128"/>
                <a:ea typeface="UD デジタル 教科書体 NP-R" panose="02020400000000000000" pitchFamily="18" charset="-128"/>
              </a:rPr>
              <a:t>保健医療局医療政策部救急災害医療課周産期医療担当 剣持・阪上</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400" dirty="0">
                <a:latin typeface="UD デジタル 教科書体 NP-R" panose="02020400000000000000" pitchFamily="18" charset="-128"/>
                <a:ea typeface="UD デジタル 教科書体 NP-R" panose="02020400000000000000" pitchFamily="18" charset="-128"/>
              </a:rPr>
              <a:t>　　 </a:t>
            </a:r>
            <a:r>
              <a:rPr lang="en-US" altLang="ja-JP" sz="2400" dirty="0">
                <a:latin typeface="UD デジタル 教科書体 NP-R" panose="02020400000000000000" pitchFamily="18" charset="-128"/>
                <a:ea typeface="UD デジタル 教科書体 NP-R" panose="02020400000000000000" pitchFamily="18" charset="-128"/>
                <a:hlinkClick r:id="rId2"/>
              </a:rPr>
              <a:t>S1150402@section.metro.tokyo.jp</a:t>
            </a:r>
            <a:br>
              <a:rPr lang="en-US" altLang="ja-JP" sz="2400" dirty="0">
                <a:latin typeface="UD デジタル 教科書体 NP-R" panose="02020400000000000000" pitchFamily="18" charset="-128"/>
                <a:ea typeface="UD デジタル 教科書体 NP-R" panose="02020400000000000000" pitchFamily="18" charset="-128"/>
              </a:rPr>
            </a:br>
            <a:r>
              <a:rPr lang="ja-JP" altLang="en-US" sz="2400" dirty="0">
                <a:latin typeface="UD デジタル 教科書体 NP-R" panose="02020400000000000000" pitchFamily="18" charset="-128"/>
                <a:ea typeface="UD デジタル 教科書体 NP-R" panose="02020400000000000000" pitchFamily="18" charset="-128"/>
              </a:rPr>
              <a:t>●　</a:t>
            </a:r>
            <a:r>
              <a:rPr lang="ja-JP" altLang="en-US" sz="2800" b="1" dirty="0">
                <a:latin typeface="UD デジタル 教科書体 NP-R" panose="02020400000000000000" pitchFamily="18" charset="-128"/>
                <a:ea typeface="UD デジタル 教科書体 NP-R" panose="02020400000000000000" pitchFamily="18" charset="-128"/>
              </a:rPr>
              <a:t>資料</a:t>
            </a:r>
            <a:r>
              <a:rPr lang="ja-JP" altLang="en-US" sz="2800" dirty="0">
                <a:latin typeface="UD デジタル 教科書体 NP-R" panose="02020400000000000000" pitchFamily="18" charset="-128"/>
                <a:ea typeface="UD デジタル 教科書体 NP-R" panose="02020400000000000000" pitchFamily="18" charset="-128"/>
              </a:rPr>
              <a:t>は説明会終了後に都</a:t>
            </a:r>
            <a:r>
              <a:rPr lang="en-US" altLang="ja-JP" sz="2800" dirty="0">
                <a:latin typeface="UD デジタル 教科書体 NP-R" panose="02020400000000000000" pitchFamily="18" charset="-128"/>
                <a:ea typeface="UD デジタル 教科書体 NP-R" panose="02020400000000000000" pitchFamily="18" charset="-128"/>
              </a:rPr>
              <a:t>HP</a:t>
            </a:r>
            <a:r>
              <a:rPr lang="ja-JP" altLang="en-US" sz="2800" dirty="0">
                <a:latin typeface="UD デジタル 教科書体 NP-R" panose="02020400000000000000" pitchFamily="18" charset="-128"/>
                <a:ea typeface="UD デジタル 教科書体 NP-R" panose="02020400000000000000" pitchFamily="18" charset="-128"/>
              </a:rPr>
              <a:t>に掲載いたします。</a:t>
            </a:r>
            <a:endParaRPr lang="ja-JP" altLang="en-US" sz="2800" dirty="0">
              <a:highlight>
                <a:srgbClr val="00FFFF"/>
              </a:highlight>
              <a:latin typeface="UD デジタル 教科書体 NP-R" panose="02020400000000000000" pitchFamily="18" charset="-128"/>
              <a:ea typeface="UD デジタル 教科書体 NP-R" panose="02020400000000000000" pitchFamily="18" charset="-128"/>
            </a:endParaRPr>
          </a:p>
        </p:txBody>
      </p:sp>
      <p:sp>
        <p:nvSpPr>
          <p:cNvPr id="6" name="正方形/長方形 5"/>
          <p:cNvSpPr/>
          <p:nvPr/>
        </p:nvSpPr>
        <p:spPr>
          <a:xfrm>
            <a:off x="1161473" y="548750"/>
            <a:ext cx="9906000" cy="584775"/>
          </a:xfrm>
          <a:prstGeom prst="rect">
            <a:avLst/>
          </a:prstGeom>
        </p:spPr>
        <p:txBody>
          <a:bodyPr wrap="square">
            <a:spAutoFit/>
          </a:bodyPr>
          <a:lstStyle/>
          <a:p>
            <a:pPr algn="ctr"/>
            <a:r>
              <a:rPr lang="en-US" altLang="ja-JP" sz="3200" dirty="0">
                <a:latin typeface="UD デジタル 教科書体 NP-R" panose="02020400000000000000" pitchFamily="18" charset="-128"/>
                <a:ea typeface="UD デジタル 教科書体 NP-R" panose="02020400000000000000" pitchFamily="18" charset="-128"/>
              </a:rPr>
              <a:t>---</a:t>
            </a:r>
            <a:r>
              <a:rPr lang="en-US" altLang="ja-JP" sz="3200" b="1" dirty="0">
                <a:latin typeface="UD デジタル 教科書体 NP-R" panose="02020400000000000000" pitchFamily="18" charset="-128"/>
                <a:ea typeface="UD デジタル 教科書体 NP-R" panose="02020400000000000000" pitchFamily="18" charset="-128"/>
              </a:rPr>
              <a:t> </a:t>
            </a:r>
            <a:r>
              <a:rPr lang="ja-JP" altLang="en-US" sz="3200" b="1" dirty="0">
                <a:latin typeface="UD デジタル 教科書体 NP-R" panose="02020400000000000000" pitchFamily="18" charset="-128"/>
                <a:ea typeface="UD デジタル 教科書体 NP-R" panose="02020400000000000000" pitchFamily="18" charset="-128"/>
              </a:rPr>
              <a:t>説明会の注意事項 </a:t>
            </a:r>
            <a:r>
              <a:rPr lang="en-US" altLang="ja-JP" sz="3200" dirty="0">
                <a:latin typeface="UD デジタル 教科書体 NP-R" panose="02020400000000000000" pitchFamily="18" charset="-128"/>
                <a:ea typeface="UD デジタル 教科書体 NP-R" panose="02020400000000000000" pitchFamily="18" charset="-128"/>
              </a:rPr>
              <a:t>---</a:t>
            </a:r>
            <a:endParaRPr lang="ja-JP" altLang="en-US" sz="3200" dirty="0">
              <a:latin typeface="UD デジタル 教科書体 NP-R" panose="02020400000000000000" pitchFamily="18" charset="-128"/>
              <a:ea typeface="UD デジタル 教科書体 NP-R" panose="02020400000000000000" pitchFamily="18" charset="-128"/>
            </a:endParaRPr>
          </a:p>
        </p:txBody>
      </p:sp>
      <p:sp>
        <p:nvSpPr>
          <p:cNvPr id="7" name="タイトル 1"/>
          <p:cNvSpPr txBox="1">
            <a:spLocks/>
          </p:cNvSpPr>
          <p:nvPr/>
        </p:nvSpPr>
        <p:spPr>
          <a:xfrm>
            <a:off x="3708738" y="1062614"/>
            <a:ext cx="4811469" cy="437997"/>
          </a:xfrm>
          <a:prstGeom prst="roundRect">
            <a:avLst>
              <a:gd name="adj" fmla="val 2576"/>
            </a:avLst>
          </a:prstGeom>
          <a:noFill/>
        </p:spPr>
        <p:txBody>
          <a:bodyPr vert="horz" lIns="91440" tIns="216000" rIns="91440" bIns="45720" rtlCol="0" anchor="t">
            <a:no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00000"/>
              </a:lnSpc>
              <a:spcBef>
                <a:spcPts val="0"/>
              </a:spcBef>
            </a:pPr>
            <a:r>
              <a:rPr lang="ja-JP" altLang="en-US" sz="2000" dirty="0">
                <a:latin typeface="UD デジタル 教科書体 NP-R" panose="02020400000000000000" pitchFamily="18" charset="-128"/>
                <a:ea typeface="UD デジタル 教科書体 NP-R" panose="02020400000000000000" pitchFamily="18" charset="-128"/>
              </a:rPr>
              <a:t>開始時間までお待ちください</a:t>
            </a:r>
          </a:p>
        </p:txBody>
      </p:sp>
      <p:sp>
        <p:nvSpPr>
          <p:cNvPr id="3" name="スライド番号プレースホルダー 2">
            <a:extLst>
              <a:ext uri="{FF2B5EF4-FFF2-40B4-BE49-F238E27FC236}">
                <a16:creationId xmlns:a16="http://schemas.microsoft.com/office/drawing/2014/main" id="{3E97F33A-462F-F248-00D1-24A20E66FC49}"/>
              </a:ext>
            </a:extLst>
          </p:cNvPr>
          <p:cNvSpPr>
            <a:spLocks noGrp="1"/>
          </p:cNvSpPr>
          <p:nvPr>
            <p:ph type="sldNum" sz="quarter" idx="12"/>
          </p:nvPr>
        </p:nvSpPr>
        <p:spPr/>
        <p:txBody>
          <a:bodyPr/>
          <a:lstStyle/>
          <a:p>
            <a:fld id="{CD272954-BCB7-4FCA-AA72-C8E37D3716AE}" type="slidenum">
              <a:rPr kumimoji="1" lang="ja-JP" altLang="en-US" smtClean="0"/>
              <a:t>1</a:t>
            </a:fld>
            <a:endParaRPr kumimoji="1" lang="ja-JP" altLang="en-US"/>
          </a:p>
        </p:txBody>
      </p:sp>
    </p:spTree>
    <p:extLst>
      <p:ext uri="{BB962C8B-B14F-4D97-AF65-F5344CB8AC3E}">
        <p14:creationId xmlns:p14="http://schemas.microsoft.com/office/powerpoint/2010/main" val="23413857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68ED99-2AF1-C2C4-AC9C-899F6F37671D}"/>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195EF7A2-AC17-AFC8-B58F-E62287CE2DE5}"/>
              </a:ext>
            </a:extLst>
          </p:cNvPr>
          <p:cNvSpPr/>
          <p:nvPr/>
        </p:nvSpPr>
        <p:spPr>
          <a:xfrm>
            <a:off x="148047" y="136526"/>
            <a:ext cx="11904617" cy="658495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01">
              <a:defRPr/>
            </a:pPr>
            <a:endParaRPr lang="ja-JP" altLang="en-US" sz="1900" dirty="0">
              <a:solidFill>
                <a:prstClr val="white"/>
              </a:solidFill>
              <a:latin typeface="游ゴシック" panose="020F0502020204030204"/>
              <a:ea typeface="游ゴシック" panose="020B0400000000000000" pitchFamily="50" charset="-128"/>
            </a:endParaRPr>
          </a:p>
        </p:txBody>
      </p:sp>
      <p:pic>
        <p:nvPicPr>
          <p:cNvPr id="24" name="図 23">
            <a:extLst>
              <a:ext uri="{FF2B5EF4-FFF2-40B4-BE49-F238E27FC236}">
                <a16:creationId xmlns:a16="http://schemas.microsoft.com/office/drawing/2014/main" id="{36E2806E-DD21-1F7B-66C2-35E59886D1A9}"/>
              </a:ext>
            </a:extLst>
          </p:cNvPr>
          <p:cNvPicPr>
            <a:picLocks noChangeAspect="1"/>
          </p:cNvPicPr>
          <p:nvPr/>
        </p:nvPicPr>
        <p:blipFill>
          <a:blip r:embed="rId3"/>
          <a:stretch>
            <a:fillRect/>
          </a:stretch>
        </p:blipFill>
        <p:spPr>
          <a:xfrm>
            <a:off x="5418411" y="296869"/>
            <a:ext cx="5661421" cy="6398635"/>
          </a:xfrm>
          <a:prstGeom prst="rect">
            <a:avLst/>
          </a:prstGeom>
        </p:spPr>
      </p:pic>
      <p:sp>
        <p:nvSpPr>
          <p:cNvPr id="11" name="タイトル 1">
            <a:extLst>
              <a:ext uri="{FF2B5EF4-FFF2-40B4-BE49-F238E27FC236}">
                <a16:creationId xmlns:a16="http://schemas.microsoft.com/office/drawing/2014/main" id="{EE505AA0-6FB0-80AA-1969-17AE44460253}"/>
              </a:ext>
            </a:extLst>
          </p:cNvPr>
          <p:cNvSpPr txBox="1">
            <a:spLocks/>
          </p:cNvSpPr>
          <p:nvPr/>
        </p:nvSpPr>
        <p:spPr>
          <a:xfrm>
            <a:off x="709954" y="377997"/>
            <a:ext cx="9717640" cy="470520"/>
          </a:xfrm>
          <a:prstGeom prst="rect">
            <a:avLst/>
          </a:prstGeom>
        </p:spPr>
        <p:txBody>
          <a:bodyPr vert="horz" lIns="87074" tIns="43541" rIns="87074" bIns="43541" rtlCol="0" anchor="ctr">
            <a:normAutofit lnSpcReduction="10000"/>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57"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857" b="1" dirty="0">
                <a:solidFill>
                  <a:schemeClr val="tx1">
                    <a:lumMod val="65000"/>
                    <a:lumOff val="35000"/>
                  </a:schemeClr>
                </a:solidFill>
                <a:latin typeface="Meiryo UI" panose="020B0604030504040204" pitchFamily="50" charset="-128"/>
                <a:ea typeface="Meiryo UI" panose="020B0604030504040204" pitchFamily="50" charset="-128"/>
              </a:rPr>
              <a:t>参考</a:t>
            </a:r>
            <a:r>
              <a:rPr lang="en-US" altLang="ja-JP" sz="2857"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2857" b="1" dirty="0">
                <a:solidFill>
                  <a:schemeClr val="tx1">
                    <a:lumMod val="65000"/>
                    <a:lumOff val="35000"/>
                  </a:schemeClr>
                </a:solidFill>
                <a:latin typeface="Meiryo UI" panose="020B0604030504040204" pitchFamily="50" charset="-128"/>
                <a:ea typeface="Meiryo UI" panose="020B0604030504040204" pitchFamily="50" charset="-128"/>
              </a:rPr>
              <a:t>「母乳バンク」の普及状況（</a:t>
            </a:r>
            <a:r>
              <a:rPr lang="en-US" altLang="ja-JP" sz="2857" b="1" dirty="0">
                <a:solidFill>
                  <a:schemeClr val="tx1">
                    <a:lumMod val="65000"/>
                    <a:lumOff val="35000"/>
                  </a:schemeClr>
                </a:solidFill>
                <a:latin typeface="Meiryo UI" panose="020B0604030504040204" pitchFamily="50" charset="-128"/>
                <a:ea typeface="Meiryo UI" panose="020B0604030504040204" pitchFamily="50" charset="-128"/>
              </a:rPr>
              <a:t>2025/4/2</a:t>
            </a:r>
            <a:r>
              <a:rPr lang="ja-JP" altLang="en-US" sz="2857" b="1" dirty="0">
                <a:solidFill>
                  <a:schemeClr val="tx1">
                    <a:lumMod val="65000"/>
                    <a:lumOff val="35000"/>
                  </a:schemeClr>
                </a:solidFill>
                <a:latin typeface="Meiryo UI" panose="020B0604030504040204" pitchFamily="50" charset="-128"/>
                <a:ea typeface="Meiryo UI" panose="020B0604030504040204" pitchFamily="50" charset="-128"/>
              </a:rPr>
              <a:t>現在）</a:t>
            </a:r>
          </a:p>
        </p:txBody>
      </p:sp>
      <p:grpSp>
        <p:nvGrpSpPr>
          <p:cNvPr id="7" name="Group 7">
            <a:extLst>
              <a:ext uri="{FF2B5EF4-FFF2-40B4-BE49-F238E27FC236}">
                <a16:creationId xmlns:a16="http://schemas.microsoft.com/office/drawing/2014/main" id="{AC883B68-3017-271D-48BB-44813E6FA9BD}"/>
              </a:ext>
            </a:extLst>
          </p:cNvPr>
          <p:cNvGrpSpPr/>
          <p:nvPr/>
        </p:nvGrpSpPr>
        <p:grpSpPr>
          <a:xfrm>
            <a:off x="709955" y="886335"/>
            <a:ext cx="4448805" cy="125794"/>
            <a:chOff x="428811" y="1085929"/>
            <a:chExt cx="4660920" cy="0"/>
          </a:xfrm>
        </p:grpSpPr>
        <p:cxnSp>
          <p:nvCxnSpPr>
            <p:cNvPr id="8" name="Straight Arrow Connector 8">
              <a:extLst>
                <a:ext uri="{FF2B5EF4-FFF2-40B4-BE49-F238E27FC236}">
                  <a16:creationId xmlns:a16="http://schemas.microsoft.com/office/drawing/2014/main" id="{31937745-2BB0-7C47-2B89-C92C45FE5A41}"/>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9" name="Straight Connector 9">
              <a:extLst>
                <a:ext uri="{FF2B5EF4-FFF2-40B4-BE49-F238E27FC236}">
                  <a16:creationId xmlns:a16="http://schemas.microsoft.com/office/drawing/2014/main" id="{20A788E1-E21C-0521-268E-01109D8A0CB3}"/>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0" name="Straight Connector 10">
              <a:extLst>
                <a:ext uri="{FF2B5EF4-FFF2-40B4-BE49-F238E27FC236}">
                  <a16:creationId xmlns:a16="http://schemas.microsoft.com/office/drawing/2014/main" id="{110E3A9B-84F5-D689-C32E-5FA820610861}"/>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14" name="コンテンツ プレースホルダー 2">
            <a:extLst>
              <a:ext uri="{FF2B5EF4-FFF2-40B4-BE49-F238E27FC236}">
                <a16:creationId xmlns:a16="http://schemas.microsoft.com/office/drawing/2014/main" id="{11C617A2-CCE1-FB28-CD4E-9A16B16AD469}"/>
              </a:ext>
            </a:extLst>
          </p:cNvPr>
          <p:cNvSpPr txBox="1">
            <a:spLocks/>
          </p:cNvSpPr>
          <p:nvPr/>
        </p:nvSpPr>
        <p:spPr>
          <a:xfrm>
            <a:off x="781259" y="1131410"/>
            <a:ext cx="11152676" cy="5688692"/>
          </a:xfrm>
          <a:prstGeom prst="rect">
            <a:avLst/>
          </a:prstGeom>
        </p:spPr>
        <p:txBody>
          <a:bodyPr vert="horz" lIns="91428" tIns="45718" rIns="91428" bIns="45718" rtlCol="0">
            <a:normAutofit/>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marL="0" indent="0">
              <a:lnSpc>
                <a:spcPct val="100000"/>
              </a:lnSpc>
              <a:buNone/>
            </a:pP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全国</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43</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都道府県</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115</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施設（</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NICU</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）がドナーミルクを利用</a:t>
            </a:r>
            <a:endPar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- 2024</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年度は</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1200</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人を超える赤ちゃんに提供</a:t>
            </a:r>
            <a:endPar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endParaRPr>
          </a:p>
          <a:p>
            <a:pPr>
              <a:lnSpc>
                <a:spcPct val="100000"/>
              </a:lnSpc>
              <a:buFontTx/>
              <a:buChar char="-"/>
            </a:pP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総合周産期母子医療センターのカバー率：</a:t>
            </a:r>
            <a:r>
              <a:rPr lang="en-US" altLang="ja-JP" sz="2000" b="1" dirty="0">
                <a:solidFill>
                  <a:schemeClr val="tx1">
                    <a:lumMod val="65000"/>
                    <a:lumOff val="35000"/>
                  </a:schemeClr>
                </a:solidFill>
                <a:highlight>
                  <a:srgbClr val="FFFF00"/>
                </a:highlight>
                <a:latin typeface="メイリオ" panose="020B0604030504040204" pitchFamily="50" charset="-128"/>
                <a:ea typeface="メイリオ" panose="020B0604030504040204" pitchFamily="50" charset="-128"/>
              </a:rPr>
              <a:t>66%</a:t>
            </a:r>
          </a:p>
          <a:p>
            <a:pPr>
              <a:lnSpc>
                <a:spcPct val="100000"/>
              </a:lnSpc>
              <a:buFontTx/>
              <a:buChar char="-"/>
            </a:pP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残り</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4</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県への普及が目標</a:t>
            </a:r>
            <a:endPar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endParaRPr>
          </a:p>
          <a:p>
            <a:pPr lvl="1">
              <a:lnSpc>
                <a:spcPct val="100000"/>
              </a:lnSpc>
              <a:buFontTx/>
              <a:buChar char="-"/>
            </a:pPr>
            <a:r>
              <a:rPr lang="ja-JP" altLang="en-US" sz="1714" dirty="0">
                <a:solidFill>
                  <a:schemeClr val="tx1">
                    <a:lumMod val="65000"/>
                    <a:lumOff val="35000"/>
                  </a:schemeClr>
                </a:solidFill>
                <a:latin typeface="メイリオ" panose="020B0604030504040204" pitchFamily="50" charset="-128"/>
                <a:ea typeface="メイリオ" panose="020B0604030504040204" pitchFamily="50" charset="-128"/>
              </a:rPr>
              <a:t>広島県、島根県、高知県、熊本県</a:t>
            </a:r>
            <a:endParaRPr lang="en-US" altLang="ja-JP" sz="1714"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endParaRPr>
          </a:p>
          <a:p>
            <a:pPr marL="0" indent="0">
              <a:lnSpc>
                <a:spcPct val="100000"/>
              </a:lnSpc>
              <a:buNone/>
            </a:pPr>
            <a:endPar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aphicFrame>
        <p:nvGraphicFramePr>
          <p:cNvPr id="19" name="グラフ 18">
            <a:extLst>
              <a:ext uri="{FF2B5EF4-FFF2-40B4-BE49-F238E27FC236}">
                <a16:creationId xmlns:a16="http://schemas.microsoft.com/office/drawing/2014/main" id="{3053FEB7-5386-C85D-1F31-919A5A408F61}"/>
              </a:ext>
            </a:extLst>
          </p:cNvPr>
          <p:cNvGraphicFramePr>
            <a:graphicFrameLocks/>
          </p:cNvGraphicFramePr>
          <p:nvPr/>
        </p:nvGraphicFramePr>
        <p:xfrm>
          <a:off x="498413" y="3496186"/>
          <a:ext cx="4283026" cy="3052224"/>
        </p:xfrm>
        <a:graphic>
          <a:graphicData uri="http://schemas.openxmlformats.org/drawingml/2006/chart">
            <c:chart xmlns:c="http://schemas.openxmlformats.org/drawingml/2006/chart" xmlns:r="http://schemas.openxmlformats.org/officeDocument/2006/relationships" r:id="rId4"/>
          </a:graphicData>
        </a:graphic>
      </p:graphicFrame>
      <p:sp>
        <p:nvSpPr>
          <p:cNvPr id="20" name="テキスト ボックス 19">
            <a:extLst>
              <a:ext uri="{FF2B5EF4-FFF2-40B4-BE49-F238E27FC236}">
                <a16:creationId xmlns:a16="http://schemas.microsoft.com/office/drawing/2014/main" id="{1BE846C3-571E-840D-F2BF-CDC5A9BC8F18}"/>
              </a:ext>
            </a:extLst>
          </p:cNvPr>
          <p:cNvSpPr txBox="1"/>
          <p:nvPr/>
        </p:nvSpPr>
        <p:spPr>
          <a:xfrm>
            <a:off x="4011518" y="6449482"/>
            <a:ext cx="777777" cy="224229"/>
          </a:xfrm>
          <a:prstGeom prst="rect">
            <a:avLst/>
          </a:prstGeom>
          <a:noFill/>
        </p:spPr>
        <p:txBody>
          <a:bodyPr wrap="none" rtlCol="0">
            <a:spAutoFit/>
          </a:bodyPr>
          <a:lstStyle/>
          <a:p>
            <a:r>
              <a:rPr lang="en-US" altLang="ja-JP" sz="857" dirty="0">
                <a:latin typeface="メイリオ" panose="020B0604030504040204" pitchFamily="50" charset="-128"/>
                <a:ea typeface="メイリオ" panose="020B0604030504040204" pitchFamily="50" charset="-128"/>
              </a:rPr>
              <a:t>(~3/1</a:t>
            </a:r>
            <a:r>
              <a:rPr lang="ja-JP" altLang="en-US" sz="857" dirty="0">
                <a:latin typeface="メイリオ" panose="020B0604030504040204" pitchFamily="50" charset="-128"/>
                <a:ea typeface="メイリオ" panose="020B0604030504040204" pitchFamily="50" charset="-128"/>
              </a:rPr>
              <a:t>時点</a:t>
            </a:r>
            <a:r>
              <a:rPr lang="en-US" altLang="ja-JP" sz="857" dirty="0">
                <a:latin typeface="メイリオ" panose="020B0604030504040204" pitchFamily="50" charset="-128"/>
                <a:ea typeface="メイリオ" panose="020B0604030504040204" pitchFamily="50" charset="-128"/>
              </a:rPr>
              <a:t>)</a:t>
            </a:r>
            <a:endParaRPr lang="ja-JP" altLang="en-US" sz="857" dirty="0">
              <a:latin typeface="メイリオ" panose="020B0604030504040204" pitchFamily="50" charset="-128"/>
              <a:ea typeface="メイリオ" panose="020B0604030504040204" pitchFamily="50" charset="-128"/>
            </a:endParaRPr>
          </a:p>
        </p:txBody>
      </p:sp>
      <p:cxnSp>
        <p:nvCxnSpPr>
          <p:cNvPr id="26" name="直線コネクタ 25">
            <a:extLst>
              <a:ext uri="{FF2B5EF4-FFF2-40B4-BE49-F238E27FC236}">
                <a16:creationId xmlns:a16="http://schemas.microsoft.com/office/drawing/2014/main" id="{7B8C5431-358D-A767-A622-DCC7B2DF5207}"/>
              </a:ext>
            </a:extLst>
          </p:cNvPr>
          <p:cNvCxnSpPr>
            <a:cxnSpLocks/>
          </p:cNvCxnSpPr>
          <p:nvPr/>
        </p:nvCxnSpPr>
        <p:spPr>
          <a:xfrm flipV="1">
            <a:off x="9233725" y="4167052"/>
            <a:ext cx="994492" cy="313508"/>
          </a:xfrm>
          <a:prstGeom prst="line">
            <a:avLst/>
          </a:prstGeom>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A74AC4BD-B8AD-8032-B65D-63421768A289}"/>
              </a:ext>
            </a:extLst>
          </p:cNvPr>
          <p:cNvSpPr txBox="1"/>
          <p:nvPr/>
        </p:nvSpPr>
        <p:spPr>
          <a:xfrm>
            <a:off x="10167731" y="4062196"/>
            <a:ext cx="437594" cy="253916"/>
          </a:xfrm>
          <a:prstGeom prst="rect">
            <a:avLst/>
          </a:prstGeom>
          <a:noFill/>
        </p:spPr>
        <p:txBody>
          <a:bodyPr wrap="square" rtlCol="0">
            <a:spAutoFit/>
          </a:bodyPr>
          <a:lstStyle/>
          <a:p>
            <a:r>
              <a:rPr lang="en-US" altLang="ja-JP" sz="1050" dirty="0"/>
              <a:t>19</a:t>
            </a:r>
            <a:endParaRPr lang="ja-JP" altLang="en-US" sz="1050" dirty="0"/>
          </a:p>
        </p:txBody>
      </p:sp>
      <p:pic>
        <p:nvPicPr>
          <p:cNvPr id="30" name="図 29">
            <a:extLst>
              <a:ext uri="{FF2B5EF4-FFF2-40B4-BE49-F238E27FC236}">
                <a16:creationId xmlns:a16="http://schemas.microsoft.com/office/drawing/2014/main" id="{63B4237E-5AB8-05FD-FE51-20813170859C}"/>
              </a:ext>
            </a:extLst>
          </p:cNvPr>
          <p:cNvPicPr>
            <a:picLocks noChangeAspect="1"/>
          </p:cNvPicPr>
          <p:nvPr/>
        </p:nvPicPr>
        <p:blipFill>
          <a:blip r:embed="rId5"/>
          <a:stretch>
            <a:fillRect/>
          </a:stretch>
        </p:blipFill>
        <p:spPr>
          <a:xfrm>
            <a:off x="9203959" y="5511404"/>
            <a:ext cx="1695687" cy="1124107"/>
          </a:xfrm>
          <a:prstGeom prst="rect">
            <a:avLst/>
          </a:prstGeom>
          <a:ln>
            <a:solidFill>
              <a:schemeClr val="tx1">
                <a:lumMod val="50000"/>
                <a:lumOff val="50000"/>
              </a:schemeClr>
            </a:solidFill>
          </a:ln>
        </p:spPr>
      </p:pic>
      <p:sp>
        <p:nvSpPr>
          <p:cNvPr id="2" name="正方形/長方形 1">
            <a:extLst>
              <a:ext uri="{FF2B5EF4-FFF2-40B4-BE49-F238E27FC236}">
                <a16:creationId xmlns:a16="http://schemas.microsoft.com/office/drawing/2014/main" id="{C677C411-BC5E-38A0-6351-14E0BBF5CE4C}"/>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3" name="スライド番号プレースホルダー 4">
            <a:extLst>
              <a:ext uri="{FF2B5EF4-FFF2-40B4-BE49-F238E27FC236}">
                <a16:creationId xmlns:a16="http://schemas.microsoft.com/office/drawing/2014/main" id="{9904CBD5-E93F-2ABB-4080-F91424ABCDC1}"/>
              </a:ext>
            </a:extLst>
          </p:cNvPr>
          <p:cNvSpPr>
            <a:spLocks noGrp="1"/>
          </p:cNvSpPr>
          <p:nvPr>
            <p:ph type="sldNum" sz="quarter" idx="12"/>
          </p:nvPr>
        </p:nvSpPr>
        <p:spPr>
          <a:xfrm>
            <a:off x="8610600" y="6356350"/>
            <a:ext cx="2743200" cy="365125"/>
          </a:xfrm>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10</a:t>
            </a:fld>
            <a:endParaRPr kumimoji="1" lang="ja-JP" altLang="en-US" dirty="0">
              <a:solidFill>
                <a:prstClr val="black">
                  <a:tint val="75000"/>
                </a:prstClr>
              </a:solidFill>
              <a:latin typeface="游ゴシック" panose="020F0502020204030204"/>
              <a:ea typeface="游ゴシック" panose="020B0400000000000000" pitchFamily="50" charset="-128"/>
            </a:endParaRPr>
          </a:p>
        </p:txBody>
      </p:sp>
    </p:spTree>
    <p:extLst>
      <p:ext uri="{BB962C8B-B14F-4D97-AF65-F5344CB8AC3E}">
        <p14:creationId xmlns:p14="http://schemas.microsoft.com/office/powerpoint/2010/main" val="33592757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C20FD-9783-FE9B-8275-32B8F8E31B18}"/>
            </a:ext>
          </a:extLst>
        </p:cNvPr>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AFF241B1-2B67-822D-2205-2E2F6E83F993}"/>
              </a:ext>
            </a:extLst>
          </p:cNvPr>
          <p:cNvSpPr>
            <a:spLocks noGrp="1"/>
          </p:cNvSpPr>
          <p:nvPr>
            <p:ph idx="1"/>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80F61A39-6794-79F1-412E-4151A63AB8CC}"/>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grpSp>
        <p:nvGrpSpPr>
          <p:cNvPr id="15" name="Group 7">
            <a:extLst>
              <a:ext uri="{FF2B5EF4-FFF2-40B4-BE49-F238E27FC236}">
                <a16:creationId xmlns:a16="http://schemas.microsoft.com/office/drawing/2014/main" id="{80BC8023-F9A8-A483-6311-383AE39BE3D0}"/>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1B6A91E4-6C5F-2A65-6456-C7CCEDCD4C4C}"/>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D220B4D7-C670-95ED-ABDE-323B69EBBBE0}"/>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BECE6383-07FB-2EED-6510-C6C19BFFCE16}"/>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7C0C3151-4A83-1C56-4F32-D374C630BB6E}"/>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11</a:t>
            </a:fld>
            <a:endParaRPr kumimoji="1" lang="ja-JP" altLang="en-US" dirty="0">
              <a:solidFill>
                <a:prstClr val="black">
                  <a:tint val="75000"/>
                </a:prstClr>
              </a:solidFill>
              <a:latin typeface="游ゴシック" panose="020F0502020204030204"/>
              <a:ea typeface="游ゴシック" panose="020B0400000000000000" pitchFamily="50" charset="-128"/>
            </a:endParaRPr>
          </a:p>
        </p:txBody>
      </p:sp>
      <p:sp>
        <p:nvSpPr>
          <p:cNvPr id="23" name="タイトル 1">
            <a:extLst>
              <a:ext uri="{FF2B5EF4-FFF2-40B4-BE49-F238E27FC236}">
                <a16:creationId xmlns:a16="http://schemas.microsoft.com/office/drawing/2014/main" id="{C2EBC171-C652-EB09-ADC3-B092F35BD703}"/>
              </a:ext>
            </a:extLst>
          </p:cNvPr>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tx1">
                    <a:lumMod val="65000"/>
                    <a:lumOff val="35000"/>
                  </a:schemeClr>
                </a:solidFill>
                <a:latin typeface="メイリオ" panose="020B0604030504040204" pitchFamily="50" charset="-128"/>
                <a:ea typeface="メイリオ" panose="020B0604030504040204" pitchFamily="50" charset="-128"/>
              </a:rPr>
              <a:t>運営上の課題：毎年新規ドナー獲得が必須</a:t>
            </a:r>
          </a:p>
        </p:txBody>
      </p:sp>
      <p:sp>
        <p:nvSpPr>
          <p:cNvPr id="24" name="コンテンツ プレースホルダー 2">
            <a:extLst>
              <a:ext uri="{FF2B5EF4-FFF2-40B4-BE49-F238E27FC236}">
                <a16:creationId xmlns:a16="http://schemas.microsoft.com/office/drawing/2014/main" id="{D74BD57A-0327-27F2-3B3C-5A808252F650}"/>
              </a:ext>
            </a:extLst>
          </p:cNvPr>
          <p:cNvSpPr txBox="1">
            <a:spLocks/>
          </p:cNvSpPr>
          <p:nvPr/>
        </p:nvSpPr>
        <p:spPr>
          <a:xfrm>
            <a:off x="838200" y="1485901"/>
            <a:ext cx="10687051" cy="5070474"/>
          </a:xfrm>
          <a:prstGeom prst="rect">
            <a:avLst/>
          </a:prstGeom>
        </p:spPr>
        <p:txBody>
          <a:bodyPr vert="horz" lIns="91428" tIns="45718" rIns="91428" bIns="45718" rtlCol="0">
            <a:normAutofit fontScale="92500"/>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a:lnSpc>
                <a:spcPct val="120000"/>
              </a:lnSpc>
            </a:pP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ドナーは約１年弱で卒業（産後</a:t>
            </a:r>
            <a:r>
              <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1</a:t>
            </a: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か月健診後の方が対象）</a:t>
            </a:r>
            <a:endPar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326531" lvl="1" indent="0">
              <a:lnSpc>
                <a:spcPct val="120000"/>
              </a:lnSpc>
              <a:buNone/>
            </a:pPr>
            <a:r>
              <a:rPr lang="ja-JP" altLang="en-US"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　毎年、新規のドナー獲得が必須</a:t>
            </a:r>
            <a:endParaRPr lang="en-US" altLang="ja-JP"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326531" lvl="1" indent="0">
              <a:lnSpc>
                <a:spcPct val="120000"/>
              </a:lnSpc>
              <a:buNone/>
            </a:pPr>
            <a:r>
              <a:rPr lang="ja-JP" altLang="en-US"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　ドナーミルク使用施設の拡大に伴い、前年度より多いドナー数が必要</a:t>
            </a:r>
            <a:endParaRPr lang="en-US" altLang="ja-JP"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ドナー登録施設数：全国</a:t>
            </a:r>
            <a:r>
              <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22</a:t>
            </a: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都道府県</a:t>
            </a:r>
            <a:r>
              <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48</a:t>
            </a: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施設（</a:t>
            </a:r>
            <a:r>
              <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endParaRPr lang="en-US" altLang="ja-JP" sz="26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lvl="1">
              <a:lnSpc>
                <a:spcPct val="120000"/>
              </a:lnSpc>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東京都は</a:t>
            </a:r>
            <a:r>
              <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8</a:t>
            </a: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施設のみ</a:t>
            </a: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lvl="1">
              <a:lnSpc>
                <a:spcPct val="120000"/>
              </a:lnSpc>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生後間もないお子さんのお母さんが多いため、登録の利便性を高める必要有</a:t>
            </a: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653057" lvl="2" indent="0">
              <a:lnSpc>
                <a:spcPct val="120000"/>
              </a:lnSpc>
              <a:buNone/>
            </a:pPr>
            <a:endParaRPr lang="en-US" altLang="ja-JP" sz="11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ja-JP" altLang="en-US" sz="27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産婦人科、小児科クリニックにドナー登録施設契約の呼びかけ</a:t>
            </a:r>
            <a:endParaRPr lang="en-US" altLang="ja-JP" sz="27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326531" lvl="1" indent="0">
              <a:lnSpc>
                <a:spcPct val="120000"/>
              </a:lnSpc>
              <a:buNone/>
            </a:pPr>
            <a:r>
              <a:rPr lang="ja-JP" altLang="en-US" sz="2414"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　母乳バンクで随時、対面／オンライン説明会開催中</a:t>
            </a:r>
            <a:endParaRPr lang="en-US" altLang="ja-JP" sz="2414"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326531" lvl="1" indent="0">
              <a:lnSpc>
                <a:spcPct val="120000"/>
              </a:lnSpc>
              <a:buNone/>
            </a:pPr>
            <a:r>
              <a:rPr lang="ja-JP" altLang="en-US" sz="2414"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　契約後初回問診前には、オンラインで問診レクチャーを実施</a:t>
            </a:r>
            <a:endParaRPr lang="en-US" altLang="ja-JP" sz="2414"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E09B0731-63D6-D0A8-08DE-2F61ACB6981F}"/>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6020236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0958EE-0958-97B2-8571-0FF246C1FEC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50CC2670-AC84-1253-CC1A-B341E48012FF}"/>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latin typeface="メイリオ" panose="020B0604030504040204" pitchFamily="50" charset="-128"/>
              <a:ea typeface="メイリオ" panose="020B0604030504040204" pitchFamily="50" charset="-128"/>
            </a:endParaRPr>
          </a:p>
        </p:txBody>
      </p:sp>
      <p:pic>
        <p:nvPicPr>
          <p:cNvPr id="12" name="図 11">
            <a:hlinkClick r:id="rId3"/>
            <a:extLst>
              <a:ext uri="{FF2B5EF4-FFF2-40B4-BE49-F238E27FC236}">
                <a16:creationId xmlns:a16="http://schemas.microsoft.com/office/drawing/2014/main" id="{1477C552-23A0-3103-E617-0C05D49BC239}"/>
              </a:ext>
            </a:extLst>
          </p:cNvPr>
          <p:cNvPicPr>
            <a:picLocks noChangeAspect="1"/>
          </p:cNvPicPr>
          <p:nvPr/>
        </p:nvPicPr>
        <p:blipFill>
          <a:blip r:embed="rId4"/>
          <a:stretch>
            <a:fillRect/>
          </a:stretch>
        </p:blipFill>
        <p:spPr>
          <a:xfrm>
            <a:off x="1009650" y="2996775"/>
            <a:ext cx="3089795" cy="186638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3" name="図 2" descr="アイコン が含まれている画像&#10;&#10;AI によって生成されたコンテンツは間違っている可能性があります。">
            <a:extLst>
              <a:ext uri="{FF2B5EF4-FFF2-40B4-BE49-F238E27FC236}">
                <a16:creationId xmlns:a16="http://schemas.microsoft.com/office/drawing/2014/main" id="{03A4FF00-7331-00FA-6EA9-0F663162F6DE}"/>
              </a:ext>
            </a:extLst>
          </p:cNvPr>
          <p:cNvPicPr>
            <a:picLocks noChangeAspect="1"/>
          </p:cNvPicPr>
          <p:nvPr/>
        </p:nvPicPr>
        <p:blipFill>
          <a:blip r:embed="rId5"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923589" y="3149642"/>
            <a:ext cx="1717203" cy="1629940"/>
          </a:xfrm>
          <a:prstGeom prst="rect">
            <a:avLst/>
          </a:prstGeom>
        </p:spPr>
      </p:pic>
      <p:sp>
        <p:nvSpPr>
          <p:cNvPr id="4" name="テキスト ボックス 3">
            <a:extLst>
              <a:ext uri="{FF2B5EF4-FFF2-40B4-BE49-F238E27FC236}">
                <a16:creationId xmlns:a16="http://schemas.microsoft.com/office/drawing/2014/main" id="{AE6B5BB6-A013-9338-F721-CC5C7F6ED1A0}"/>
              </a:ext>
            </a:extLst>
          </p:cNvPr>
          <p:cNvSpPr txBox="1"/>
          <p:nvPr/>
        </p:nvSpPr>
        <p:spPr>
          <a:xfrm>
            <a:off x="1942807" y="1831233"/>
            <a:ext cx="1432621" cy="646331"/>
          </a:xfrm>
          <a:prstGeom prst="rect">
            <a:avLst/>
          </a:prstGeom>
          <a:noFill/>
        </p:spPr>
        <p:txBody>
          <a:bodyPr wrap="square" rtlCol="0">
            <a:spAutoFit/>
          </a:bodyPr>
          <a:lstStyle/>
          <a:p>
            <a:pPr algn="ctr"/>
            <a:r>
              <a:rPr lang="en-US" altLang="ja-JP" sz="3600" dirty="0">
                <a:latin typeface="メイリオ" panose="020B0604030504040204" pitchFamily="50" charset="-128"/>
                <a:ea typeface="メイリオ" panose="020B0604030504040204" pitchFamily="50" charset="-128"/>
              </a:rPr>
              <a:t>WEB</a:t>
            </a:r>
            <a:endParaRPr lang="ja-JP" altLang="en-US" sz="3600" dirty="0">
              <a:latin typeface="メイリオ" panose="020B0604030504040204" pitchFamily="50" charset="-128"/>
              <a:ea typeface="メイリオ" panose="020B0604030504040204" pitchFamily="50" charset="-128"/>
            </a:endParaRPr>
          </a:p>
        </p:txBody>
      </p:sp>
      <p:sp>
        <p:nvSpPr>
          <p:cNvPr id="7" name="テキスト ボックス 6">
            <a:extLst>
              <a:ext uri="{FF2B5EF4-FFF2-40B4-BE49-F238E27FC236}">
                <a16:creationId xmlns:a16="http://schemas.microsoft.com/office/drawing/2014/main" id="{54A8F62D-7B56-34ED-F77A-02D2449F6559}"/>
              </a:ext>
            </a:extLst>
          </p:cNvPr>
          <p:cNvSpPr txBox="1"/>
          <p:nvPr/>
        </p:nvSpPr>
        <p:spPr>
          <a:xfrm>
            <a:off x="8081540" y="1831233"/>
            <a:ext cx="1432621" cy="646331"/>
          </a:xfrm>
          <a:prstGeom prst="rect">
            <a:avLst/>
          </a:prstGeom>
          <a:noFill/>
        </p:spPr>
        <p:txBody>
          <a:bodyPr wrap="square" rtlCol="0">
            <a:spAutoFit/>
          </a:bodyPr>
          <a:lstStyle/>
          <a:p>
            <a:pPr algn="ctr"/>
            <a:r>
              <a:rPr lang="ja-JP" altLang="en-US" sz="3600" dirty="0">
                <a:latin typeface="メイリオ" panose="020B0604030504040204" pitchFamily="50" charset="-128"/>
                <a:ea typeface="メイリオ" panose="020B0604030504040204" pitchFamily="50" charset="-128"/>
              </a:rPr>
              <a:t>来院</a:t>
            </a:r>
          </a:p>
        </p:txBody>
      </p:sp>
      <p:pic>
        <p:nvPicPr>
          <p:cNvPr id="10" name="図 9" descr="アイコン&#10;&#10;AI によって生成されたコンテンツは間違っている可能性があります。">
            <a:extLst>
              <a:ext uri="{FF2B5EF4-FFF2-40B4-BE49-F238E27FC236}">
                <a16:creationId xmlns:a16="http://schemas.microsoft.com/office/drawing/2014/main" id="{A6FAA4AA-A6A2-EF34-6021-3D9A60E2A22C}"/>
              </a:ext>
            </a:extLst>
          </p:cNvPr>
          <p:cNvPicPr>
            <a:picLocks noChangeAspect="1"/>
          </p:cNvPicPr>
          <p:nvPr/>
        </p:nvPicPr>
        <p:blipFill>
          <a:blip r:embed="rId6" cstate="print">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9061996" y="3391730"/>
            <a:ext cx="1768991" cy="1387853"/>
          </a:xfrm>
          <a:prstGeom prst="rect">
            <a:avLst/>
          </a:prstGeom>
        </p:spPr>
      </p:pic>
      <p:cxnSp>
        <p:nvCxnSpPr>
          <p:cNvPr id="13" name="直線矢印コネクタ 12">
            <a:extLst>
              <a:ext uri="{FF2B5EF4-FFF2-40B4-BE49-F238E27FC236}">
                <a16:creationId xmlns:a16="http://schemas.microsoft.com/office/drawing/2014/main" id="{B0BE2979-BFDE-1AD1-55DE-B326AAB7B78E}"/>
              </a:ext>
            </a:extLst>
          </p:cNvPr>
          <p:cNvCxnSpPr>
            <a:cxnSpLocks/>
          </p:cNvCxnSpPr>
          <p:nvPr/>
        </p:nvCxnSpPr>
        <p:spPr>
          <a:xfrm>
            <a:off x="5439566" y="2154398"/>
            <a:ext cx="2551864" cy="18362"/>
          </a:xfrm>
          <a:prstGeom prst="straightConnector1">
            <a:avLst/>
          </a:prstGeom>
          <a:ln w="76200">
            <a:solidFill>
              <a:srgbClr val="FEBCC8"/>
            </a:solidFill>
            <a:tailEnd type="triangle"/>
          </a:ln>
        </p:spPr>
        <p:style>
          <a:lnRef idx="3">
            <a:schemeClr val="accent1"/>
          </a:lnRef>
          <a:fillRef idx="0">
            <a:schemeClr val="accent1"/>
          </a:fillRef>
          <a:effectRef idx="2">
            <a:schemeClr val="accent1"/>
          </a:effectRef>
          <a:fontRef idx="minor">
            <a:schemeClr val="tx1"/>
          </a:fontRef>
        </p:style>
      </p:cxnSp>
      <p:sp>
        <p:nvSpPr>
          <p:cNvPr id="15" name="テキスト ボックス 14">
            <a:extLst>
              <a:ext uri="{FF2B5EF4-FFF2-40B4-BE49-F238E27FC236}">
                <a16:creationId xmlns:a16="http://schemas.microsoft.com/office/drawing/2014/main" id="{21FCAD88-DBD1-CBF3-1FF4-E8B6436E691F}"/>
              </a:ext>
            </a:extLst>
          </p:cNvPr>
          <p:cNvSpPr txBox="1"/>
          <p:nvPr/>
        </p:nvSpPr>
        <p:spPr>
          <a:xfrm>
            <a:off x="1643454" y="2627442"/>
            <a:ext cx="2031325"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問診・同意書記入</a:t>
            </a:r>
          </a:p>
        </p:txBody>
      </p:sp>
      <p:sp>
        <p:nvSpPr>
          <p:cNvPr id="16" name="テキスト ボックス 15">
            <a:extLst>
              <a:ext uri="{FF2B5EF4-FFF2-40B4-BE49-F238E27FC236}">
                <a16:creationId xmlns:a16="http://schemas.microsoft.com/office/drawing/2014/main" id="{4FE273F2-1E55-A89E-57C7-289F5FBEF30F}"/>
              </a:ext>
            </a:extLst>
          </p:cNvPr>
          <p:cNvSpPr txBox="1"/>
          <p:nvPr/>
        </p:nvSpPr>
        <p:spPr>
          <a:xfrm>
            <a:off x="6474881" y="2623259"/>
            <a:ext cx="2031325"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問診・同意書記入</a:t>
            </a:r>
          </a:p>
        </p:txBody>
      </p:sp>
      <p:sp>
        <p:nvSpPr>
          <p:cNvPr id="17" name="テキスト ボックス 16">
            <a:extLst>
              <a:ext uri="{FF2B5EF4-FFF2-40B4-BE49-F238E27FC236}">
                <a16:creationId xmlns:a16="http://schemas.microsoft.com/office/drawing/2014/main" id="{7B335409-5DB0-2CD5-6D04-5774C8FD0BD6}"/>
              </a:ext>
            </a:extLst>
          </p:cNvPr>
          <p:cNvSpPr txBox="1"/>
          <p:nvPr/>
        </p:nvSpPr>
        <p:spPr>
          <a:xfrm>
            <a:off x="9348979" y="2649352"/>
            <a:ext cx="1107996"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血液検査</a:t>
            </a:r>
          </a:p>
        </p:txBody>
      </p:sp>
      <p:sp>
        <p:nvSpPr>
          <p:cNvPr id="19" name="テキスト ボックス 18">
            <a:extLst>
              <a:ext uri="{FF2B5EF4-FFF2-40B4-BE49-F238E27FC236}">
                <a16:creationId xmlns:a16="http://schemas.microsoft.com/office/drawing/2014/main" id="{6F08DA49-087C-B368-EF15-87B053653887}"/>
              </a:ext>
            </a:extLst>
          </p:cNvPr>
          <p:cNvSpPr txBox="1"/>
          <p:nvPr/>
        </p:nvSpPr>
        <p:spPr>
          <a:xfrm>
            <a:off x="3465538" y="1969732"/>
            <a:ext cx="180049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（適合者のみ）</a:t>
            </a:r>
          </a:p>
        </p:txBody>
      </p:sp>
      <p:sp>
        <p:nvSpPr>
          <p:cNvPr id="23" name="スライド番号プレースホルダー 4">
            <a:extLst>
              <a:ext uri="{FF2B5EF4-FFF2-40B4-BE49-F238E27FC236}">
                <a16:creationId xmlns:a16="http://schemas.microsoft.com/office/drawing/2014/main" id="{BF530B55-DE8F-4B92-A5D3-71F48CB27789}"/>
              </a:ext>
            </a:extLst>
          </p:cNvPr>
          <p:cNvSpPr>
            <a:spLocks noGrp="1"/>
          </p:cNvSpPr>
          <p:nvPr>
            <p:ph type="sldNum" sz="quarter" idx="12"/>
          </p:nvPr>
        </p:nvSpPr>
        <p:spPr>
          <a:xfrm>
            <a:off x="8610600" y="6356351"/>
            <a:ext cx="2743200" cy="365125"/>
          </a:xfrm>
        </p:spPr>
        <p:txBody>
          <a:bodyPr/>
          <a:lstStyle/>
          <a:p>
            <a:pPr defTabSz="914283">
              <a:defRPr/>
            </a:pPr>
            <a:fld id="{DADE2567-AE8C-418C-92D1-6E1E90EEC69C}" type="slidenum">
              <a:rPr kumimoji="1" lang="ja-JP" altLang="en-US">
                <a:solidFill>
                  <a:prstClr val="black">
                    <a:tint val="75000"/>
                  </a:prstClr>
                </a:solidFill>
                <a:latin typeface="メイリオ" panose="020B0604030504040204" pitchFamily="50" charset="-128"/>
                <a:ea typeface="メイリオ" panose="020B0604030504040204" pitchFamily="50" charset="-128"/>
              </a:rPr>
              <a:pPr defTabSz="914283">
                <a:defRPr/>
              </a:pPr>
              <a:t>12</a:t>
            </a:fld>
            <a:endParaRPr kumimoji="1" lang="ja-JP" altLang="en-US" dirty="0">
              <a:solidFill>
                <a:prstClr val="black">
                  <a:tint val="75000"/>
                </a:prstClr>
              </a:solidFill>
              <a:latin typeface="メイリオ" panose="020B0604030504040204" pitchFamily="50" charset="-128"/>
              <a:ea typeface="メイリオ" panose="020B0604030504040204" pitchFamily="50" charset="-128"/>
            </a:endParaRPr>
          </a:p>
        </p:txBody>
      </p:sp>
      <p:sp>
        <p:nvSpPr>
          <p:cNvPr id="2" name="タイトル 1">
            <a:extLst>
              <a:ext uri="{FF2B5EF4-FFF2-40B4-BE49-F238E27FC236}">
                <a16:creationId xmlns:a16="http://schemas.microsoft.com/office/drawing/2014/main" id="{5ED3701A-F504-53AF-0F32-D8481C31F72C}"/>
              </a:ext>
            </a:extLst>
          </p:cNvPr>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tx1">
                    <a:lumMod val="65000"/>
                    <a:lumOff val="35000"/>
                  </a:schemeClr>
                </a:solidFill>
                <a:latin typeface="メイリオ" panose="020B0604030504040204" pitchFamily="50" charset="-128"/>
                <a:ea typeface="メイリオ" panose="020B0604030504040204" pitchFamily="50" charset="-128"/>
              </a:rPr>
              <a:t>ドナー登録プロセス</a:t>
            </a:r>
          </a:p>
        </p:txBody>
      </p:sp>
      <p:grpSp>
        <p:nvGrpSpPr>
          <p:cNvPr id="5" name="Group 7">
            <a:extLst>
              <a:ext uri="{FF2B5EF4-FFF2-40B4-BE49-F238E27FC236}">
                <a16:creationId xmlns:a16="http://schemas.microsoft.com/office/drawing/2014/main" id="{F1408848-18FD-0665-FF8F-238C018FCB1F}"/>
              </a:ext>
            </a:extLst>
          </p:cNvPr>
          <p:cNvGrpSpPr/>
          <p:nvPr/>
        </p:nvGrpSpPr>
        <p:grpSpPr>
          <a:xfrm>
            <a:off x="1055440" y="1283432"/>
            <a:ext cx="5049330" cy="0"/>
            <a:chOff x="428811" y="1085929"/>
            <a:chExt cx="4660920" cy="0"/>
          </a:xfrm>
        </p:grpSpPr>
        <p:cxnSp>
          <p:nvCxnSpPr>
            <p:cNvPr id="8" name="Straight Arrow Connector 8">
              <a:extLst>
                <a:ext uri="{FF2B5EF4-FFF2-40B4-BE49-F238E27FC236}">
                  <a16:creationId xmlns:a16="http://schemas.microsoft.com/office/drawing/2014/main" id="{C232621E-1C7E-24CA-D19A-CDF789C2FCE2}"/>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1" name="Straight Connector 9">
              <a:extLst>
                <a:ext uri="{FF2B5EF4-FFF2-40B4-BE49-F238E27FC236}">
                  <a16:creationId xmlns:a16="http://schemas.microsoft.com/office/drawing/2014/main" id="{739F9084-A3E7-243C-865F-D9FD9B8E194F}"/>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4" name="Straight Connector 10">
              <a:extLst>
                <a:ext uri="{FF2B5EF4-FFF2-40B4-BE49-F238E27FC236}">
                  <a16:creationId xmlns:a16="http://schemas.microsoft.com/office/drawing/2014/main" id="{AD7E8BC9-A2EA-6313-1C02-1A10CC4996E1}"/>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cxnSp>
        <p:nvCxnSpPr>
          <p:cNvPr id="20" name="直線矢印コネクタ 19">
            <a:extLst>
              <a:ext uri="{FF2B5EF4-FFF2-40B4-BE49-F238E27FC236}">
                <a16:creationId xmlns:a16="http://schemas.microsoft.com/office/drawing/2014/main" id="{487C0D5D-169C-ABC8-BFA2-74DAC771A261}"/>
              </a:ext>
            </a:extLst>
          </p:cNvPr>
          <p:cNvCxnSpPr>
            <a:cxnSpLocks/>
          </p:cNvCxnSpPr>
          <p:nvPr/>
        </p:nvCxnSpPr>
        <p:spPr>
          <a:xfrm flipH="1">
            <a:off x="5924796" y="4779582"/>
            <a:ext cx="2873054" cy="908591"/>
          </a:xfrm>
          <a:prstGeom prst="straightConnector1">
            <a:avLst/>
          </a:prstGeom>
          <a:ln w="76200">
            <a:solidFill>
              <a:srgbClr val="FEBCC8"/>
            </a:solidFill>
            <a:tailEnd type="triangle"/>
          </a:ln>
        </p:spPr>
        <p:style>
          <a:lnRef idx="3">
            <a:schemeClr val="accent1"/>
          </a:lnRef>
          <a:fillRef idx="0">
            <a:schemeClr val="accent1"/>
          </a:fillRef>
          <a:effectRef idx="2">
            <a:schemeClr val="accent1"/>
          </a:effectRef>
          <a:fontRef idx="minor">
            <a:schemeClr val="tx1"/>
          </a:fontRef>
        </p:style>
      </p:cxnSp>
      <p:sp>
        <p:nvSpPr>
          <p:cNvPr id="22" name="テキスト ボックス 21">
            <a:extLst>
              <a:ext uri="{FF2B5EF4-FFF2-40B4-BE49-F238E27FC236}">
                <a16:creationId xmlns:a16="http://schemas.microsoft.com/office/drawing/2014/main" id="{F21CCD48-A85F-3059-959B-5F648F67673C}"/>
              </a:ext>
            </a:extLst>
          </p:cNvPr>
          <p:cNvSpPr txBox="1"/>
          <p:nvPr/>
        </p:nvSpPr>
        <p:spPr>
          <a:xfrm>
            <a:off x="3130270" y="5819983"/>
            <a:ext cx="7396856" cy="646331"/>
          </a:xfrm>
          <a:prstGeom prst="rect">
            <a:avLst/>
          </a:prstGeom>
          <a:noFill/>
        </p:spPr>
        <p:txBody>
          <a:bodyPr wrap="square" rtlCol="0">
            <a:spAutoFit/>
          </a:bodyPr>
          <a:lstStyle/>
          <a:p>
            <a:pPr algn="ctr"/>
            <a:r>
              <a:rPr lang="en-US" altLang="ja-JP" sz="3600" b="1" dirty="0">
                <a:solidFill>
                  <a:srgbClr val="FF8DA1"/>
                </a:solidFill>
                <a:latin typeface="メイリオ" panose="020B0604030504040204" pitchFamily="50" charset="-128"/>
                <a:ea typeface="メイリオ" panose="020B0604030504040204" pitchFamily="50" charset="-128"/>
              </a:rPr>
              <a:t>【</a:t>
            </a:r>
            <a:r>
              <a:rPr lang="ja-JP" altLang="en-US" sz="3600" b="1" dirty="0">
                <a:solidFill>
                  <a:srgbClr val="FF8DA1"/>
                </a:solidFill>
                <a:latin typeface="メイリオ" panose="020B0604030504040204" pitchFamily="50" charset="-128"/>
                <a:ea typeface="メイリオ" panose="020B0604030504040204" pitchFamily="50" charset="-128"/>
              </a:rPr>
              <a:t>ドナー登録完了</a:t>
            </a:r>
            <a:r>
              <a:rPr lang="en-US" altLang="ja-JP" sz="3600" b="1" dirty="0">
                <a:solidFill>
                  <a:srgbClr val="FF8DA1"/>
                </a:solidFill>
                <a:latin typeface="メイリオ" panose="020B0604030504040204" pitchFamily="50" charset="-128"/>
                <a:ea typeface="メイリオ" panose="020B0604030504040204" pitchFamily="50" charset="-128"/>
              </a:rPr>
              <a:t>】</a:t>
            </a:r>
            <a:r>
              <a:rPr lang="ja-JP" altLang="en-US" sz="3600" b="1" dirty="0">
                <a:solidFill>
                  <a:srgbClr val="FF8DA1"/>
                </a:solidFill>
                <a:latin typeface="メイリオ" panose="020B0604030504040204" pitchFamily="50" charset="-128"/>
                <a:ea typeface="メイリオ" panose="020B0604030504040204" pitchFamily="50" charset="-128"/>
              </a:rPr>
              <a:t>母乳寄付開始</a:t>
            </a:r>
          </a:p>
        </p:txBody>
      </p:sp>
      <p:sp>
        <p:nvSpPr>
          <p:cNvPr id="24" name="テキスト ボックス 23">
            <a:extLst>
              <a:ext uri="{FF2B5EF4-FFF2-40B4-BE49-F238E27FC236}">
                <a16:creationId xmlns:a16="http://schemas.microsoft.com/office/drawing/2014/main" id="{D285BE17-0FFA-AA9F-DC95-348F0EC056E9}"/>
              </a:ext>
            </a:extLst>
          </p:cNvPr>
          <p:cNvSpPr txBox="1"/>
          <p:nvPr/>
        </p:nvSpPr>
        <p:spPr>
          <a:xfrm>
            <a:off x="7424123" y="5123132"/>
            <a:ext cx="1800493" cy="369332"/>
          </a:xfrm>
          <a:prstGeom prst="rect">
            <a:avLst/>
          </a:prstGeom>
          <a:noFill/>
        </p:spPr>
        <p:txBody>
          <a:bodyPr wrap="none" rtlCol="0">
            <a:spAutoFit/>
          </a:bodyPr>
          <a:lstStyle/>
          <a:p>
            <a:r>
              <a:rPr lang="ja-JP" altLang="en-US" dirty="0">
                <a:latin typeface="メイリオ" panose="020B0604030504040204" pitchFamily="50" charset="-128"/>
                <a:ea typeface="メイリオ" panose="020B0604030504040204" pitchFamily="50" charset="-128"/>
              </a:rPr>
              <a:t>（適合者のみ）</a:t>
            </a:r>
          </a:p>
        </p:txBody>
      </p:sp>
    </p:spTree>
    <p:extLst>
      <p:ext uri="{BB962C8B-B14F-4D97-AF65-F5344CB8AC3E}">
        <p14:creationId xmlns:p14="http://schemas.microsoft.com/office/powerpoint/2010/main" val="25540289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117843-055D-4937-8061-F031B9FE79F2}"/>
              </a:ext>
            </a:extLst>
          </p:cNvPr>
          <p:cNvSpPr>
            <a:spLocks noGrp="1"/>
          </p:cNvSpPr>
          <p:nvPr>
            <p:ph idx="1"/>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grpSp>
        <p:nvGrpSpPr>
          <p:cNvPr id="15" name="Group 7">
            <a:extLst>
              <a:ext uri="{FF2B5EF4-FFF2-40B4-BE49-F238E27FC236}">
                <a16:creationId xmlns:a16="http://schemas.microsoft.com/office/drawing/2014/main" id="{DD9E914E-B472-41B8-8C5F-BEE52B99C5A8}"/>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4C88DC29-5EFF-4142-97C1-CC33525018A9}"/>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91A54C08-8B2A-447E-8342-18FC8B3FB811}"/>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69FCCD9D-35E5-464E-A25A-E8AC049D39E0}"/>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13</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3" name="タイトル 1"/>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tx1">
                    <a:lumMod val="65000"/>
                    <a:lumOff val="35000"/>
                  </a:schemeClr>
                </a:solidFill>
                <a:latin typeface="メイリオ" panose="020B0604030504040204" pitchFamily="50" charset="-128"/>
                <a:ea typeface="メイリオ" panose="020B0604030504040204" pitchFamily="50" charset="-128"/>
              </a:rPr>
              <a:t>ドナー登録施設にお願いする業務内容</a:t>
            </a:r>
          </a:p>
        </p:txBody>
      </p:sp>
      <p:sp>
        <p:nvSpPr>
          <p:cNvPr id="24" name="コンテンツ プレースホルダー 2"/>
          <p:cNvSpPr txBox="1">
            <a:spLocks/>
          </p:cNvSpPr>
          <p:nvPr/>
        </p:nvSpPr>
        <p:spPr>
          <a:xfrm>
            <a:off x="838200" y="1546412"/>
            <a:ext cx="10687051" cy="5009964"/>
          </a:xfrm>
          <a:prstGeom prst="rect">
            <a:avLst/>
          </a:prstGeom>
        </p:spPr>
        <p:txBody>
          <a:bodyPr vert="horz" lIns="91428" tIns="45718" rIns="91428" bIns="45718" rtlCol="0">
            <a:normAutofit fontScale="92500" lnSpcReduction="20000"/>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marL="587822" indent="-457209">
              <a:lnSpc>
                <a:spcPct val="120000"/>
              </a:lnSpc>
              <a:buFont typeface="+mj-lt"/>
              <a:buAutoNum type="arabicPeriod"/>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ドナー登録希望者に対する問診・血液スクリーニング検査予約調整および受付</a:t>
            </a: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914353" lvl="1" indent="-457209">
              <a:lnSpc>
                <a:spcPct val="120000"/>
              </a:lnSpc>
            </a:pP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WEB</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問診の適合者を母乳バンクから施設にご紹介</a:t>
            </a:r>
            <a:endPar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914353" lvl="1" indent="-457209">
              <a:lnSpc>
                <a:spcPct val="120000"/>
              </a:lnSpc>
            </a:pP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ドナー登録希望者の問診予約方法については、施設のご都合を事前にお伺いしてご案内</a:t>
            </a:r>
            <a:endPar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587822" indent="-457209">
              <a:lnSpc>
                <a:spcPct val="120000"/>
              </a:lnSpc>
              <a:buFont typeface="+mj-lt"/>
              <a:buAutoNum type="arabicPeriod"/>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ドナー登録希望者に対する問診及び血液スクリーニング検査に必要な検体の採取</a:t>
            </a: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914353" lvl="1" indent="-457209">
              <a:lnSpc>
                <a:spcPct val="120000"/>
              </a:lnSpc>
            </a:pP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問診時に必要な資料ならびにドナーへお渡しするキットは、事前に母乳バンクから施設に送付</a:t>
            </a:r>
            <a:endParaRPr lang="ja-JP" altLang="en-US" sz="1714"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587822" indent="-457209">
              <a:lnSpc>
                <a:spcPct val="120000"/>
              </a:lnSpc>
              <a:buFont typeface="+mj-lt"/>
              <a:buAutoNum type="arabicPeriod"/>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採取した検体の日本財団母乳バンクが指定した検査会社への検査依頼</a:t>
            </a: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914353" lvl="1" indent="-457209">
              <a:lnSpc>
                <a:spcPct val="120000"/>
              </a:lnSpc>
            </a:pP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HBS</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抗原</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(HQ) </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HCV</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抗体</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第</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3</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世代</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HIV</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抗原・抗体 、</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HTLV-Ⅰ(ATLV)</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抗体、梅毒定性</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RPR(LA)</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、梅毒定性</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TP</a:t>
            </a: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抗体</a:t>
            </a:r>
            <a:r>
              <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(LA)</a:t>
            </a:r>
          </a:p>
          <a:p>
            <a:pPr marL="914353" lvl="1" indent="-457209">
              <a:lnSpc>
                <a:spcPct val="120000"/>
              </a:lnSpc>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血液スクリーニング検査費用は母乳バンクが検査会社に直接お支払い</a:t>
            </a:r>
            <a:endPar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587822" indent="-457209">
              <a:lnSpc>
                <a:spcPct val="120000"/>
              </a:lnSpc>
              <a:buFont typeface="+mj-lt"/>
              <a:buAutoNum type="arabicPeriod"/>
            </a:pPr>
            <a:r>
              <a:rPr lang="ja-JP" altLang="en-US"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ドナー登録に要する問診票、同意書、血液スクリーニング検査結果、およびその他必要書類等の母乳バンクへの郵送</a:t>
            </a:r>
          </a:p>
          <a:p>
            <a:pPr marL="914353" lvl="1" indent="-457209">
              <a:lnSpc>
                <a:spcPct val="120000"/>
              </a:lnSpc>
            </a:pPr>
            <a:r>
              <a:rPr lang="ja-JP" altLang="en-US"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資料送付費用も母乳バンクが負担</a:t>
            </a:r>
            <a:endParaRPr lang="en-US" altLang="ja-JP" sz="20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marL="587822" indent="-457209">
              <a:lnSpc>
                <a:spcPct val="120000"/>
              </a:lnSpc>
            </a:pPr>
            <a:endParaRPr lang="en-US" altLang="ja-JP" sz="2286"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11DB516C-1A8F-1807-0861-515C91688F0D}"/>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7054752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7789EC-BAD8-EE4C-C7D5-3B79363DE0CE}"/>
            </a:ext>
          </a:extLst>
        </p:cNvPr>
        <p:cNvGrpSpPr/>
        <p:nvPr/>
      </p:nvGrpSpPr>
      <p:grpSpPr>
        <a:xfrm>
          <a:off x="0" y="0"/>
          <a:ext cx="0" cy="0"/>
          <a:chOff x="0" y="0"/>
          <a:chExt cx="0" cy="0"/>
        </a:xfrm>
      </p:grpSpPr>
      <p:sp>
        <p:nvSpPr>
          <p:cNvPr id="6" name="正方形/長方形 5">
            <a:extLst>
              <a:ext uri="{FF2B5EF4-FFF2-40B4-BE49-F238E27FC236}">
                <a16:creationId xmlns:a16="http://schemas.microsoft.com/office/drawing/2014/main" id="{441E41F3-6E63-30A6-6785-70B0130B0148}"/>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7" name="図 6">
            <a:hlinkClick r:id="rId3"/>
            <a:extLst>
              <a:ext uri="{FF2B5EF4-FFF2-40B4-BE49-F238E27FC236}">
                <a16:creationId xmlns:a16="http://schemas.microsoft.com/office/drawing/2014/main" id="{5F5F8A12-C167-8FA0-3A0B-FEA119BA102B}"/>
              </a:ext>
            </a:extLst>
          </p:cNvPr>
          <p:cNvPicPr>
            <a:picLocks noChangeAspect="1"/>
          </p:cNvPicPr>
          <p:nvPr/>
        </p:nvPicPr>
        <p:blipFill>
          <a:blip r:embed="rId4"/>
          <a:stretch>
            <a:fillRect/>
          </a:stretch>
        </p:blipFill>
        <p:spPr>
          <a:xfrm>
            <a:off x="1570164" y="1361417"/>
            <a:ext cx="3762734" cy="536005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10" name="図 9">
            <a:extLst>
              <a:ext uri="{FF2B5EF4-FFF2-40B4-BE49-F238E27FC236}">
                <a16:creationId xmlns:a16="http://schemas.microsoft.com/office/drawing/2014/main" id="{3DE60294-5E2A-9888-40A1-CBFE07F208C3}"/>
              </a:ext>
            </a:extLst>
          </p:cNvPr>
          <p:cNvPicPr>
            <a:picLocks noChangeAspect="1"/>
          </p:cNvPicPr>
          <p:nvPr/>
        </p:nvPicPr>
        <p:blipFill>
          <a:blip r:embed="rId5"/>
          <a:stretch>
            <a:fillRect/>
          </a:stretch>
        </p:blipFill>
        <p:spPr>
          <a:xfrm>
            <a:off x="5893413" y="1386252"/>
            <a:ext cx="3765441" cy="536005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1" name="スライド番号プレースホルダー 4">
            <a:extLst>
              <a:ext uri="{FF2B5EF4-FFF2-40B4-BE49-F238E27FC236}">
                <a16:creationId xmlns:a16="http://schemas.microsoft.com/office/drawing/2014/main" id="{A113EC0E-885D-C8CC-EA2E-F86CD84424F3}"/>
              </a:ext>
            </a:extLst>
          </p:cNvPr>
          <p:cNvSpPr>
            <a:spLocks noGrp="1"/>
          </p:cNvSpPr>
          <p:nvPr>
            <p:ph type="sldNum" sz="quarter" idx="12"/>
          </p:nvPr>
        </p:nvSpPr>
        <p:spPr>
          <a:xfrm>
            <a:off x="8610600" y="6356351"/>
            <a:ext cx="2743200" cy="365125"/>
          </a:xfrm>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14</a:t>
            </a:fld>
            <a:endParaRPr kumimoji="1" lang="ja-JP" altLang="en-US" dirty="0">
              <a:solidFill>
                <a:prstClr val="black">
                  <a:tint val="75000"/>
                </a:prstClr>
              </a:solidFill>
              <a:latin typeface="游ゴシック" panose="020F0502020204030204"/>
              <a:ea typeface="游ゴシック" panose="020B0400000000000000" pitchFamily="50" charset="-128"/>
            </a:endParaRPr>
          </a:p>
        </p:txBody>
      </p:sp>
      <p:sp>
        <p:nvSpPr>
          <p:cNvPr id="3" name="タイトル 1">
            <a:extLst>
              <a:ext uri="{FF2B5EF4-FFF2-40B4-BE49-F238E27FC236}">
                <a16:creationId xmlns:a16="http://schemas.microsoft.com/office/drawing/2014/main" id="{A2039421-D866-F785-C3C6-F90553887D5D}"/>
              </a:ext>
            </a:extLst>
          </p:cNvPr>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tx1">
                    <a:lumMod val="65000"/>
                    <a:lumOff val="35000"/>
                  </a:schemeClr>
                </a:solidFill>
                <a:latin typeface="メイリオ" panose="020B0604030504040204" pitchFamily="50" charset="-128"/>
                <a:ea typeface="メイリオ" panose="020B0604030504040204" pitchFamily="50" charset="-128"/>
              </a:rPr>
              <a:t>ドナー登録問診フロー</a:t>
            </a:r>
          </a:p>
        </p:txBody>
      </p:sp>
      <p:grpSp>
        <p:nvGrpSpPr>
          <p:cNvPr id="4" name="Group 7">
            <a:extLst>
              <a:ext uri="{FF2B5EF4-FFF2-40B4-BE49-F238E27FC236}">
                <a16:creationId xmlns:a16="http://schemas.microsoft.com/office/drawing/2014/main" id="{2A4608A8-EAA3-D248-AB9D-6F78FC3256D1}"/>
              </a:ext>
            </a:extLst>
          </p:cNvPr>
          <p:cNvGrpSpPr/>
          <p:nvPr/>
        </p:nvGrpSpPr>
        <p:grpSpPr>
          <a:xfrm>
            <a:off x="1055440" y="1283432"/>
            <a:ext cx="5049330" cy="0"/>
            <a:chOff x="428811" y="1085929"/>
            <a:chExt cx="4660920" cy="0"/>
          </a:xfrm>
        </p:grpSpPr>
        <p:cxnSp>
          <p:nvCxnSpPr>
            <p:cNvPr id="5" name="Straight Arrow Connector 8">
              <a:extLst>
                <a:ext uri="{FF2B5EF4-FFF2-40B4-BE49-F238E27FC236}">
                  <a16:creationId xmlns:a16="http://schemas.microsoft.com/office/drawing/2014/main" id="{FD160C67-1CD9-05A9-9406-EF07938CC926}"/>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8" name="Straight Connector 9">
              <a:extLst>
                <a:ext uri="{FF2B5EF4-FFF2-40B4-BE49-F238E27FC236}">
                  <a16:creationId xmlns:a16="http://schemas.microsoft.com/office/drawing/2014/main" id="{707DD993-2172-8E41-0450-40C5550FB9DE}"/>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9" name="Straight Connector 10">
              <a:extLst>
                <a:ext uri="{FF2B5EF4-FFF2-40B4-BE49-F238E27FC236}">
                  <a16:creationId xmlns:a16="http://schemas.microsoft.com/office/drawing/2014/main" id="{E42156BF-E25E-47FB-0887-9950E5B954A8}"/>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Tree>
    <p:extLst>
      <p:ext uri="{BB962C8B-B14F-4D97-AF65-F5344CB8AC3E}">
        <p14:creationId xmlns:p14="http://schemas.microsoft.com/office/powerpoint/2010/main" val="18102677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1791F5-1223-BED5-CDAE-007EA000B383}"/>
            </a:ext>
          </a:extLst>
        </p:cNvPr>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98EFE77-8EAD-16C9-ACEC-2DE25366A2B5}"/>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15</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3" name="タイトル 1">
            <a:extLst>
              <a:ext uri="{FF2B5EF4-FFF2-40B4-BE49-F238E27FC236}">
                <a16:creationId xmlns:a16="http://schemas.microsoft.com/office/drawing/2014/main" id="{6186BEF3-EE23-7535-0501-BF44893A8368}"/>
              </a:ext>
            </a:extLst>
          </p:cNvPr>
          <p:cNvSpPr txBox="1">
            <a:spLocks/>
          </p:cNvSpPr>
          <p:nvPr/>
        </p:nvSpPr>
        <p:spPr>
          <a:xfrm>
            <a:off x="889016" y="-165222"/>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b="1" dirty="0">
                <a:solidFill>
                  <a:srgbClr val="FF9090"/>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第</a:t>
            </a:r>
            <a:r>
              <a:rPr lang="en-US" altLang="ja-JP" sz="4000" b="1" dirty="0">
                <a:solidFill>
                  <a:srgbClr val="FF9090"/>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8</a:t>
            </a:r>
            <a:r>
              <a:rPr lang="ja-JP" altLang="en-US" sz="4000" b="1" dirty="0">
                <a:solidFill>
                  <a:srgbClr val="FF9090"/>
                </a:solidFill>
                <a:latin typeface="メイリオ" panose="020B0604030504040204" pitchFamily="50" charset="-128"/>
                <a:ea typeface="メイリオ" panose="020B0604030504040204" pitchFamily="50" charset="-128"/>
                <a:hlinkClick r:id="rId3">
                  <a:extLst>
                    <a:ext uri="{A12FA001-AC4F-418D-AE19-62706E023703}">
                      <ahyp:hlinkClr xmlns:ahyp="http://schemas.microsoft.com/office/drawing/2018/hyperlinkcolor" val="tx"/>
                    </a:ext>
                  </a:extLst>
                </a:hlinkClick>
              </a:rPr>
              <a:t>回母乳バンクカンファレンス</a:t>
            </a:r>
            <a:endParaRPr lang="ja-JP" altLang="en-US" sz="4000" b="1" dirty="0">
              <a:solidFill>
                <a:srgbClr val="FF9090"/>
              </a:solidFill>
              <a:latin typeface="メイリオ" panose="020B0604030504040204" pitchFamily="50" charset="-128"/>
              <a:ea typeface="メイリオ" panose="020B0604030504040204" pitchFamily="50" charset="-128"/>
            </a:endParaRPr>
          </a:p>
        </p:txBody>
      </p:sp>
      <p:sp>
        <p:nvSpPr>
          <p:cNvPr id="7" name="コンテンツ プレースホルダー 2">
            <a:extLst>
              <a:ext uri="{FF2B5EF4-FFF2-40B4-BE49-F238E27FC236}">
                <a16:creationId xmlns:a16="http://schemas.microsoft.com/office/drawing/2014/main" id="{11FAF649-AF3E-3315-82E2-78F75CBCDBD5}"/>
              </a:ext>
            </a:extLst>
          </p:cNvPr>
          <p:cNvSpPr txBox="1">
            <a:spLocks/>
          </p:cNvSpPr>
          <p:nvPr/>
        </p:nvSpPr>
        <p:spPr>
          <a:xfrm>
            <a:off x="838200" y="1362808"/>
            <a:ext cx="10687051" cy="4870452"/>
          </a:xfrm>
          <a:prstGeom prst="rect">
            <a:avLst/>
          </a:prstGeom>
        </p:spPr>
        <p:txBody>
          <a:bodyPr vert="horz" lIns="91428" tIns="45718" rIns="91428" bIns="45718" rtlCol="0">
            <a:normAutofit/>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marL="326531" lvl="1" indent="0">
              <a:lnSpc>
                <a:spcPct val="120000"/>
              </a:lnSpc>
              <a:buNone/>
            </a:pPr>
            <a:endParaRPr lang="en-US" altLang="ja-JP" sz="2286" dirty="0">
              <a:solidFill>
                <a:schemeClr val="tx1">
                  <a:lumMod val="65000"/>
                  <a:lumOff val="35000"/>
                </a:schemeClr>
              </a:solidFill>
              <a:effectLst>
                <a:glow rad="38100">
                  <a:schemeClr val="bg1">
                    <a:lumMod val="50000"/>
                    <a:lumOff val="50000"/>
                    <a:alpha val="20000"/>
                  </a:schemeClr>
                </a:glow>
              </a:effectLst>
              <a:highlight>
                <a:srgbClr val="FFFFFF"/>
              </a:highlight>
              <a:latin typeface="メイリオ" panose="020B0604030504040204" pitchFamily="50" charset="-128"/>
              <a:ea typeface="メイリオ" panose="020B0604030504040204" pitchFamily="50" charset="-128"/>
            </a:endParaRPr>
          </a:p>
        </p:txBody>
      </p:sp>
      <p:sp>
        <p:nvSpPr>
          <p:cNvPr id="12" name="正方形/長方形 11">
            <a:extLst>
              <a:ext uri="{FF2B5EF4-FFF2-40B4-BE49-F238E27FC236}">
                <a16:creationId xmlns:a16="http://schemas.microsoft.com/office/drawing/2014/main" id="{52BF5BD5-0F9E-1252-DA69-E39A72E20CC6}"/>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pic>
        <p:nvPicPr>
          <p:cNvPr id="3" name="図 2" descr="テキスト&#10;&#10;AI によって生成されたコンテンツは間違っている可能性があります。">
            <a:extLst>
              <a:ext uri="{FF2B5EF4-FFF2-40B4-BE49-F238E27FC236}">
                <a16:creationId xmlns:a16="http://schemas.microsoft.com/office/drawing/2014/main" id="{73427A66-7629-5EDC-8BBB-1E3C2F1BF8D0}"/>
              </a:ext>
            </a:extLst>
          </p:cNvPr>
          <p:cNvPicPr>
            <a:picLocks noChangeAspect="1"/>
          </p:cNvPicPr>
          <p:nvPr/>
        </p:nvPicPr>
        <p:blipFill>
          <a:blip r:embed="rId4">
            <a:extLst>
              <a:ext uri="{28A0092B-C50C-407E-A947-70E740481C1C}">
                <a14:useLocalDpi xmlns:a14="http://schemas.microsoft.com/office/drawing/2010/main" val="0"/>
              </a:ext>
            </a:extLst>
          </a:blip>
          <a:srcRect t="56863" r="-383"/>
          <a:stretch/>
        </p:blipFill>
        <p:spPr>
          <a:xfrm>
            <a:off x="986570" y="703676"/>
            <a:ext cx="10064384" cy="6117293"/>
          </a:xfrm>
          <a:prstGeom prst="rect">
            <a:avLst/>
          </a:prstGeom>
        </p:spPr>
      </p:pic>
    </p:spTree>
    <p:extLst>
      <p:ext uri="{BB962C8B-B14F-4D97-AF65-F5344CB8AC3E}">
        <p14:creationId xmlns:p14="http://schemas.microsoft.com/office/powerpoint/2010/main" val="13042962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7E34A4D8-3993-4E0A-BE10-FB4D5AD6C86C}"/>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16</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17" name="タイトル 1"/>
          <p:cNvSpPr txBox="1">
            <a:spLocks/>
          </p:cNvSpPr>
          <p:nvPr/>
        </p:nvSpPr>
        <p:spPr>
          <a:xfrm>
            <a:off x="1524000" y="2560958"/>
            <a:ext cx="9144000" cy="2072514"/>
          </a:xfrm>
          <a:prstGeom prst="rect">
            <a:avLst/>
          </a:prstGeom>
        </p:spPr>
        <p:txBody>
          <a:bodyPr vert="horz" lIns="91440" tIns="45720" rIns="91440" bIns="45720" rtlCol="0" anchor="b">
            <a:normAutofit fontScale="85000" lnSpcReduction="200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pPr>
              <a:lnSpc>
                <a:spcPct val="110000"/>
              </a:lnSpc>
            </a:pPr>
            <a:r>
              <a:rPr lang="en-US" altLang="ja-JP" sz="5400" b="1" dirty="0">
                <a:solidFill>
                  <a:schemeClr val="tx1">
                    <a:lumMod val="75000"/>
                    <a:lumOff val="25000"/>
                  </a:schemeClr>
                </a:solidFill>
                <a:latin typeface="メイリオ" panose="020B0604030504040204" pitchFamily="50" charset="-128"/>
                <a:ea typeface="メイリオ" panose="020B0604030504040204" pitchFamily="50" charset="-128"/>
              </a:rPr>
              <a:t>【</a:t>
            </a:r>
            <a:r>
              <a:rPr lang="ja-JP" altLang="en-US" sz="5400" b="1" dirty="0">
                <a:solidFill>
                  <a:schemeClr val="tx1">
                    <a:lumMod val="75000"/>
                    <a:lumOff val="25000"/>
                  </a:schemeClr>
                </a:solidFill>
                <a:latin typeface="メイリオ" panose="020B0604030504040204" pitchFamily="50" charset="-128"/>
                <a:ea typeface="メイリオ" panose="020B0604030504040204" pitchFamily="50" charset="-128"/>
              </a:rPr>
              <a:t>問合せ先</a:t>
            </a:r>
            <a:r>
              <a:rPr lang="en-US" altLang="ja-JP" sz="5400" b="1" dirty="0">
                <a:solidFill>
                  <a:schemeClr val="tx1">
                    <a:lumMod val="75000"/>
                    <a:lumOff val="25000"/>
                  </a:schemeClr>
                </a:solidFill>
                <a:latin typeface="メイリオ" panose="020B0604030504040204" pitchFamily="50" charset="-128"/>
                <a:ea typeface="メイリオ" panose="020B0604030504040204" pitchFamily="50" charset="-128"/>
              </a:rPr>
              <a:t>】</a:t>
            </a:r>
          </a:p>
          <a:p>
            <a:pPr>
              <a:lnSpc>
                <a:spcPct val="110000"/>
              </a:lnSpc>
            </a:pPr>
            <a:r>
              <a:rPr lang="ja-JP" altLang="en-US" sz="5400" b="1" dirty="0">
                <a:solidFill>
                  <a:schemeClr val="tx1">
                    <a:lumMod val="75000"/>
                    <a:lumOff val="25000"/>
                  </a:schemeClr>
                </a:solidFill>
                <a:latin typeface="メイリオ" panose="020B0604030504040204" pitchFamily="50" charset="-128"/>
                <a:ea typeface="メイリオ" panose="020B0604030504040204" pitchFamily="50" charset="-128"/>
              </a:rPr>
              <a:t>日本財団母乳バンク</a:t>
            </a:r>
            <a:endParaRPr lang="en-US" altLang="ja-JP" sz="5400" b="1" dirty="0">
              <a:solidFill>
                <a:schemeClr val="tx1">
                  <a:lumMod val="75000"/>
                  <a:lumOff val="25000"/>
                </a:schemeClr>
              </a:solidFill>
              <a:latin typeface="メイリオ" panose="020B0604030504040204" pitchFamily="50" charset="-128"/>
              <a:ea typeface="メイリオ" panose="020B0604030504040204" pitchFamily="50" charset="-128"/>
            </a:endParaRPr>
          </a:p>
          <a:p>
            <a:pPr>
              <a:lnSpc>
                <a:spcPct val="110000"/>
              </a:lnSpc>
            </a:pPr>
            <a:r>
              <a:rPr lang="en-US" altLang="ja-JP" sz="5400" b="1" dirty="0">
                <a:solidFill>
                  <a:schemeClr val="tx1">
                    <a:lumMod val="75000"/>
                    <a:lumOff val="25000"/>
                  </a:schemeClr>
                </a:solidFill>
                <a:latin typeface="メイリオ" panose="020B0604030504040204" pitchFamily="50" charset="-128"/>
                <a:ea typeface="メイリオ" panose="020B0604030504040204" pitchFamily="50" charset="-128"/>
              </a:rPr>
              <a:t>info@milkbank.or.jp</a:t>
            </a:r>
            <a:endParaRPr lang="ja-JP" altLang="en-US" sz="5400" b="1" dirty="0">
              <a:solidFill>
                <a:schemeClr val="tx1">
                  <a:lumMod val="75000"/>
                  <a:lumOff val="25000"/>
                </a:schemeClr>
              </a:solidFill>
              <a:latin typeface="メイリオ" panose="020B0604030504040204" pitchFamily="50" charset="-128"/>
              <a:ea typeface="メイリオ" panose="020B0604030504040204" pitchFamily="50" charset="-128"/>
            </a:endParaRPr>
          </a:p>
        </p:txBody>
      </p:sp>
      <p:pic>
        <p:nvPicPr>
          <p:cNvPr id="8" name="コンテンツ プレースホルダー 7">
            <a:extLst>
              <a:ext uri="{FF2B5EF4-FFF2-40B4-BE49-F238E27FC236}">
                <a16:creationId xmlns:a16="http://schemas.microsoft.com/office/drawing/2014/main" id="{86D7793F-F41D-D121-557E-DBA8BD5BBBC4}"/>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9896630" y="4360540"/>
            <a:ext cx="1934691" cy="1934691"/>
          </a:xfrm>
        </p:spPr>
      </p:pic>
      <p:pic>
        <p:nvPicPr>
          <p:cNvPr id="9" name="コンテンツ プレースホルダー 7">
            <a:extLst>
              <a:ext uri="{FF2B5EF4-FFF2-40B4-BE49-F238E27FC236}">
                <a16:creationId xmlns:a16="http://schemas.microsoft.com/office/drawing/2014/main" id="{262A623D-3210-7E7B-A9F7-D58C1E0B9F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56390" y="565148"/>
            <a:ext cx="1934691" cy="1934691"/>
          </a:xfrm>
          <a:prstGeom prst="rect">
            <a:avLst/>
          </a:prstGeom>
        </p:spPr>
      </p:pic>
    </p:spTree>
    <p:extLst>
      <p:ext uri="{BB962C8B-B14F-4D97-AF65-F5344CB8AC3E}">
        <p14:creationId xmlns:p14="http://schemas.microsoft.com/office/powerpoint/2010/main" val="22810028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FDE0D5-A237-3C68-6637-3B51629BCFDD}"/>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196F79AE-978E-EE96-44B5-8719D70EF484}"/>
              </a:ext>
            </a:extLst>
          </p:cNvPr>
          <p:cNvSpPr>
            <a:spLocks noGrp="1"/>
          </p:cNvSpPr>
          <p:nvPr>
            <p:ph type="title"/>
          </p:nvPr>
        </p:nvSpPr>
        <p:spPr/>
        <p:txBody>
          <a:bodyPr/>
          <a:lstStyle/>
          <a:p>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a:extLst>
              <a:ext uri="{FF2B5EF4-FFF2-40B4-BE49-F238E27FC236}">
                <a16:creationId xmlns:a16="http://schemas.microsoft.com/office/drawing/2014/main" id="{37271002-207F-8C2C-98FF-300EAC641CA0}"/>
              </a:ext>
            </a:extLst>
          </p:cNvPr>
          <p:cNvSpPr>
            <a:spLocks noGrp="1"/>
          </p:cNvSpPr>
          <p:nvPr>
            <p:ph idx="1"/>
          </p:nvPr>
        </p:nvSpPr>
        <p:spPr/>
        <p:txBody>
          <a:bodyPr/>
          <a:lstStyle/>
          <a:p>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正方形/長方形 3">
            <a:extLst>
              <a:ext uri="{FF2B5EF4-FFF2-40B4-BE49-F238E27FC236}">
                <a16:creationId xmlns:a16="http://schemas.microsoft.com/office/drawing/2014/main" id="{66CC6CC2-D811-9892-60A9-F48FFCF10C97}"/>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5241D17B-D06B-3E2A-B4B8-06EC0E925A92}"/>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b="1" dirty="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4">
            <a:extLst>
              <a:ext uri="{FF2B5EF4-FFF2-40B4-BE49-F238E27FC236}">
                <a16:creationId xmlns:a16="http://schemas.microsoft.com/office/drawing/2014/main" id="{CD2695F4-64BC-BAE1-8AED-5D059BA5F369}"/>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UD デジタル 教科書体 NP-R" panose="02020400000000000000" pitchFamily="18" charset="-128"/>
                <a:ea typeface="UD デジタル 教科書体 NP-R" panose="02020400000000000000" pitchFamily="18" charset="-128"/>
              </a:rPr>
              <a:pPr defTabSz="914283">
                <a:defRPr/>
              </a:pPr>
              <a:t>17</a:t>
            </a:fld>
            <a:endParaRPr kumimoji="1" lang="ja-JP" altLang="en-US">
              <a:solidFill>
                <a:prstClr val="black">
                  <a:tint val="75000"/>
                </a:prstClr>
              </a:solidFill>
              <a:latin typeface="UD デジタル 教科書体 NP-R" panose="02020400000000000000" pitchFamily="18" charset="-128"/>
              <a:ea typeface="UD デジタル 教科書体 NP-R" panose="02020400000000000000" pitchFamily="18" charset="-128"/>
            </a:endParaRPr>
          </a:p>
        </p:txBody>
      </p:sp>
      <p:sp>
        <p:nvSpPr>
          <p:cNvPr id="17" name="タイトル 1">
            <a:extLst>
              <a:ext uri="{FF2B5EF4-FFF2-40B4-BE49-F238E27FC236}">
                <a16:creationId xmlns:a16="http://schemas.microsoft.com/office/drawing/2014/main" id="{0017FDB0-84D6-7590-C81D-AE3E68E99A68}"/>
              </a:ext>
            </a:extLst>
          </p:cNvPr>
          <p:cNvSpPr txBox="1">
            <a:spLocks/>
          </p:cNvSpPr>
          <p:nvPr/>
        </p:nvSpPr>
        <p:spPr>
          <a:xfrm>
            <a:off x="1524000" y="1906134"/>
            <a:ext cx="9144000" cy="15228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latin typeface="UD デジタル 教科書体 NP-R" panose="02020400000000000000" pitchFamily="18" charset="-128"/>
                <a:ea typeface="UD デジタル 教科書体 NP-R" panose="02020400000000000000" pitchFamily="18" charset="-128"/>
              </a:rPr>
              <a:t>２</a:t>
            </a:r>
            <a:r>
              <a:rPr lang="en-US" altLang="ja-JP" sz="4000" b="1" dirty="0">
                <a:latin typeface="UD デジタル 教科書体 NP-R" panose="02020400000000000000" pitchFamily="18" charset="-128"/>
                <a:ea typeface="UD デジタル 教科書体 NP-R" panose="02020400000000000000" pitchFamily="18" charset="-128"/>
              </a:rPr>
              <a:t>.</a:t>
            </a:r>
            <a:r>
              <a:rPr lang="ja-JP" altLang="en-US" sz="4000" b="1" spc="100" dirty="0">
                <a:latin typeface="UD デジタル 教科書体 NP-R" panose="02020400000000000000" pitchFamily="18" charset="-128"/>
                <a:ea typeface="UD デジタル 教科書体 NP-R" panose="02020400000000000000" pitchFamily="18" charset="-128"/>
              </a:rPr>
              <a:t>令和７年度 東京都ドナーミルク</a:t>
            </a:r>
            <a:endParaRPr lang="en-US" altLang="ja-JP" sz="4000" b="1" spc="100" dirty="0">
              <a:latin typeface="UD デジタル 教科書体 NP-R" panose="02020400000000000000" pitchFamily="18" charset="-128"/>
              <a:ea typeface="UD デジタル 教科書体 NP-R" panose="02020400000000000000" pitchFamily="18" charset="-128"/>
            </a:endParaRPr>
          </a:p>
          <a:p>
            <a:r>
              <a:rPr lang="ja-JP" altLang="en-US" sz="4000" b="1" spc="100" dirty="0">
                <a:latin typeface="UD デジタル 教科書体 NP-R" panose="02020400000000000000" pitchFamily="18" charset="-128"/>
                <a:ea typeface="UD デジタル 教科書体 NP-R" panose="02020400000000000000" pitchFamily="18" charset="-128"/>
              </a:rPr>
              <a:t>利用支援事業の概要について</a:t>
            </a:r>
            <a:endParaRPr lang="ja-JP" altLang="en-US" sz="4000" b="1" dirty="0">
              <a:solidFill>
                <a:schemeClr val="tx1">
                  <a:lumMod val="65000"/>
                  <a:lumOff val="35000"/>
                </a:schemeClr>
              </a:solidFill>
              <a:latin typeface="UD デジタル 教科書体 NP-R" panose="02020400000000000000" pitchFamily="18" charset="-128"/>
              <a:ea typeface="UD デジタル 教科書体 NP-R" panose="02020400000000000000" pitchFamily="18" charset="-128"/>
            </a:endParaRPr>
          </a:p>
        </p:txBody>
      </p:sp>
      <p:sp>
        <p:nvSpPr>
          <p:cNvPr id="18" name="サブタイトル 2">
            <a:extLst>
              <a:ext uri="{FF2B5EF4-FFF2-40B4-BE49-F238E27FC236}">
                <a16:creationId xmlns:a16="http://schemas.microsoft.com/office/drawing/2014/main" id="{EB87A82A-88D4-835A-661F-243C657A4C6A}"/>
              </a:ext>
            </a:extLst>
          </p:cNvPr>
          <p:cNvSpPr txBox="1">
            <a:spLocks/>
          </p:cNvSpPr>
          <p:nvPr/>
        </p:nvSpPr>
        <p:spPr>
          <a:xfrm>
            <a:off x="1648279" y="376158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400" kern="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東京都保健医療局医療政策部救急災害医療課</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9058914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D5FF6C8-C87A-1AE3-6397-6F9A0EBD3C5A}"/>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57E036BE-C953-948C-321F-C42C71FFB674}"/>
              </a:ext>
            </a:extLst>
          </p:cNvPr>
          <p:cNvSpPr txBox="1"/>
          <p:nvPr/>
        </p:nvSpPr>
        <p:spPr>
          <a:xfrm>
            <a:off x="1337690" y="140892"/>
            <a:ext cx="10016110" cy="369332"/>
          </a:xfrm>
          <a:prstGeom prst="rect">
            <a:avLst/>
          </a:prstGeom>
          <a:noFill/>
        </p:spPr>
        <p:txBody>
          <a:bodyPr wrap="square" rtlCol="0">
            <a:spAutoFit/>
          </a:bodyPr>
          <a:lstStyle/>
          <a:p>
            <a:pPr>
              <a:spcAft>
                <a:spcPts val="300"/>
              </a:spcAft>
              <a:defRPr/>
            </a:pP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２</a:t>
            </a:r>
            <a:r>
              <a:rPr lang="en-US" altLang="ja-JP"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令和７年度 東京都ドナーミルク利用支援事業の概要について（ドナー登録施設支援事業）</a:t>
            </a:r>
          </a:p>
        </p:txBody>
      </p:sp>
      <p:cxnSp>
        <p:nvCxnSpPr>
          <p:cNvPr id="5" name="直線コネクタ 4">
            <a:extLst>
              <a:ext uri="{FF2B5EF4-FFF2-40B4-BE49-F238E27FC236}">
                <a16:creationId xmlns:a16="http://schemas.microsoft.com/office/drawing/2014/main" id="{4EF9FD30-C1B7-0102-FEDF-44905DF7D510}"/>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48085DEF-DE69-9F8A-D6E4-774BF94510D0}"/>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P-R" panose="02020400000000000000" pitchFamily="18" charset="-128"/>
                <a:ea typeface="UD デジタル 教科書体 NP-R" panose="02020400000000000000" pitchFamily="18" charset="-128"/>
              </a:rPr>
              <a:t>18</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F025F5A9-0AB5-83F2-0541-E9D4CB56E3F5}"/>
              </a:ext>
            </a:extLst>
          </p:cNvPr>
          <p:cNvSpPr txBox="1"/>
          <p:nvPr/>
        </p:nvSpPr>
        <p:spPr>
          <a:xfrm>
            <a:off x="1337690" y="666130"/>
            <a:ext cx="9697918" cy="548645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p"/>
              <a:tabLst/>
              <a:defRPr/>
            </a:pPr>
            <a:r>
              <a:rPr kumimoji="1" lang="ja-JP" altLang="en-US" sz="20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事業目的</a:t>
            </a:r>
            <a:endParaRPr kumimoji="1" lang="en-US" altLang="ja-JP" sz="2000"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b="1"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b="1" i="0" u="none" strike="noStrike" kern="1200" cap="none" spc="0" normalizeH="0" baseline="0" noProof="0" dirty="0">
                <a:ln>
                  <a:noFill/>
                </a:ln>
                <a:solidFill>
                  <a:srgbClr val="4F81BD">
                    <a:lumMod val="50000"/>
                  </a:srgbClr>
                </a:solidFill>
                <a:effectLst/>
                <a:uLnTx/>
                <a:uFillTx/>
                <a:latin typeface="UD デジタル 教科書体 NP-R" panose="02020400000000000000" pitchFamily="18" charset="-128"/>
                <a:ea typeface="UD デジタル 教科書体 NP-R" panose="02020400000000000000" pitchFamily="18" charset="-128"/>
              </a:rPr>
              <a:t>ドナーミルクの利用やドナー登録を行う医療機関を支援し、ドナーミルクを必要とする</a:t>
            </a:r>
            <a:r>
              <a:rPr kumimoji="1" lang="en-US" altLang="ja-JP" b="1" i="0" u="none" strike="noStrike" kern="1200" cap="none" spc="0" normalizeH="0" baseline="0" noProof="0" dirty="0">
                <a:ln>
                  <a:noFill/>
                </a:ln>
                <a:solidFill>
                  <a:srgbClr val="4F81BD">
                    <a:lumMod val="50000"/>
                  </a:srgbClr>
                </a:solidFill>
                <a:effectLst/>
                <a:uLnTx/>
                <a:uFillTx/>
                <a:latin typeface="UD デジタル 教科書体 NP-R" panose="02020400000000000000" pitchFamily="18" charset="-128"/>
                <a:ea typeface="UD デジタル 教科書体 NP-R" panose="02020400000000000000" pitchFamily="18" charset="-128"/>
              </a:rPr>
              <a:t>NICU</a:t>
            </a:r>
            <a:r>
              <a:rPr kumimoji="1" lang="ja-JP" altLang="en-US" b="1" i="0" u="none" strike="noStrike" kern="1200" cap="none" spc="0" normalizeH="0" baseline="0" noProof="0" dirty="0">
                <a:ln>
                  <a:noFill/>
                </a:ln>
                <a:solidFill>
                  <a:srgbClr val="4F81BD">
                    <a:lumMod val="50000"/>
                  </a:srgbClr>
                </a:solidFill>
                <a:effectLst/>
                <a:uLnTx/>
                <a:uFillTx/>
                <a:latin typeface="UD デジタル 教科書体 NP-R" panose="02020400000000000000" pitchFamily="18" charset="-128"/>
                <a:ea typeface="UD デジタル 教科書体 NP-R" panose="02020400000000000000" pitchFamily="18" charset="-128"/>
              </a:rPr>
              <a:t>入院児が利用可能な環境を整備</a:t>
            </a:r>
            <a:r>
              <a:rPr kumimoji="1" lang="ja-JP" altLang="en-US" b="1"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する。</a:t>
            </a:r>
            <a:endParaRPr lang="en-US" altLang="ja-JP" b="1" dirty="0">
              <a:solidFill>
                <a:prstClr val="black"/>
              </a:solidFill>
              <a:latin typeface="UD デジタル 教科書体 NP-R" panose="02020400000000000000" pitchFamily="18" charset="-128"/>
              <a:ea typeface="UD デジタル 教科書体 NP-R" panose="020204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P-R" panose="02020400000000000000" pitchFamily="18" charset="-128"/>
                <a:ea typeface="UD デジタル 教科書体 NP-R" panose="02020400000000000000" pitchFamily="18" charset="-128"/>
              </a:rPr>
              <a:t>事業概要</a:t>
            </a:r>
            <a:endParaRPr lang="en-US" altLang="ja-JP" sz="2000" b="1"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200000"/>
              </a:lnSpc>
              <a:defRPr/>
            </a:pPr>
            <a:r>
              <a:rPr lang="ja-JP" altLang="en-US" sz="2000" b="1" dirty="0">
                <a:solidFill>
                  <a:schemeClr val="accent2"/>
                </a:solidFill>
                <a:latin typeface="UD デジタル 教科書体 NP-R" panose="02020400000000000000" pitchFamily="18" charset="-128"/>
                <a:ea typeface="UD デジタル 教科書体 NP-R" panose="02020400000000000000" pitchFamily="18" charset="-128"/>
              </a:rPr>
              <a:t>ドナー登録施設支援事業</a:t>
            </a:r>
            <a:endParaRPr lang="en-US" altLang="ja-JP" sz="1600" dirty="0">
              <a:solidFill>
                <a:schemeClr val="accent2"/>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kumimoji="1" lang="ja-JP" altLang="en-US" sz="160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［事業概要</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a:t>
            </a: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ドナー登録への</a:t>
            </a:r>
            <a:r>
              <a:rPr kumimoji="1" lang="ja-JP" altLang="en-US" i="0" u="non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支援（</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問診・採血に係る人件費、事務費など</a:t>
            </a:r>
            <a:r>
              <a:rPr kumimoji="1" lang="ja-JP" altLang="en-US" i="0" u="non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a:t>
            </a:r>
            <a:endParaRPr kumimoji="1" lang="en-US" altLang="ja-JP" i="0" u="non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［補助対象］ドナー登録を行う医療機関（産科、小児科等）</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［補助対象施設となる要件］ドナー登録を行う施設</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として母乳バンクから業務を受託していること。</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ドナー登録の促進に向け、周知を行うこと。</a:t>
            </a: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［基準額］ドナー登録１件あたり</a:t>
            </a:r>
            <a:r>
              <a:rPr lang="en-US" altLang="ja-JP" b="1" dirty="0">
                <a:solidFill>
                  <a:prstClr val="black"/>
                </a:solidFill>
                <a:latin typeface="UD デジタル 教科書体 NP-R" panose="02020400000000000000" pitchFamily="18" charset="-128"/>
                <a:ea typeface="UD デジタル 教科書体 NP-R" panose="02020400000000000000" pitchFamily="18" charset="-128"/>
              </a:rPr>
              <a:t>3,000</a:t>
            </a:r>
            <a:r>
              <a:rPr lang="ja-JP" altLang="en-US" b="1" dirty="0">
                <a:solidFill>
                  <a:prstClr val="black"/>
                </a:solidFill>
                <a:latin typeface="UD デジタル 教科書体 NP-R" panose="02020400000000000000" pitchFamily="18" charset="-128"/>
                <a:ea typeface="UD デジタル 教科書体 NP-R" panose="02020400000000000000" pitchFamily="18" charset="-128"/>
              </a:rPr>
              <a:t>円</a:t>
            </a:r>
            <a:endParaRPr lang="en-US" altLang="ja-JP" b="1"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［補助率］</a:t>
            </a:r>
            <a:r>
              <a:rPr lang="en-US" altLang="ja-JP" dirty="0">
                <a:solidFill>
                  <a:prstClr val="black"/>
                </a:solidFill>
                <a:latin typeface="UD デジタル 教科書体 NP-R" panose="02020400000000000000" pitchFamily="18" charset="-128"/>
                <a:ea typeface="UD デジタル 教科書体 NP-R" panose="02020400000000000000" pitchFamily="18" charset="-128"/>
              </a:rPr>
              <a:t>10/10</a:t>
            </a:r>
            <a:r>
              <a:rPr kumimoji="1" lang="ja-JP" altLang="en-US"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b="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3" name="正方形/長方形 2">
            <a:extLst>
              <a:ext uri="{FF2B5EF4-FFF2-40B4-BE49-F238E27FC236}">
                <a16:creationId xmlns:a16="http://schemas.microsoft.com/office/drawing/2014/main" id="{2A4166F3-60EB-5BF9-EF48-18892A3ECA23}"/>
              </a:ext>
            </a:extLst>
          </p:cNvPr>
          <p:cNvSpPr/>
          <p:nvPr/>
        </p:nvSpPr>
        <p:spPr>
          <a:xfrm>
            <a:off x="7380773" y="703699"/>
            <a:ext cx="3570642" cy="540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bIns="4680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1600" b="1" dirty="0">
                <a:solidFill>
                  <a:prstClr val="white"/>
                </a:solidFill>
                <a:latin typeface="UD デジタル 教科書体 NP-R" panose="02020400000000000000" pitchFamily="18" charset="-128"/>
                <a:ea typeface="UD デジタル 教科書体 NP-R" panose="02020400000000000000" pitchFamily="18" charset="-128"/>
              </a:rPr>
              <a:t>令和７年度予算額：</a:t>
            </a:r>
            <a:r>
              <a:rPr lang="en-US" altLang="ja-JP" sz="1600" b="1" dirty="0">
                <a:solidFill>
                  <a:prstClr val="white"/>
                </a:solidFill>
                <a:latin typeface="UD デジタル 教科書体 NP-R" panose="02020400000000000000" pitchFamily="18" charset="-128"/>
                <a:ea typeface="UD デジタル 教科書体 NP-R" panose="02020400000000000000" pitchFamily="18" charset="-128"/>
              </a:rPr>
              <a:t>32</a:t>
            </a:r>
            <a:r>
              <a:rPr lang="zh-TW" altLang="en-US" sz="1600" b="1" dirty="0">
                <a:solidFill>
                  <a:prstClr val="white"/>
                </a:solidFill>
                <a:latin typeface="UD デジタル 教科書体 NP-R" panose="02020400000000000000" pitchFamily="18" charset="-128"/>
                <a:ea typeface="UD デジタル 教科書体 NP-R" panose="02020400000000000000" pitchFamily="18" charset="-128"/>
              </a:rPr>
              <a:t>百万円</a:t>
            </a:r>
            <a:endParaRPr kumimoji="1" lang="ja-JP" altLang="en-US" sz="1600" b="1" i="0" u="none" strike="noStrike" kern="1200" cap="none" spc="0" normalizeH="0" baseline="0" noProof="0" dirty="0">
              <a:ln>
                <a:noFill/>
              </a:ln>
              <a:solidFill>
                <a:prstClr val="white"/>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99ED7FE9-83BC-D18F-10A6-94F2A8C7CC7B}"/>
              </a:ext>
            </a:extLst>
          </p:cNvPr>
          <p:cNvSpPr/>
          <p:nvPr/>
        </p:nvSpPr>
        <p:spPr>
          <a:xfrm>
            <a:off x="7734372" y="3714033"/>
            <a:ext cx="4395375" cy="26720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ja-JP" altLang="en-US" dirty="0">
              <a:solidFill>
                <a:prstClr val="black"/>
              </a:solidFill>
              <a:latin typeface="UD デジタル 教科書体 NP-R" panose="02020400000000000000" pitchFamily="18" charset="-128"/>
              <a:ea typeface="UD デジタル 教科書体 NP-R" panose="02020400000000000000" pitchFamily="18" charset="-128"/>
            </a:endParaRPr>
          </a:p>
        </p:txBody>
      </p:sp>
      <p:grpSp>
        <p:nvGrpSpPr>
          <p:cNvPr id="8" name="グループ化 7">
            <a:extLst>
              <a:ext uri="{FF2B5EF4-FFF2-40B4-BE49-F238E27FC236}">
                <a16:creationId xmlns:a16="http://schemas.microsoft.com/office/drawing/2014/main" id="{FD043F8F-76E9-CF54-04AD-60D979A3B019}"/>
              </a:ext>
            </a:extLst>
          </p:cNvPr>
          <p:cNvGrpSpPr>
            <a:grpSpLocks noChangeAspect="1"/>
          </p:cNvGrpSpPr>
          <p:nvPr/>
        </p:nvGrpSpPr>
        <p:grpSpPr>
          <a:xfrm>
            <a:off x="7315800" y="3927361"/>
            <a:ext cx="4685544" cy="2294287"/>
            <a:chOff x="5177730" y="4485436"/>
            <a:chExt cx="4220507" cy="2066581"/>
          </a:xfrm>
        </p:grpSpPr>
        <p:pic>
          <p:nvPicPr>
            <p:cNvPr id="9" name="図 8">
              <a:extLst>
                <a:ext uri="{FF2B5EF4-FFF2-40B4-BE49-F238E27FC236}">
                  <a16:creationId xmlns:a16="http://schemas.microsoft.com/office/drawing/2014/main" id="{581A3E5B-4C37-DA2E-F7DC-9FE97831558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73" r="5281"/>
            <a:stretch/>
          </p:blipFill>
          <p:spPr>
            <a:xfrm>
              <a:off x="8365182" y="5338077"/>
              <a:ext cx="950998" cy="612270"/>
            </a:xfrm>
            <a:prstGeom prst="rect">
              <a:avLst/>
            </a:prstGeom>
          </p:spPr>
        </p:pic>
        <p:pic>
          <p:nvPicPr>
            <p:cNvPr id="10" name="図 9">
              <a:extLst>
                <a:ext uri="{FF2B5EF4-FFF2-40B4-BE49-F238E27FC236}">
                  <a16:creationId xmlns:a16="http://schemas.microsoft.com/office/drawing/2014/main" id="{F8950D64-4334-8B27-625A-C7A7E8F2DF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759" y="5218365"/>
              <a:ext cx="633265" cy="402520"/>
            </a:xfrm>
            <a:prstGeom prst="rect">
              <a:avLst/>
            </a:prstGeom>
          </p:spPr>
        </p:pic>
        <p:sp>
          <p:nvSpPr>
            <p:cNvPr id="11" name="テキスト ボックス 10">
              <a:extLst>
                <a:ext uri="{FF2B5EF4-FFF2-40B4-BE49-F238E27FC236}">
                  <a16:creationId xmlns:a16="http://schemas.microsoft.com/office/drawing/2014/main" id="{364BFCA6-16EF-14F1-6D08-BAA89C7840D3}"/>
                </a:ext>
              </a:extLst>
            </p:cNvPr>
            <p:cNvSpPr txBox="1"/>
            <p:nvPr/>
          </p:nvSpPr>
          <p:spPr>
            <a:xfrm>
              <a:off x="5177730" y="4878495"/>
              <a:ext cx="1313567" cy="374260"/>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登録施設</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50546FEA-7C08-37F5-E5C6-404FB84A652F}"/>
                </a:ext>
              </a:extLst>
            </p:cNvPr>
            <p:cNvSpPr txBox="1"/>
            <p:nvPr/>
          </p:nvSpPr>
          <p:spPr>
            <a:xfrm>
              <a:off x="8225035" y="6067869"/>
              <a:ext cx="1168734" cy="374260"/>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使用施設</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a:t>
              </a:r>
              <a:r>
                <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NICU</a:t>
              </a: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a:extLst>
                <a:ext uri="{FF2B5EF4-FFF2-40B4-BE49-F238E27FC236}">
                  <a16:creationId xmlns:a16="http://schemas.microsoft.com/office/drawing/2014/main" id="{1F07E7DB-A4F1-9F08-3E20-94582DC16B96}"/>
                </a:ext>
              </a:extLst>
            </p:cNvPr>
            <p:cNvSpPr txBox="1"/>
            <p:nvPr/>
          </p:nvSpPr>
          <p:spPr>
            <a:xfrm>
              <a:off x="6781344" y="5928755"/>
              <a:ext cx="1168734" cy="207922"/>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母乳バンク</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pic>
          <p:nvPicPr>
            <p:cNvPr id="14" name="図 13">
              <a:extLst>
                <a:ext uri="{FF2B5EF4-FFF2-40B4-BE49-F238E27FC236}">
                  <a16:creationId xmlns:a16="http://schemas.microsoft.com/office/drawing/2014/main" id="{A14510BD-DC71-749D-3090-889C76037CC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033" y="5141554"/>
              <a:ext cx="480397" cy="698077"/>
            </a:xfrm>
            <a:prstGeom prst="rect">
              <a:avLst/>
            </a:prstGeom>
          </p:spPr>
        </p:pic>
        <p:sp>
          <p:nvSpPr>
            <p:cNvPr id="15" name="右矢印 22">
              <a:extLst>
                <a:ext uri="{FF2B5EF4-FFF2-40B4-BE49-F238E27FC236}">
                  <a16:creationId xmlns:a16="http://schemas.microsoft.com/office/drawing/2014/main" id="{F6E52F89-5A80-3A4F-81CC-A586D75E537D}"/>
                </a:ext>
              </a:extLst>
            </p:cNvPr>
            <p:cNvSpPr/>
            <p:nvPr/>
          </p:nvSpPr>
          <p:spPr>
            <a:xfrm flipH="1">
              <a:off x="6425311" y="5193775"/>
              <a:ext cx="643152" cy="245499"/>
            </a:xfrm>
            <a:prstGeom prst="rightArrow">
              <a:avLst>
                <a:gd name="adj1" fmla="val 34626"/>
                <a:gd name="adj2" fmla="val 6281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16" name="右矢印 23">
              <a:extLst>
                <a:ext uri="{FF2B5EF4-FFF2-40B4-BE49-F238E27FC236}">
                  <a16:creationId xmlns:a16="http://schemas.microsoft.com/office/drawing/2014/main" id="{3ED70664-60FF-4C44-871F-F5A895ABBA41}"/>
                </a:ext>
              </a:extLst>
            </p:cNvPr>
            <p:cNvSpPr/>
            <p:nvPr/>
          </p:nvSpPr>
          <p:spPr>
            <a:xfrm flipH="1">
              <a:off x="7677283" y="5193775"/>
              <a:ext cx="643152" cy="245499"/>
            </a:xfrm>
            <a:prstGeom prst="rightArrow">
              <a:avLst>
                <a:gd name="adj1" fmla="val 34626"/>
                <a:gd name="adj2" fmla="val 6281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a:extLst>
                <a:ext uri="{FF2B5EF4-FFF2-40B4-BE49-F238E27FC236}">
                  <a16:creationId xmlns:a16="http://schemas.microsoft.com/office/drawing/2014/main" id="{3A91EFDB-83EB-2B00-9AC6-F34CF57D201E}"/>
                </a:ext>
              </a:extLst>
            </p:cNvPr>
            <p:cNvSpPr txBox="1"/>
            <p:nvPr/>
          </p:nvSpPr>
          <p:spPr>
            <a:xfrm>
              <a:off x="7538056" y="4653136"/>
              <a:ext cx="906041" cy="540598"/>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ドナーミルク</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使用量に応じた会費</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a:extLst>
                <a:ext uri="{FF2B5EF4-FFF2-40B4-BE49-F238E27FC236}">
                  <a16:creationId xmlns:a16="http://schemas.microsoft.com/office/drawing/2014/main" id="{A08F3BDC-B97F-7063-FC74-1D140FD5A808}"/>
                </a:ext>
              </a:extLst>
            </p:cNvPr>
            <p:cNvSpPr txBox="1"/>
            <p:nvPr/>
          </p:nvSpPr>
          <p:spPr>
            <a:xfrm>
              <a:off x="6258036" y="4854083"/>
              <a:ext cx="1005499" cy="270761"/>
            </a:xfrm>
            <a:prstGeom prst="rect">
              <a:avLst/>
            </a:prstGeom>
            <a:noFill/>
          </p:spPr>
          <p:txBody>
            <a:bodyPr wrap="square" lIns="36000" tIns="0" rIns="0" rtlCol="0" anchor="t">
              <a:spAutoFit/>
            </a:bodyPr>
            <a:lstStyle/>
            <a:p>
              <a:pPr algn="ctr" defTabSz="457200">
                <a:lnSpc>
                  <a:spcPts val="2200"/>
                </a:lnSpc>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検査キット</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a:extLst>
                <a:ext uri="{FF2B5EF4-FFF2-40B4-BE49-F238E27FC236}">
                  <a16:creationId xmlns:a16="http://schemas.microsoft.com/office/drawing/2014/main" id="{B8506804-6419-09CB-CAF8-76C287366A0C}"/>
                </a:ext>
              </a:extLst>
            </p:cNvPr>
            <p:cNvSpPr txBox="1"/>
            <p:nvPr/>
          </p:nvSpPr>
          <p:spPr>
            <a:xfrm>
              <a:off x="5421077" y="4598077"/>
              <a:ext cx="1360267" cy="207922"/>
            </a:xfrm>
            <a:prstGeom prst="rect">
              <a:avLst/>
            </a:prstGeom>
            <a:noFill/>
          </p:spPr>
          <p:txBody>
            <a:bodyPr wrap="square" lIns="36000" tIns="0" rIns="0" rtlCol="0" anchor="t">
              <a:spAutoFit/>
            </a:bodyPr>
            <a:lstStyle/>
            <a:p>
              <a:pP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検査に係る人件費等</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0" name="フリーフォーム 30">
              <a:extLst>
                <a:ext uri="{FF2B5EF4-FFF2-40B4-BE49-F238E27FC236}">
                  <a16:creationId xmlns:a16="http://schemas.microsoft.com/office/drawing/2014/main" id="{639A9527-389B-CFAB-A187-40912B8FBD53}"/>
                </a:ext>
              </a:extLst>
            </p:cNvPr>
            <p:cNvSpPr/>
            <p:nvPr/>
          </p:nvSpPr>
          <p:spPr>
            <a:xfrm>
              <a:off x="8454840" y="4485436"/>
              <a:ext cx="943397" cy="954791"/>
            </a:xfrm>
            <a:custGeom>
              <a:avLst/>
              <a:gdLst>
                <a:gd name="connsiteX0" fmla="*/ 96696 w 714245"/>
                <a:gd name="connsiteY0" fmla="*/ 0 h 722871"/>
                <a:gd name="connsiteX1" fmla="*/ 617549 w 714245"/>
                <a:gd name="connsiteY1" fmla="*/ 0 h 722871"/>
                <a:gd name="connsiteX2" fmla="*/ 714245 w 714245"/>
                <a:gd name="connsiteY2" fmla="*/ 96696 h 722871"/>
                <a:gd name="connsiteX3" fmla="*/ 714245 w 714245"/>
                <a:gd name="connsiteY3" fmla="*/ 483468 h 722871"/>
                <a:gd name="connsiteX4" fmla="*/ 617549 w 714245"/>
                <a:gd name="connsiteY4" fmla="*/ 580164 h 722871"/>
                <a:gd name="connsiteX5" fmla="*/ 589641 w 714245"/>
                <a:gd name="connsiteY5" fmla="*/ 580164 h 722871"/>
                <a:gd name="connsiteX6" fmla="*/ 499788 w 714245"/>
                <a:gd name="connsiteY6" fmla="*/ 722871 h 722871"/>
                <a:gd name="connsiteX7" fmla="*/ 504709 w 714245"/>
                <a:gd name="connsiteY7" fmla="*/ 580164 h 722871"/>
                <a:gd name="connsiteX8" fmla="*/ 96696 w 714245"/>
                <a:gd name="connsiteY8" fmla="*/ 580164 h 722871"/>
                <a:gd name="connsiteX9" fmla="*/ 0 w 714245"/>
                <a:gd name="connsiteY9" fmla="*/ 483468 h 722871"/>
                <a:gd name="connsiteX10" fmla="*/ 0 w 714245"/>
                <a:gd name="connsiteY10" fmla="*/ 96696 h 722871"/>
                <a:gd name="connsiteX11" fmla="*/ 96696 w 714245"/>
                <a:gd name="connsiteY11" fmla="*/ 0 h 72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245" h="722871">
                  <a:moveTo>
                    <a:pt x="96696" y="0"/>
                  </a:moveTo>
                  <a:lnTo>
                    <a:pt x="617549" y="0"/>
                  </a:lnTo>
                  <a:cubicBezTo>
                    <a:pt x="670953" y="0"/>
                    <a:pt x="714245" y="43292"/>
                    <a:pt x="714245" y="96696"/>
                  </a:cubicBezTo>
                  <a:lnTo>
                    <a:pt x="714245" y="483468"/>
                  </a:lnTo>
                  <a:cubicBezTo>
                    <a:pt x="714245" y="536872"/>
                    <a:pt x="670953" y="580164"/>
                    <a:pt x="617549" y="580164"/>
                  </a:cubicBezTo>
                  <a:lnTo>
                    <a:pt x="589641" y="580164"/>
                  </a:lnTo>
                  <a:lnTo>
                    <a:pt x="499788" y="722871"/>
                  </a:lnTo>
                  <a:lnTo>
                    <a:pt x="504709" y="580164"/>
                  </a:lnTo>
                  <a:lnTo>
                    <a:pt x="96696" y="580164"/>
                  </a:lnTo>
                  <a:cubicBezTo>
                    <a:pt x="43292" y="580164"/>
                    <a:pt x="0" y="536872"/>
                    <a:pt x="0" y="483468"/>
                  </a:cubicBezTo>
                  <a:lnTo>
                    <a:pt x="0" y="96696"/>
                  </a:lnTo>
                  <a:cubicBezTo>
                    <a:pt x="0" y="43292"/>
                    <a:pt x="43292" y="0"/>
                    <a:pt x="96696" y="0"/>
                  </a:cubicBezTo>
                  <a:close/>
                </a:path>
              </a:pathLst>
            </a:custGeom>
            <a:solidFill>
              <a:schemeClr val="bg1"/>
            </a:solidFill>
            <a:ln w="1270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1" name="図 20">
              <a:extLst>
                <a:ext uri="{FF2B5EF4-FFF2-40B4-BE49-F238E27FC236}">
                  <a16:creationId xmlns:a16="http://schemas.microsoft.com/office/drawing/2014/main" id="{68447250-AA49-FCE1-38D2-368D7DB277E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356" y="4679428"/>
              <a:ext cx="190116" cy="395065"/>
            </a:xfrm>
            <a:prstGeom prst="rect">
              <a:avLst/>
            </a:prstGeom>
          </p:spPr>
        </p:pic>
        <p:sp>
          <p:nvSpPr>
            <p:cNvPr id="22" name="テキスト ボックス 21">
              <a:extLst>
                <a:ext uri="{FF2B5EF4-FFF2-40B4-BE49-F238E27FC236}">
                  <a16:creationId xmlns:a16="http://schemas.microsoft.com/office/drawing/2014/main" id="{5BE071B5-3977-733A-65BA-9E572F838D04}"/>
                </a:ext>
              </a:extLst>
            </p:cNvPr>
            <p:cNvSpPr txBox="1"/>
            <p:nvPr/>
          </p:nvSpPr>
          <p:spPr>
            <a:xfrm>
              <a:off x="6191243" y="5753214"/>
              <a:ext cx="1005499" cy="270761"/>
            </a:xfrm>
            <a:prstGeom prst="rect">
              <a:avLst/>
            </a:prstGeom>
            <a:noFill/>
          </p:spPr>
          <p:txBody>
            <a:bodyPr wrap="square" lIns="36000" tIns="0" rIns="0" rtlCol="0" anchor="t">
              <a:spAutoFit/>
            </a:bodyPr>
            <a:lstStyle/>
            <a:p>
              <a:pPr algn="ctr" defTabSz="457200">
                <a:lnSpc>
                  <a:spcPts val="2200"/>
                </a:lnSpc>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ドナー情報</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3" name="右矢印 21">
              <a:extLst>
                <a:ext uri="{FF2B5EF4-FFF2-40B4-BE49-F238E27FC236}">
                  <a16:creationId xmlns:a16="http://schemas.microsoft.com/office/drawing/2014/main" id="{42127147-E100-DACF-6C48-E3DC6AB0A1BF}"/>
                </a:ext>
              </a:extLst>
            </p:cNvPr>
            <p:cNvSpPr/>
            <p:nvPr/>
          </p:nvSpPr>
          <p:spPr>
            <a:xfrm>
              <a:off x="6451887" y="5501141"/>
              <a:ext cx="643152" cy="270761"/>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24" name="右矢印 21">
              <a:extLst>
                <a:ext uri="{FF2B5EF4-FFF2-40B4-BE49-F238E27FC236}">
                  <a16:creationId xmlns:a16="http://schemas.microsoft.com/office/drawing/2014/main" id="{B0CEA726-AC42-6A42-D1B4-3A243F92CE75}"/>
                </a:ext>
              </a:extLst>
            </p:cNvPr>
            <p:cNvSpPr/>
            <p:nvPr/>
          </p:nvSpPr>
          <p:spPr>
            <a:xfrm>
              <a:off x="7665178" y="5496716"/>
              <a:ext cx="643152" cy="270761"/>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5" name="図 24">
              <a:extLst>
                <a:ext uri="{FF2B5EF4-FFF2-40B4-BE49-F238E27FC236}">
                  <a16:creationId xmlns:a16="http://schemas.microsoft.com/office/drawing/2014/main" id="{126F0A75-1BC8-2852-66C4-0F6B37146C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728" y="5436287"/>
              <a:ext cx="213948" cy="444588"/>
            </a:xfrm>
            <a:prstGeom prst="rect">
              <a:avLst/>
            </a:prstGeom>
          </p:spPr>
        </p:pic>
        <p:sp>
          <p:nvSpPr>
            <p:cNvPr id="26" name="テキスト ボックス 25">
              <a:extLst>
                <a:ext uri="{FF2B5EF4-FFF2-40B4-BE49-F238E27FC236}">
                  <a16:creationId xmlns:a16="http://schemas.microsoft.com/office/drawing/2014/main" id="{56F66290-DF27-9E6D-97F1-6258AEB5928A}"/>
                </a:ext>
              </a:extLst>
            </p:cNvPr>
            <p:cNvSpPr txBox="1"/>
            <p:nvPr/>
          </p:nvSpPr>
          <p:spPr>
            <a:xfrm>
              <a:off x="5388977" y="6341228"/>
              <a:ext cx="1313567" cy="207922"/>
            </a:xfrm>
            <a:prstGeom prst="rect">
              <a:avLst/>
            </a:prstGeom>
            <a:noFill/>
            <a:ln>
              <a:noFill/>
            </a:ln>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ドナー（提供者）</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7" name="右矢印 21">
              <a:extLst>
                <a:ext uri="{FF2B5EF4-FFF2-40B4-BE49-F238E27FC236}">
                  <a16:creationId xmlns:a16="http://schemas.microsoft.com/office/drawing/2014/main" id="{7A3F4EE7-9A12-C718-729B-667982257339}"/>
                </a:ext>
              </a:extLst>
            </p:cNvPr>
            <p:cNvSpPr/>
            <p:nvPr/>
          </p:nvSpPr>
          <p:spPr>
            <a:xfrm rot="19475756">
              <a:off x="6553589" y="6188910"/>
              <a:ext cx="643152" cy="245499"/>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8" name="図 27">
              <a:extLst>
                <a:ext uri="{FF2B5EF4-FFF2-40B4-BE49-F238E27FC236}">
                  <a16:creationId xmlns:a16="http://schemas.microsoft.com/office/drawing/2014/main" id="{53900F78-6CF1-104D-9F61-8D2F2952432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2545" y="6107429"/>
              <a:ext cx="213948" cy="444588"/>
            </a:xfrm>
            <a:prstGeom prst="rect">
              <a:avLst/>
            </a:prstGeom>
          </p:spPr>
        </p:pic>
        <p:pic>
          <p:nvPicPr>
            <p:cNvPr id="29" name="図 28">
              <a:extLst>
                <a:ext uri="{FF2B5EF4-FFF2-40B4-BE49-F238E27FC236}">
                  <a16:creationId xmlns:a16="http://schemas.microsoft.com/office/drawing/2014/main" id="{78F348FB-ED67-3D42-8DF5-6B572229286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1741" y="5471660"/>
              <a:ext cx="670443" cy="783305"/>
            </a:xfrm>
            <a:prstGeom prst="rect">
              <a:avLst/>
            </a:prstGeom>
          </p:spPr>
        </p:pic>
      </p:grpSp>
      <p:pic>
        <p:nvPicPr>
          <p:cNvPr id="30" name="図 29">
            <a:extLst>
              <a:ext uri="{FF2B5EF4-FFF2-40B4-BE49-F238E27FC236}">
                <a16:creationId xmlns:a16="http://schemas.microsoft.com/office/drawing/2014/main" id="{17791D99-F7E9-1ED2-9547-3D3DAF8A97E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369282" y="4072698"/>
            <a:ext cx="549713" cy="502877"/>
          </a:xfrm>
          <a:prstGeom prst="rect">
            <a:avLst/>
          </a:prstGeom>
        </p:spPr>
      </p:pic>
      <p:sp>
        <p:nvSpPr>
          <p:cNvPr id="31" name="楕円 30">
            <a:extLst>
              <a:ext uri="{FF2B5EF4-FFF2-40B4-BE49-F238E27FC236}">
                <a16:creationId xmlns:a16="http://schemas.microsoft.com/office/drawing/2014/main" id="{BC322000-657F-9418-177E-096ABD8B49E1}"/>
              </a:ext>
            </a:extLst>
          </p:cNvPr>
          <p:cNvSpPr/>
          <p:nvPr/>
        </p:nvSpPr>
        <p:spPr>
          <a:xfrm>
            <a:off x="7485926" y="3892319"/>
            <a:ext cx="1801621" cy="467700"/>
          </a:xfrm>
          <a:prstGeom prst="ellipse">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267965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E6BF28-ED3B-F7D2-A67D-7133E9666150}"/>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BF992984-07D2-B186-8F07-4A46ED0DC1D9}"/>
              </a:ext>
            </a:extLst>
          </p:cNvPr>
          <p:cNvSpPr txBox="1"/>
          <p:nvPr/>
        </p:nvSpPr>
        <p:spPr>
          <a:xfrm>
            <a:off x="1337690" y="140892"/>
            <a:ext cx="10569802" cy="369332"/>
          </a:xfrm>
          <a:prstGeom prst="rect">
            <a:avLst/>
          </a:prstGeom>
          <a:noFill/>
        </p:spPr>
        <p:txBody>
          <a:bodyPr wrap="square" rtlCol="0">
            <a:spAutoFit/>
          </a:bodyPr>
          <a:lstStyle/>
          <a:p>
            <a:pPr>
              <a:spcAft>
                <a:spcPts val="300"/>
              </a:spcAft>
              <a:defRPr/>
            </a:pP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２</a:t>
            </a:r>
            <a:r>
              <a:rPr lang="en-US" altLang="ja-JP"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令和７年度 東京都ドナーミルク利用支援事業の概要について②（ドナーミルク使用料支援事業）</a:t>
            </a:r>
          </a:p>
        </p:txBody>
      </p:sp>
      <p:cxnSp>
        <p:nvCxnSpPr>
          <p:cNvPr id="5" name="直線コネクタ 4">
            <a:extLst>
              <a:ext uri="{FF2B5EF4-FFF2-40B4-BE49-F238E27FC236}">
                <a16:creationId xmlns:a16="http://schemas.microsoft.com/office/drawing/2014/main" id="{BA33B56B-9AE3-13EA-9CE0-71ACEED72F55}"/>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1D59C0CC-3A30-46AA-E731-3830997E2C6D}"/>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P-R" panose="02020400000000000000" pitchFamily="18" charset="-128"/>
                <a:ea typeface="UD デジタル 教科書体 NP-R" panose="02020400000000000000" pitchFamily="18" charset="-128"/>
              </a:rPr>
              <a:t>19</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1FD29213-DF48-ECA7-8D0D-B8E29BD41AF6}"/>
              </a:ext>
            </a:extLst>
          </p:cNvPr>
          <p:cNvSpPr txBox="1"/>
          <p:nvPr/>
        </p:nvSpPr>
        <p:spPr>
          <a:xfrm>
            <a:off x="1337689" y="667302"/>
            <a:ext cx="9860351" cy="5654017"/>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sz="1050"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dirty="0">
                <a:solidFill>
                  <a:prstClr val="black"/>
                </a:solidFill>
                <a:latin typeface="UD デジタル 教科書体 NP-R" panose="02020400000000000000" pitchFamily="18" charset="-128"/>
                <a:ea typeface="UD デジタル 教科書体 NP-R" panose="02020400000000000000" pitchFamily="18" charset="-128"/>
              </a:rPr>
              <a:t>事業概要</a:t>
            </a:r>
            <a:endParaRPr lang="en-US" altLang="ja-JP" sz="2000"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200000"/>
              </a:lnSpc>
              <a:defRPr/>
            </a:pPr>
            <a:r>
              <a:rPr kumimoji="1" lang="ja-JP" altLang="en-US" sz="2000"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rPr>
              <a:t>ドナーミルク使用料支援事業</a:t>
            </a:r>
            <a:endParaRPr kumimoji="1" lang="en-US" altLang="ja-JP" sz="2000"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200000"/>
              </a:lnSpc>
              <a:spcBef>
                <a:spcPts val="0"/>
              </a:spcBef>
              <a:spcAft>
                <a:spcPts val="0"/>
              </a:spcAft>
              <a:buClrTx/>
              <a:buSzTx/>
              <a:buFontTx/>
              <a:buNone/>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a:t>
            </a:r>
            <a:r>
              <a:rPr lang="zh-TW" altLang="en-US" dirty="0">
                <a:solidFill>
                  <a:prstClr val="black"/>
                </a:solidFill>
                <a:latin typeface="UD デジタル 教科書体 NP-R" panose="02020400000000000000" pitchFamily="18" charset="-128"/>
                <a:ea typeface="UD デジタル 教科書体 NP-R" panose="02020400000000000000" pitchFamily="18" charset="-128"/>
              </a:rPr>
              <a:t>［事業概要］</a:t>
            </a: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ドナーミルクを</a:t>
            </a:r>
            <a:r>
              <a:rPr lang="ja-JP" altLang="en-US" dirty="0">
                <a:solidFill>
                  <a:schemeClr val="tx1"/>
                </a:solidFill>
                <a:latin typeface="UD デジタル 教科書体 NP-R" panose="02020400000000000000" pitchFamily="18" charset="-128"/>
                <a:ea typeface="UD デジタル 教科書体 NP-R" panose="02020400000000000000" pitchFamily="18" charset="-128"/>
              </a:rPr>
              <a:t>使用する施設への</a:t>
            </a: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支援</a:t>
            </a:r>
            <a:endParaRPr kumimoji="1" lang="en-US" altLang="ja-JP"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a:p>
            <a:pPr>
              <a:lnSpc>
                <a:spcPct val="150000"/>
              </a:lnSpc>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［補助対象］</a:t>
            </a:r>
            <a:r>
              <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NICU</a:t>
            </a: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を有する医療機関</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⇒主に周産期母子医療センター、周産期連携病院　等</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［補助対象となる要件</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・母乳バンクのドナーミルク使用施設登録を行っていること。</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・母親に対する母乳指導を適切に行っていること。</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・都が行うドナーミルクに関する調査に応じること。</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a:p>
            <a:pPr>
              <a:lnSpc>
                <a:spcPct val="150000"/>
              </a:lnSpc>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［対象経費］ドナーミルク使用量に応じた、</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母乳バンクに対する年会費</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［基準額］上限</a:t>
            </a:r>
            <a:r>
              <a:rPr lang="en-US" altLang="ja-JP" dirty="0">
                <a:solidFill>
                  <a:prstClr val="black"/>
                </a:solidFill>
                <a:latin typeface="UD デジタル 教科書体 NP-R" panose="02020400000000000000" pitchFamily="18" charset="-128"/>
                <a:ea typeface="UD デジタル 教科書体 NP-R" panose="02020400000000000000" pitchFamily="18" charset="-128"/>
              </a:rPr>
              <a:t>120</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万円</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a:lnSpc>
                <a:spcPct val="150000"/>
              </a:lnSpc>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　［補助率］</a:t>
            </a:r>
            <a:r>
              <a:rPr lang="en-US" altLang="ja-JP" dirty="0">
                <a:solidFill>
                  <a:prstClr val="black"/>
                </a:solidFill>
                <a:latin typeface="UD デジタル 教科書体 NP-R" panose="02020400000000000000" pitchFamily="18" charset="-128"/>
                <a:ea typeface="UD デジタル 教科書体 NP-R" panose="02020400000000000000" pitchFamily="18" charset="-128"/>
              </a:rPr>
              <a:t>10/10</a:t>
            </a:r>
            <a:endParaRPr lang="ja-JP" altLang="en-US" dirty="0">
              <a:solidFill>
                <a:prstClr val="black"/>
              </a:solidFill>
              <a:latin typeface="UD デジタル 教科書体 NP-R" panose="02020400000000000000" pitchFamily="18" charset="-128"/>
              <a:ea typeface="UD デジタル 教科書体 NP-R" panose="02020400000000000000" pitchFamily="18" charset="-128"/>
            </a:endParaRPr>
          </a:p>
          <a:p>
            <a:pPr lvl="0">
              <a:lnSpc>
                <a:spcPts val="2300"/>
              </a:lnSpc>
              <a:defRPr/>
            </a:pP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7" name="正方形/長方形 6">
            <a:extLst>
              <a:ext uri="{FF2B5EF4-FFF2-40B4-BE49-F238E27FC236}">
                <a16:creationId xmlns:a16="http://schemas.microsoft.com/office/drawing/2014/main" id="{D940394A-2DAB-6C53-E0FB-6D6E527C37DF}"/>
              </a:ext>
            </a:extLst>
          </p:cNvPr>
          <p:cNvSpPr/>
          <p:nvPr/>
        </p:nvSpPr>
        <p:spPr>
          <a:xfrm>
            <a:off x="7448898" y="3751738"/>
            <a:ext cx="4591957" cy="267207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defRPr/>
            </a:pPr>
            <a:endParaRPr lang="ja-JP" altLang="en-US" dirty="0">
              <a:solidFill>
                <a:prstClr val="black"/>
              </a:solidFill>
              <a:latin typeface="UD デジタル 教科書体 NP-R" panose="02020400000000000000" pitchFamily="18" charset="-128"/>
              <a:ea typeface="UD デジタル 教科書体 NP-R" panose="02020400000000000000" pitchFamily="18" charset="-128"/>
            </a:endParaRPr>
          </a:p>
        </p:txBody>
      </p:sp>
      <p:grpSp>
        <p:nvGrpSpPr>
          <p:cNvPr id="8" name="グループ化 7">
            <a:extLst>
              <a:ext uri="{FF2B5EF4-FFF2-40B4-BE49-F238E27FC236}">
                <a16:creationId xmlns:a16="http://schemas.microsoft.com/office/drawing/2014/main" id="{777DDC23-8972-DB8C-C76F-378FBB979478}"/>
              </a:ext>
            </a:extLst>
          </p:cNvPr>
          <p:cNvGrpSpPr>
            <a:grpSpLocks noChangeAspect="1"/>
          </p:cNvGrpSpPr>
          <p:nvPr/>
        </p:nvGrpSpPr>
        <p:grpSpPr>
          <a:xfrm>
            <a:off x="7226908" y="3937495"/>
            <a:ext cx="4685544" cy="2294287"/>
            <a:chOff x="5177730" y="4485436"/>
            <a:chExt cx="4220507" cy="2066581"/>
          </a:xfrm>
        </p:grpSpPr>
        <p:pic>
          <p:nvPicPr>
            <p:cNvPr id="9" name="図 8">
              <a:extLst>
                <a:ext uri="{FF2B5EF4-FFF2-40B4-BE49-F238E27FC236}">
                  <a16:creationId xmlns:a16="http://schemas.microsoft.com/office/drawing/2014/main" id="{9AFA4BA8-035B-BF80-38FA-C9EE7B81755B}"/>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5073" r="5281"/>
            <a:stretch/>
          </p:blipFill>
          <p:spPr>
            <a:xfrm>
              <a:off x="8365182" y="5338077"/>
              <a:ext cx="950998" cy="612270"/>
            </a:xfrm>
            <a:prstGeom prst="rect">
              <a:avLst/>
            </a:prstGeom>
          </p:spPr>
        </p:pic>
        <p:pic>
          <p:nvPicPr>
            <p:cNvPr id="10" name="図 9">
              <a:extLst>
                <a:ext uri="{FF2B5EF4-FFF2-40B4-BE49-F238E27FC236}">
                  <a16:creationId xmlns:a16="http://schemas.microsoft.com/office/drawing/2014/main" id="{84AFE923-06F6-1817-90FB-1C5ABAB2DD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54759" y="5218365"/>
              <a:ext cx="633265" cy="402520"/>
            </a:xfrm>
            <a:prstGeom prst="rect">
              <a:avLst/>
            </a:prstGeom>
          </p:spPr>
        </p:pic>
        <p:sp>
          <p:nvSpPr>
            <p:cNvPr id="11" name="テキスト ボックス 10">
              <a:extLst>
                <a:ext uri="{FF2B5EF4-FFF2-40B4-BE49-F238E27FC236}">
                  <a16:creationId xmlns:a16="http://schemas.microsoft.com/office/drawing/2014/main" id="{4B06C513-6504-DB8F-5827-5EB3D8CDAFB9}"/>
                </a:ext>
              </a:extLst>
            </p:cNvPr>
            <p:cNvSpPr txBox="1"/>
            <p:nvPr/>
          </p:nvSpPr>
          <p:spPr>
            <a:xfrm>
              <a:off x="5177730" y="4878495"/>
              <a:ext cx="1313567" cy="374260"/>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登録施設</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2" name="テキスト ボックス 11">
              <a:extLst>
                <a:ext uri="{FF2B5EF4-FFF2-40B4-BE49-F238E27FC236}">
                  <a16:creationId xmlns:a16="http://schemas.microsoft.com/office/drawing/2014/main" id="{47CC6E03-BF0D-5675-6EA1-32E40F8793FB}"/>
                </a:ext>
              </a:extLst>
            </p:cNvPr>
            <p:cNvSpPr txBox="1"/>
            <p:nvPr/>
          </p:nvSpPr>
          <p:spPr>
            <a:xfrm>
              <a:off x="8225035" y="6067869"/>
              <a:ext cx="1168734" cy="374260"/>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使用施設</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a:t>
              </a:r>
              <a:r>
                <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NICU</a:t>
              </a: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3" name="テキスト ボックス 12">
              <a:extLst>
                <a:ext uri="{FF2B5EF4-FFF2-40B4-BE49-F238E27FC236}">
                  <a16:creationId xmlns:a16="http://schemas.microsoft.com/office/drawing/2014/main" id="{647998A2-CB54-623A-4B63-3CC3FA81ACA3}"/>
                </a:ext>
              </a:extLst>
            </p:cNvPr>
            <p:cNvSpPr txBox="1"/>
            <p:nvPr/>
          </p:nvSpPr>
          <p:spPr>
            <a:xfrm>
              <a:off x="6781344" y="5928755"/>
              <a:ext cx="1168734" cy="207922"/>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母乳バンク</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pic>
          <p:nvPicPr>
            <p:cNvPr id="14" name="図 13">
              <a:extLst>
                <a:ext uri="{FF2B5EF4-FFF2-40B4-BE49-F238E27FC236}">
                  <a16:creationId xmlns:a16="http://schemas.microsoft.com/office/drawing/2014/main" id="{6202825C-C51C-3BB9-AA81-546C123F8FA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40033" y="5141554"/>
              <a:ext cx="480397" cy="698077"/>
            </a:xfrm>
            <a:prstGeom prst="rect">
              <a:avLst/>
            </a:prstGeom>
          </p:spPr>
        </p:pic>
        <p:sp>
          <p:nvSpPr>
            <p:cNvPr id="15" name="右矢印 22">
              <a:extLst>
                <a:ext uri="{FF2B5EF4-FFF2-40B4-BE49-F238E27FC236}">
                  <a16:creationId xmlns:a16="http://schemas.microsoft.com/office/drawing/2014/main" id="{F0EF96F1-2669-E295-41F7-78399220A7CA}"/>
                </a:ext>
              </a:extLst>
            </p:cNvPr>
            <p:cNvSpPr/>
            <p:nvPr/>
          </p:nvSpPr>
          <p:spPr>
            <a:xfrm flipH="1">
              <a:off x="6425311" y="5193775"/>
              <a:ext cx="643152" cy="245499"/>
            </a:xfrm>
            <a:prstGeom prst="rightArrow">
              <a:avLst>
                <a:gd name="adj1" fmla="val 34626"/>
                <a:gd name="adj2" fmla="val 6281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16" name="右矢印 23">
              <a:extLst>
                <a:ext uri="{FF2B5EF4-FFF2-40B4-BE49-F238E27FC236}">
                  <a16:creationId xmlns:a16="http://schemas.microsoft.com/office/drawing/2014/main" id="{998E75FC-14CF-A2BA-A5D9-8F93B4C94618}"/>
                </a:ext>
              </a:extLst>
            </p:cNvPr>
            <p:cNvSpPr/>
            <p:nvPr/>
          </p:nvSpPr>
          <p:spPr>
            <a:xfrm flipH="1">
              <a:off x="7677283" y="5193775"/>
              <a:ext cx="643152" cy="245499"/>
            </a:xfrm>
            <a:prstGeom prst="rightArrow">
              <a:avLst>
                <a:gd name="adj1" fmla="val 34626"/>
                <a:gd name="adj2" fmla="val 62812"/>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17" name="テキスト ボックス 16">
              <a:extLst>
                <a:ext uri="{FF2B5EF4-FFF2-40B4-BE49-F238E27FC236}">
                  <a16:creationId xmlns:a16="http://schemas.microsoft.com/office/drawing/2014/main" id="{7E2155DC-5796-9849-A000-A361355E4BEE}"/>
                </a:ext>
              </a:extLst>
            </p:cNvPr>
            <p:cNvSpPr txBox="1"/>
            <p:nvPr/>
          </p:nvSpPr>
          <p:spPr>
            <a:xfrm>
              <a:off x="7538056" y="4653136"/>
              <a:ext cx="906041" cy="540598"/>
            </a:xfrm>
            <a:prstGeom prst="rect">
              <a:avLst/>
            </a:prstGeom>
            <a:noFill/>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ドナーミルク</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使用量に応じた会費</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8" name="テキスト ボックス 17">
              <a:extLst>
                <a:ext uri="{FF2B5EF4-FFF2-40B4-BE49-F238E27FC236}">
                  <a16:creationId xmlns:a16="http://schemas.microsoft.com/office/drawing/2014/main" id="{F873D180-8D5A-50CA-FA08-4DF7B3F889CE}"/>
                </a:ext>
              </a:extLst>
            </p:cNvPr>
            <p:cNvSpPr txBox="1"/>
            <p:nvPr/>
          </p:nvSpPr>
          <p:spPr>
            <a:xfrm>
              <a:off x="6258036" y="4854083"/>
              <a:ext cx="1005499" cy="270761"/>
            </a:xfrm>
            <a:prstGeom prst="rect">
              <a:avLst/>
            </a:prstGeom>
            <a:noFill/>
          </p:spPr>
          <p:txBody>
            <a:bodyPr wrap="square" lIns="36000" tIns="0" rIns="0" rtlCol="0" anchor="t">
              <a:spAutoFit/>
            </a:bodyPr>
            <a:lstStyle/>
            <a:p>
              <a:pPr algn="ctr" defTabSz="457200">
                <a:lnSpc>
                  <a:spcPts val="2200"/>
                </a:lnSpc>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検査キット</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19" name="テキスト ボックス 18">
              <a:extLst>
                <a:ext uri="{FF2B5EF4-FFF2-40B4-BE49-F238E27FC236}">
                  <a16:creationId xmlns:a16="http://schemas.microsoft.com/office/drawing/2014/main" id="{3272063E-0FFC-602F-B9A7-74C9C45B4FB0}"/>
                </a:ext>
              </a:extLst>
            </p:cNvPr>
            <p:cNvSpPr txBox="1"/>
            <p:nvPr/>
          </p:nvSpPr>
          <p:spPr>
            <a:xfrm>
              <a:off x="5421077" y="4598077"/>
              <a:ext cx="1360267" cy="207922"/>
            </a:xfrm>
            <a:prstGeom prst="rect">
              <a:avLst/>
            </a:prstGeom>
            <a:noFill/>
          </p:spPr>
          <p:txBody>
            <a:bodyPr wrap="square" lIns="36000" tIns="0" rIns="0" rtlCol="0" anchor="t">
              <a:spAutoFit/>
            </a:bodyPr>
            <a:lstStyle/>
            <a:p>
              <a:pP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検査に係る人件費等</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0" name="フリーフォーム 30">
              <a:extLst>
                <a:ext uri="{FF2B5EF4-FFF2-40B4-BE49-F238E27FC236}">
                  <a16:creationId xmlns:a16="http://schemas.microsoft.com/office/drawing/2014/main" id="{EE385819-62E2-5C41-6321-17C55ACCAC32}"/>
                </a:ext>
              </a:extLst>
            </p:cNvPr>
            <p:cNvSpPr/>
            <p:nvPr/>
          </p:nvSpPr>
          <p:spPr>
            <a:xfrm>
              <a:off x="8454840" y="4485436"/>
              <a:ext cx="943397" cy="954791"/>
            </a:xfrm>
            <a:custGeom>
              <a:avLst/>
              <a:gdLst>
                <a:gd name="connsiteX0" fmla="*/ 96696 w 714245"/>
                <a:gd name="connsiteY0" fmla="*/ 0 h 722871"/>
                <a:gd name="connsiteX1" fmla="*/ 617549 w 714245"/>
                <a:gd name="connsiteY1" fmla="*/ 0 h 722871"/>
                <a:gd name="connsiteX2" fmla="*/ 714245 w 714245"/>
                <a:gd name="connsiteY2" fmla="*/ 96696 h 722871"/>
                <a:gd name="connsiteX3" fmla="*/ 714245 w 714245"/>
                <a:gd name="connsiteY3" fmla="*/ 483468 h 722871"/>
                <a:gd name="connsiteX4" fmla="*/ 617549 w 714245"/>
                <a:gd name="connsiteY4" fmla="*/ 580164 h 722871"/>
                <a:gd name="connsiteX5" fmla="*/ 589641 w 714245"/>
                <a:gd name="connsiteY5" fmla="*/ 580164 h 722871"/>
                <a:gd name="connsiteX6" fmla="*/ 499788 w 714245"/>
                <a:gd name="connsiteY6" fmla="*/ 722871 h 722871"/>
                <a:gd name="connsiteX7" fmla="*/ 504709 w 714245"/>
                <a:gd name="connsiteY7" fmla="*/ 580164 h 722871"/>
                <a:gd name="connsiteX8" fmla="*/ 96696 w 714245"/>
                <a:gd name="connsiteY8" fmla="*/ 580164 h 722871"/>
                <a:gd name="connsiteX9" fmla="*/ 0 w 714245"/>
                <a:gd name="connsiteY9" fmla="*/ 483468 h 722871"/>
                <a:gd name="connsiteX10" fmla="*/ 0 w 714245"/>
                <a:gd name="connsiteY10" fmla="*/ 96696 h 722871"/>
                <a:gd name="connsiteX11" fmla="*/ 96696 w 714245"/>
                <a:gd name="connsiteY11" fmla="*/ 0 h 722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14245" h="722871">
                  <a:moveTo>
                    <a:pt x="96696" y="0"/>
                  </a:moveTo>
                  <a:lnTo>
                    <a:pt x="617549" y="0"/>
                  </a:lnTo>
                  <a:cubicBezTo>
                    <a:pt x="670953" y="0"/>
                    <a:pt x="714245" y="43292"/>
                    <a:pt x="714245" y="96696"/>
                  </a:cubicBezTo>
                  <a:lnTo>
                    <a:pt x="714245" y="483468"/>
                  </a:lnTo>
                  <a:cubicBezTo>
                    <a:pt x="714245" y="536872"/>
                    <a:pt x="670953" y="580164"/>
                    <a:pt x="617549" y="580164"/>
                  </a:cubicBezTo>
                  <a:lnTo>
                    <a:pt x="589641" y="580164"/>
                  </a:lnTo>
                  <a:lnTo>
                    <a:pt x="499788" y="722871"/>
                  </a:lnTo>
                  <a:lnTo>
                    <a:pt x="504709" y="580164"/>
                  </a:lnTo>
                  <a:lnTo>
                    <a:pt x="96696" y="580164"/>
                  </a:lnTo>
                  <a:cubicBezTo>
                    <a:pt x="43292" y="580164"/>
                    <a:pt x="0" y="536872"/>
                    <a:pt x="0" y="483468"/>
                  </a:cubicBezTo>
                  <a:lnTo>
                    <a:pt x="0" y="96696"/>
                  </a:lnTo>
                  <a:cubicBezTo>
                    <a:pt x="0" y="43292"/>
                    <a:pt x="43292" y="0"/>
                    <a:pt x="96696" y="0"/>
                  </a:cubicBezTo>
                  <a:close/>
                </a:path>
              </a:pathLst>
            </a:custGeom>
            <a:solidFill>
              <a:schemeClr val="bg1"/>
            </a:solidFill>
            <a:ln w="12700">
              <a:solidFill>
                <a:srgbClr val="20386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1" name="図 20">
              <a:extLst>
                <a:ext uri="{FF2B5EF4-FFF2-40B4-BE49-F238E27FC236}">
                  <a16:creationId xmlns:a16="http://schemas.microsoft.com/office/drawing/2014/main" id="{8C8144FB-82CB-8D01-1A5D-484B63B0B0F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605356" y="4679428"/>
              <a:ext cx="190116" cy="395065"/>
            </a:xfrm>
            <a:prstGeom prst="rect">
              <a:avLst/>
            </a:prstGeom>
          </p:spPr>
        </p:pic>
        <p:sp>
          <p:nvSpPr>
            <p:cNvPr id="22" name="テキスト ボックス 21">
              <a:extLst>
                <a:ext uri="{FF2B5EF4-FFF2-40B4-BE49-F238E27FC236}">
                  <a16:creationId xmlns:a16="http://schemas.microsoft.com/office/drawing/2014/main" id="{494D68F6-1B7E-C45A-340B-541B448BA1EE}"/>
                </a:ext>
              </a:extLst>
            </p:cNvPr>
            <p:cNvSpPr txBox="1"/>
            <p:nvPr/>
          </p:nvSpPr>
          <p:spPr>
            <a:xfrm>
              <a:off x="6191243" y="5753214"/>
              <a:ext cx="1005499" cy="270761"/>
            </a:xfrm>
            <a:prstGeom prst="rect">
              <a:avLst/>
            </a:prstGeom>
            <a:noFill/>
          </p:spPr>
          <p:txBody>
            <a:bodyPr wrap="square" lIns="36000" tIns="0" rIns="0" rtlCol="0" anchor="t">
              <a:spAutoFit/>
            </a:bodyPr>
            <a:lstStyle/>
            <a:p>
              <a:pPr algn="ctr" defTabSz="457200">
                <a:lnSpc>
                  <a:spcPts val="2200"/>
                </a:lnSpc>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ドナー情報</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3" name="右矢印 21">
              <a:extLst>
                <a:ext uri="{FF2B5EF4-FFF2-40B4-BE49-F238E27FC236}">
                  <a16:creationId xmlns:a16="http://schemas.microsoft.com/office/drawing/2014/main" id="{CF9C6EA4-9B73-8C5E-8159-4D52EA5E83AE}"/>
                </a:ext>
              </a:extLst>
            </p:cNvPr>
            <p:cNvSpPr/>
            <p:nvPr/>
          </p:nvSpPr>
          <p:spPr>
            <a:xfrm>
              <a:off x="6451887" y="5501141"/>
              <a:ext cx="643152" cy="270761"/>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sp>
          <p:nvSpPr>
            <p:cNvPr id="24" name="右矢印 21">
              <a:extLst>
                <a:ext uri="{FF2B5EF4-FFF2-40B4-BE49-F238E27FC236}">
                  <a16:creationId xmlns:a16="http://schemas.microsoft.com/office/drawing/2014/main" id="{AA739FD7-222F-5131-B12F-B55EF2CFAF24}"/>
                </a:ext>
              </a:extLst>
            </p:cNvPr>
            <p:cNvSpPr/>
            <p:nvPr/>
          </p:nvSpPr>
          <p:spPr>
            <a:xfrm>
              <a:off x="7665178" y="5496716"/>
              <a:ext cx="643152" cy="270761"/>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5" name="図 24">
              <a:extLst>
                <a:ext uri="{FF2B5EF4-FFF2-40B4-BE49-F238E27FC236}">
                  <a16:creationId xmlns:a16="http://schemas.microsoft.com/office/drawing/2014/main" id="{3FED2639-D6C4-729B-B7D3-F68D0394CE8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853728" y="5436287"/>
              <a:ext cx="213948" cy="444588"/>
            </a:xfrm>
            <a:prstGeom prst="rect">
              <a:avLst/>
            </a:prstGeom>
          </p:spPr>
        </p:pic>
        <p:sp>
          <p:nvSpPr>
            <p:cNvPr id="26" name="テキスト ボックス 25">
              <a:extLst>
                <a:ext uri="{FF2B5EF4-FFF2-40B4-BE49-F238E27FC236}">
                  <a16:creationId xmlns:a16="http://schemas.microsoft.com/office/drawing/2014/main" id="{7921035D-0563-AEEA-C313-E5A28A6584E9}"/>
                </a:ext>
              </a:extLst>
            </p:cNvPr>
            <p:cNvSpPr txBox="1"/>
            <p:nvPr/>
          </p:nvSpPr>
          <p:spPr>
            <a:xfrm>
              <a:off x="5388977" y="6341228"/>
              <a:ext cx="1313567" cy="207922"/>
            </a:xfrm>
            <a:prstGeom prst="rect">
              <a:avLst/>
            </a:prstGeom>
            <a:noFill/>
            <a:ln>
              <a:noFill/>
            </a:ln>
          </p:spPr>
          <p:txBody>
            <a:bodyPr wrap="square" lIns="36000" tIns="0" rIns="0" rtlCol="0" anchor="t">
              <a:spAutoFit/>
            </a:bodyPr>
            <a:lstStyle/>
            <a:p>
              <a:pPr algn="ctr" defTabSz="457200">
                <a:defRPr/>
              </a:pPr>
              <a:r>
                <a:rPr kumimoji="0" lang="ja-JP" altLang="en-US"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rPr>
                <a:t>ドナー（提供者）</a:t>
              </a:r>
              <a:endParaRPr kumimoji="0" lang="en-US" altLang="ja-JP" sz="1200" b="1" dirty="0">
                <a:solidFill>
                  <a:srgbClr val="1F497D">
                    <a:lumMod val="75000"/>
                  </a:srgbClr>
                </a:solidFill>
                <a:latin typeface="UD デジタル 教科書体 NP-R" panose="02020400000000000000" pitchFamily="18" charset="-128"/>
                <a:ea typeface="UD デジタル 教科書体 NP-R" panose="02020400000000000000" pitchFamily="18" charset="-128"/>
              </a:endParaRPr>
            </a:p>
          </p:txBody>
        </p:sp>
        <p:sp>
          <p:nvSpPr>
            <p:cNvPr id="27" name="右矢印 21">
              <a:extLst>
                <a:ext uri="{FF2B5EF4-FFF2-40B4-BE49-F238E27FC236}">
                  <a16:creationId xmlns:a16="http://schemas.microsoft.com/office/drawing/2014/main" id="{AF38B599-FE09-3E46-DF1C-A4D0B53AD93B}"/>
                </a:ext>
              </a:extLst>
            </p:cNvPr>
            <p:cNvSpPr/>
            <p:nvPr/>
          </p:nvSpPr>
          <p:spPr>
            <a:xfrm rot="19475756">
              <a:off x="6553589" y="6188910"/>
              <a:ext cx="643152" cy="245499"/>
            </a:xfrm>
            <a:prstGeom prst="rightArrow">
              <a:avLst>
                <a:gd name="adj1" fmla="val 34626"/>
                <a:gd name="adj2" fmla="val 62812"/>
              </a:avLst>
            </a:prstGeom>
            <a:solidFill>
              <a:srgbClr val="FF999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ja-JP" altLang="en-US" sz="2800">
                <a:solidFill>
                  <a:prstClr val="white"/>
                </a:solidFill>
                <a:latin typeface="UD デジタル 教科書体 NP-R" panose="02020400000000000000" pitchFamily="18" charset="-128"/>
                <a:ea typeface="UD デジタル 教科書体 NP-R" panose="02020400000000000000" pitchFamily="18" charset="-128"/>
              </a:endParaRPr>
            </a:p>
          </p:txBody>
        </p:sp>
        <p:pic>
          <p:nvPicPr>
            <p:cNvPr id="28" name="図 27">
              <a:extLst>
                <a:ext uri="{FF2B5EF4-FFF2-40B4-BE49-F238E27FC236}">
                  <a16:creationId xmlns:a16="http://schemas.microsoft.com/office/drawing/2014/main" id="{AE12B96E-3AF6-4B79-6824-5CB99FC4842C}"/>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02545" y="6107429"/>
              <a:ext cx="213948" cy="444588"/>
            </a:xfrm>
            <a:prstGeom prst="rect">
              <a:avLst/>
            </a:prstGeom>
          </p:spPr>
        </p:pic>
        <p:pic>
          <p:nvPicPr>
            <p:cNvPr id="29" name="図 28">
              <a:extLst>
                <a:ext uri="{FF2B5EF4-FFF2-40B4-BE49-F238E27FC236}">
                  <a16:creationId xmlns:a16="http://schemas.microsoft.com/office/drawing/2014/main" id="{E06B9ACF-D9B2-34F5-27F5-D8136D6EAFF8}"/>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1741" y="5471660"/>
              <a:ext cx="670443" cy="783305"/>
            </a:xfrm>
            <a:prstGeom prst="rect">
              <a:avLst/>
            </a:prstGeom>
          </p:spPr>
        </p:pic>
      </p:grpSp>
      <p:pic>
        <p:nvPicPr>
          <p:cNvPr id="30" name="図 29">
            <a:extLst>
              <a:ext uri="{FF2B5EF4-FFF2-40B4-BE49-F238E27FC236}">
                <a16:creationId xmlns:a16="http://schemas.microsoft.com/office/drawing/2014/main" id="{1FA30774-4A6F-A56A-DD7F-059F2E61DC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280390" y="4082832"/>
            <a:ext cx="549713" cy="502877"/>
          </a:xfrm>
          <a:prstGeom prst="rect">
            <a:avLst/>
          </a:prstGeom>
        </p:spPr>
      </p:pic>
      <p:sp>
        <p:nvSpPr>
          <p:cNvPr id="3" name="楕円 2">
            <a:extLst>
              <a:ext uri="{FF2B5EF4-FFF2-40B4-BE49-F238E27FC236}">
                <a16:creationId xmlns:a16="http://schemas.microsoft.com/office/drawing/2014/main" id="{86911DA4-5502-C1C0-BBE2-DAC5AB8CADB0}"/>
              </a:ext>
            </a:extLst>
          </p:cNvPr>
          <p:cNvSpPr/>
          <p:nvPr/>
        </p:nvSpPr>
        <p:spPr>
          <a:xfrm>
            <a:off x="9627100" y="3937495"/>
            <a:ext cx="1395115" cy="782081"/>
          </a:xfrm>
          <a:prstGeom prst="ellipse">
            <a:avLst/>
          </a:prstGeom>
          <a:noFill/>
          <a:ln w="57150">
            <a:solidFill>
              <a:srgbClr val="FF0000"/>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17912905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2381250" y="776098"/>
            <a:ext cx="7429500" cy="2932303"/>
          </a:xfrm>
        </p:spPr>
        <p:txBody>
          <a:bodyPr anchor="ctr">
            <a:noAutofit/>
          </a:bodyPr>
          <a:lstStyle/>
          <a:p>
            <a:pPr>
              <a:lnSpc>
                <a:spcPct val="150000"/>
              </a:lnSpc>
            </a:pPr>
            <a:r>
              <a:rPr lang="ja-JP" altLang="en-US" sz="2800" b="1" dirty="0">
                <a:latin typeface="UD デジタル 教科書体 NP-R" panose="02020400000000000000" pitchFamily="18" charset="-128"/>
                <a:ea typeface="UD デジタル 教科書体 NP-R" panose="02020400000000000000" pitchFamily="18" charset="-128"/>
              </a:rPr>
              <a:t>東京都ドナーミルク利用支援事業に関する</a:t>
            </a:r>
            <a:br>
              <a:rPr lang="en-US" altLang="ja-JP" sz="2800" b="1" dirty="0">
                <a:latin typeface="UD デジタル 教科書体 NP-R" panose="02020400000000000000" pitchFamily="18" charset="-128"/>
                <a:ea typeface="UD デジタル 教科書体 NP-R" panose="02020400000000000000" pitchFamily="18" charset="-128"/>
              </a:rPr>
            </a:br>
            <a:r>
              <a:rPr lang="ja-JP" altLang="en-US" sz="2800" b="1" dirty="0">
                <a:latin typeface="UD デジタル 教科書体 NP-R" panose="02020400000000000000" pitchFamily="18" charset="-128"/>
                <a:ea typeface="UD デジタル 教科書体 NP-R" panose="02020400000000000000" pitchFamily="18" charset="-128"/>
              </a:rPr>
              <a:t>医療機関向け説明会</a:t>
            </a:r>
          </a:p>
        </p:txBody>
      </p:sp>
      <p:sp>
        <p:nvSpPr>
          <p:cNvPr id="3" name="サブタイトル 2"/>
          <p:cNvSpPr>
            <a:spLocks noGrp="1"/>
          </p:cNvSpPr>
          <p:nvPr>
            <p:ph type="subTitle" idx="1"/>
          </p:nvPr>
        </p:nvSpPr>
        <p:spPr>
          <a:xfrm>
            <a:off x="2381250" y="5084344"/>
            <a:ext cx="7429500" cy="1345307"/>
          </a:xfrm>
        </p:spPr>
        <p:txBody>
          <a:bodyPr>
            <a:normAutofit/>
          </a:bodyPr>
          <a:lstStyle/>
          <a:p>
            <a:r>
              <a:rPr lang="ja-JP" altLang="en-US" sz="2000" dirty="0">
                <a:solidFill>
                  <a:schemeClr val="bg1">
                    <a:lumMod val="50000"/>
                  </a:schemeClr>
                </a:solidFill>
                <a:latin typeface="UD デジタル 教科書体 NP-R" panose="02020400000000000000" pitchFamily="18" charset="-128"/>
                <a:ea typeface="UD デジタル 教科書体 NP-R" panose="02020400000000000000" pitchFamily="18" charset="-128"/>
              </a:rPr>
              <a:t>令和７年５月</a:t>
            </a:r>
            <a:endParaRPr lang="en-US" altLang="ja-JP" sz="2000" dirty="0">
              <a:solidFill>
                <a:schemeClr val="bg1">
                  <a:lumMod val="50000"/>
                </a:schemeClr>
              </a:solidFill>
              <a:latin typeface="UD デジタル 教科書体 NP-R" panose="02020400000000000000" pitchFamily="18" charset="-128"/>
              <a:ea typeface="UD デジタル 教科書体 NP-R" panose="02020400000000000000" pitchFamily="18" charset="-128"/>
            </a:endParaRPr>
          </a:p>
          <a:p>
            <a:r>
              <a:rPr lang="ja-JP" altLang="en-US" sz="2000" dirty="0">
                <a:solidFill>
                  <a:schemeClr val="bg1">
                    <a:lumMod val="50000"/>
                  </a:schemeClr>
                </a:solidFill>
                <a:latin typeface="UD デジタル 教科書体 NP-R" panose="02020400000000000000" pitchFamily="18" charset="-128"/>
                <a:ea typeface="UD デジタル 教科書体 NP-R" panose="02020400000000000000" pitchFamily="18" charset="-128"/>
              </a:rPr>
              <a:t>東京都　保健医療局　医療政策部</a:t>
            </a:r>
          </a:p>
        </p:txBody>
      </p:sp>
      <p:cxnSp>
        <p:nvCxnSpPr>
          <p:cNvPr id="5" name="直線コネクタ 4"/>
          <p:cNvCxnSpPr/>
          <p:nvPr/>
        </p:nvCxnSpPr>
        <p:spPr>
          <a:xfrm>
            <a:off x="1309998" y="4521143"/>
            <a:ext cx="9540000" cy="0"/>
          </a:xfrm>
          <a:prstGeom prst="line">
            <a:avLst/>
          </a:prstGeom>
          <a:ln w="3810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 name="スライド番号プレースホルダー 3">
            <a:extLst>
              <a:ext uri="{FF2B5EF4-FFF2-40B4-BE49-F238E27FC236}">
                <a16:creationId xmlns:a16="http://schemas.microsoft.com/office/drawing/2014/main" id="{313E3A81-81B6-43E1-B8EF-FFCFB9A7F3FD}"/>
              </a:ext>
            </a:extLst>
          </p:cNvPr>
          <p:cNvSpPr>
            <a:spLocks noGrp="1"/>
          </p:cNvSpPr>
          <p:nvPr>
            <p:ph type="sldNum" sz="quarter" idx="12"/>
          </p:nvPr>
        </p:nvSpPr>
        <p:spPr/>
        <p:txBody>
          <a:bodyPr/>
          <a:lstStyle/>
          <a:p>
            <a:fld id="{CD272954-BCB7-4FCA-AA72-C8E37D3716AE}" type="slidenum">
              <a:rPr kumimoji="1" lang="ja-JP" altLang="en-US" smtClean="0"/>
              <a:t>2</a:t>
            </a:fld>
            <a:endParaRPr kumimoji="1" lang="ja-JP" altLang="en-US"/>
          </a:p>
        </p:txBody>
      </p:sp>
    </p:spTree>
    <p:extLst>
      <p:ext uri="{BB962C8B-B14F-4D97-AF65-F5344CB8AC3E}">
        <p14:creationId xmlns:p14="http://schemas.microsoft.com/office/powerpoint/2010/main" val="400449292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44492E-5153-1CE5-D892-C4802BC0A59E}"/>
            </a:ext>
          </a:extLst>
        </p:cNvPr>
        <p:cNvGrpSpPr/>
        <p:nvPr/>
      </p:nvGrpSpPr>
      <p:grpSpPr>
        <a:xfrm>
          <a:off x="0" y="0"/>
          <a:ext cx="0" cy="0"/>
          <a:chOff x="0" y="0"/>
          <a:chExt cx="0" cy="0"/>
        </a:xfrm>
      </p:grpSpPr>
      <p:sp>
        <p:nvSpPr>
          <p:cNvPr id="2" name="タイトル 1">
            <a:extLst>
              <a:ext uri="{FF2B5EF4-FFF2-40B4-BE49-F238E27FC236}">
                <a16:creationId xmlns:a16="http://schemas.microsoft.com/office/drawing/2014/main" id="{C06CF68C-E02F-31E6-B17F-D1625C7B9F0D}"/>
              </a:ext>
            </a:extLst>
          </p:cNvPr>
          <p:cNvSpPr>
            <a:spLocks noGrp="1"/>
          </p:cNvSpPr>
          <p:nvPr>
            <p:ph type="title"/>
          </p:nvPr>
        </p:nvSpPr>
        <p:spPr/>
        <p:txBody>
          <a:bodyPr/>
          <a:lstStyle/>
          <a:p>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3" name="コンテンツ プレースホルダー 2">
            <a:extLst>
              <a:ext uri="{FF2B5EF4-FFF2-40B4-BE49-F238E27FC236}">
                <a16:creationId xmlns:a16="http://schemas.microsoft.com/office/drawing/2014/main" id="{77BA0EED-CB52-FE76-097D-F260F2DA2070}"/>
              </a:ext>
            </a:extLst>
          </p:cNvPr>
          <p:cNvSpPr>
            <a:spLocks noGrp="1"/>
          </p:cNvSpPr>
          <p:nvPr>
            <p:ph idx="1"/>
          </p:nvPr>
        </p:nvSpPr>
        <p:spPr/>
        <p:txBody>
          <a:bodyPr/>
          <a:lstStyle/>
          <a:p>
            <a:endParaRPr kumimoji="1" lang="ja-JP" altLang="en-US" dirty="0">
              <a:latin typeface="UD デジタル 教科書体 NP-R" panose="02020400000000000000" pitchFamily="18" charset="-128"/>
              <a:ea typeface="UD デジタル 教科書体 NP-R" panose="02020400000000000000" pitchFamily="18" charset="-128"/>
            </a:endParaRPr>
          </a:p>
        </p:txBody>
      </p:sp>
      <p:sp>
        <p:nvSpPr>
          <p:cNvPr id="4" name="正方形/長方形 3">
            <a:extLst>
              <a:ext uri="{FF2B5EF4-FFF2-40B4-BE49-F238E27FC236}">
                <a16:creationId xmlns:a16="http://schemas.microsoft.com/office/drawing/2014/main" id="{742C7A94-20E1-4A35-D3A6-E37B553C3672}"/>
              </a:ext>
            </a:extLst>
          </p:cNvPr>
          <p:cNvSpPr/>
          <p:nvPr/>
        </p:nvSpPr>
        <p:spPr>
          <a:xfrm>
            <a:off x="0" y="0"/>
            <a:ext cx="12192000" cy="685800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6" name="正方形/長方形 5">
            <a:extLst>
              <a:ext uri="{FF2B5EF4-FFF2-40B4-BE49-F238E27FC236}">
                <a16:creationId xmlns:a16="http://schemas.microsoft.com/office/drawing/2014/main" id="{01BBF3B8-E79B-756E-0601-60D7A888BD38}"/>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b="1" dirty="0">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5" name="スライド番号プレースホルダー 4">
            <a:extLst>
              <a:ext uri="{FF2B5EF4-FFF2-40B4-BE49-F238E27FC236}">
                <a16:creationId xmlns:a16="http://schemas.microsoft.com/office/drawing/2014/main" id="{A4FF093C-E77F-5725-A74C-88B8FE7DAC82}"/>
              </a:ext>
            </a:extLst>
          </p:cNvPr>
          <p:cNvSpPr>
            <a:spLocks noGrp="1"/>
          </p:cNvSpPr>
          <p:nvPr>
            <p:ph type="sldNum" sz="quarter" idx="12"/>
          </p:nvPr>
        </p:nvSpPr>
        <p:spPr/>
        <p:txBody>
          <a:bodyPr/>
          <a:lstStyle/>
          <a:p>
            <a:pPr defTabSz="914283">
              <a:defRPr/>
            </a:pPr>
            <a:fld id="{DADE2567-AE8C-418C-92D1-6E1E90EEC69C}" type="slidenum">
              <a:rPr kumimoji="1" lang="ja-JP" altLang="en-US">
                <a:solidFill>
                  <a:schemeClr val="tx1"/>
                </a:solidFill>
                <a:latin typeface="UD デジタル 教科書体 NP-R" panose="02020400000000000000" pitchFamily="18" charset="-128"/>
                <a:ea typeface="UD デジタル 教科書体 NP-R" panose="02020400000000000000" pitchFamily="18" charset="-128"/>
              </a:rPr>
              <a:pPr defTabSz="914283">
                <a:defRPr/>
              </a:pPr>
              <a:t>20</a:t>
            </a:fld>
            <a:endParaRPr kumimoji="1" lang="ja-JP" altLang="en-US">
              <a:solidFill>
                <a:schemeClr val="tx1"/>
              </a:solidFill>
              <a:latin typeface="UD デジタル 教科書体 NP-R" panose="02020400000000000000" pitchFamily="18" charset="-128"/>
              <a:ea typeface="UD デジタル 教科書体 NP-R" panose="02020400000000000000" pitchFamily="18" charset="-128"/>
            </a:endParaRPr>
          </a:p>
        </p:txBody>
      </p:sp>
      <p:sp>
        <p:nvSpPr>
          <p:cNvPr id="17" name="タイトル 1">
            <a:extLst>
              <a:ext uri="{FF2B5EF4-FFF2-40B4-BE49-F238E27FC236}">
                <a16:creationId xmlns:a16="http://schemas.microsoft.com/office/drawing/2014/main" id="{4736DD44-8EA3-5115-1276-05502FD4EA02}"/>
              </a:ext>
            </a:extLst>
          </p:cNvPr>
          <p:cNvSpPr txBox="1">
            <a:spLocks/>
          </p:cNvSpPr>
          <p:nvPr/>
        </p:nvSpPr>
        <p:spPr>
          <a:xfrm>
            <a:off x="1524000" y="1906134"/>
            <a:ext cx="9144000" cy="1522866"/>
          </a:xfrm>
          <a:prstGeom prst="rect">
            <a:avLst/>
          </a:prstGeom>
        </p:spPr>
        <p:txBody>
          <a:bodyPr vert="horz" lIns="91440" tIns="45720" rIns="91440" bIns="45720" rtlCol="0" anchor="b">
            <a:normAutofit fontScale="92500"/>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ja-JP" altLang="en-US" sz="4000" b="1" dirty="0">
                <a:latin typeface="UD デジタル 教科書体 NP-R" panose="02020400000000000000" pitchFamily="18" charset="-128"/>
                <a:ea typeface="UD デジタル 教科書体 NP-R" panose="02020400000000000000" pitchFamily="18" charset="-128"/>
              </a:rPr>
              <a:t>３</a:t>
            </a:r>
            <a:r>
              <a:rPr lang="en-US" altLang="ja-JP" sz="4000" b="1" dirty="0">
                <a:latin typeface="UD デジタル 教科書体 NP-R" panose="02020400000000000000" pitchFamily="18" charset="-128"/>
                <a:ea typeface="UD デジタル 教科書体 NP-R" panose="02020400000000000000" pitchFamily="18" charset="-128"/>
              </a:rPr>
              <a:t>.</a:t>
            </a:r>
            <a:r>
              <a:rPr lang="ja-JP" altLang="en-US" sz="4000" b="1" spc="100" dirty="0">
                <a:latin typeface="UD デジタル 教科書体 NP-R" panose="02020400000000000000" pitchFamily="18" charset="-128"/>
                <a:ea typeface="UD デジタル 教科書体 NP-R" panose="02020400000000000000" pitchFamily="18" charset="-128"/>
              </a:rPr>
              <a:t>東京都ドナーミルク利用支援事業の</a:t>
            </a:r>
            <a:endParaRPr lang="en-US" altLang="ja-JP" sz="4000" b="1" spc="100" dirty="0">
              <a:latin typeface="UD デジタル 教科書体 NP-R" panose="02020400000000000000" pitchFamily="18" charset="-128"/>
              <a:ea typeface="UD デジタル 教科書体 NP-R" panose="02020400000000000000" pitchFamily="18" charset="-128"/>
            </a:endParaRPr>
          </a:p>
          <a:p>
            <a:r>
              <a:rPr lang="ja-JP" altLang="en-US" sz="4000" b="1" spc="100" dirty="0">
                <a:latin typeface="UD デジタル 教科書体 NP-R" panose="02020400000000000000" pitchFamily="18" charset="-128"/>
                <a:ea typeface="UD デジタル 教科書体 NP-R" panose="02020400000000000000" pitchFamily="18" charset="-128"/>
              </a:rPr>
              <a:t>申請方法について</a:t>
            </a:r>
            <a:endParaRPr lang="ja-JP" altLang="en-US" sz="4000" b="1" dirty="0">
              <a:latin typeface="UD デジタル 教科書体 NP-R" panose="02020400000000000000" pitchFamily="18" charset="-128"/>
              <a:ea typeface="UD デジタル 教科書体 NP-R" panose="02020400000000000000" pitchFamily="18" charset="-128"/>
            </a:endParaRPr>
          </a:p>
        </p:txBody>
      </p:sp>
      <p:sp>
        <p:nvSpPr>
          <p:cNvPr id="18" name="サブタイトル 2">
            <a:extLst>
              <a:ext uri="{FF2B5EF4-FFF2-40B4-BE49-F238E27FC236}">
                <a16:creationId xmlns:a16="http://schemas.microsoft.com/office/drawing/2014/main" id="{36DA39A3-6704-FFA7-B14A-6241F7F927FD}"/>
              </a:ext>
            </a:extLst>
          </p:cNvPr>
          <p:cNvSpPr txBox="1">
            <a:spLocks/>
          </p:cNvSpPr>
          <p:nvPr/>
        </p:nvSpPr>
        <p:spPr>
          <a:xfrm>
            <a:off x="1648279" y="376158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ja-JP" altLang="en-US" sz="2400" kern="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東京都保健医療局医療政策部救急災害医療課</a:t>
            </a:r>
            <a:endParaRPr lang="ja-JP" altLang="en-US" dirty="0">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9787197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9E067C-ACEB-5FFF-C212-4C32D3EF01F8}"/>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FE2A2ADE-B79A-A9CB-07D4-1A996F6D491D}"/>
              </a:ext>
            </a:extLst>
          </p:cNvPr>
          <p:cNvSpPr txBox="1"/>
          <p:nvPr/>
        </p:nvSpPr>
        <p:spPr>
          <a:xfrm>
            <a:off x="1337689" y="140892"/>
            <a:ext cx="10503327" cy="684803"/>
          </a:xfrm>
          <a:prstGeom prst="rect">
            <a:avLst/>
          </a:prstGeom>
          <a:noFill/>
        </p:spPr>
        <p:txBody>
          <a:bodyPr wrap="square" rtlCol="0">
            <a:spAutoFit/>
          </a:bodyPr>
          <a:lstStyle/>
          <a:p>
            <a:pPr>
              <a:spcAft>
                <a:spcPts val="300"/>
              </a:spcAft>
              <a:defRPr/>
            </a:pP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３</a:t>
            </a:r>
            <a:r>
              <a:rPr lang="en-US" altLang="ja-JP"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令和７年度 </a:t>
            </a:r>
            <a:r>
              <a:rPr lang="ja-JP" altLang="en-US" sz="1800" b="1" spc="100" dirty="0">
                <a:latin typeface="UD デジタル 教科書体 NP-R" panose="02020400000000000000" pitchFamily="18" charset="-128"/>
                <a:ea typeface="UD デジタル 教科書体 NP-R" panose="02020400000000000000" pitchFamily="18" charset="-128"/>
              </a:rPr>
              <a:t>東京都ドナーミルク利用支援事業の申請方法について（スケジュール）</a:t>
            </a:r>
            <a:endParaRPr lang="en-US" altLang="ja-JP" sz="1800" b="1" spc="100" dirty="0">
              <a:latin typeface="UD デジタル 教科書体 NP-R" panose="02020400000000000000" pitchFamily="18" charset="-128"/>
              <a:ea typeface="UD デジタル 教科書体 NP-R" panose="02020400000000000000" pitchFamily="18" charset="-128"/>
            </a:endParaRPr>
          </a:p>
          <a:p>
            <a:pPr>
              <a:spcAft>
                <a:spcPts val="300"/>
              </a:spcAft>
              <a:defRPr/>
            </a:pPr>
            <a:endPar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cxnSp>
        <p:nvCxnSpPr>
          <p:cNvPr id="5" name="直線コネクタ 4">
            <a:extLst>
              <a:ext uri="{FF2B5EF4-FFF2-40B4-BE49-F238E27FC236}">
                <a16:creationId xmlns:a16="http://schemas.microsoft.com/office/drawing/2014/main" id="{0A8F4405-D3B0-773B-8E7F-DF33C698F42B}"/>
              </a:ext>
            </a:extLst>
          </p:cNvPr>
          <p:cNvCxnSpPr/>
          <p:nvPr/>
        </p:nvCxnSpPr>
        <p:spPr>
          <a:xfrm>
            <a:off x="1245598" y="526936"/>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710FD4E-0DB6-4974-C57D-1CD1842003FB}"/>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P-R" panose="02020400000000000000" pitchFamily="18" charset="-128"/>
                <a:ea typeface="UD デジタル 教科書体 NP-R" panose="02020400000000000000" pitchFamily="18" charset="-128"/>
              </a:rPr>
              <a:t>21</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D0163472-FC95-6E59-DEAE-3F4C551B089F}"/>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P-R" panose="02020400000000000000" pitchFamily="18" charset="-128"/>
                <a:ea typeface="UD デジタル 教科書体 NP-R" panose="02020400000000000000" pitchFamily="18" charset="-128"/>
              </a:rPr>
              <a:t>スケジュールについて</a:t>
            </a:r>
            <a:endParaRPr lang="en-US" altLang="ja-JP" sz="2000" b="1" dirty="0">
              <a:solidFill>
                <a:prstClr val="black"/>
              </a:solidFill>
              <a:latin typeface="UD デジタル 教科書体 NP-R" panose="02020400000000000000" pitchFamily="18" charset="-128"/>
              <a:ea typeface="UD デジタル 教科書体 NP-R" panose="02020400000000000000" pitchFamily="18" charset="-128"/>
            </a:endParaRPr>
          </a:p>
          <a:p>
            <a:pPr marR="0" lvl="0" algn="l" defTabSz="914400" rtl="0" eaLnBrk="1" fontAlgn="auto" latinLnBrk="0" hangingPunct="1">
              <a:lnSpc>
                <a:spcPct val="100000"/>
              </a:lnSpc>
              <a:spcBef>
                <a:spcPts val="1200"/>
              </a:spcBef>
              <a:spcAft>
                <a:spcPts val="0"/>
              </a:spcAft>
              <a:buClrTx/>
              <a:buSzTx/>
              <a:tabLst/>
              <a:defRPr/>
            </a:pPr>
            <a:r>
              <a:rPr lang="ja-JP" altLang="en-US" sz="2000" b="1" dirty="0">
                <a:solidFill>
                  <a:prstClr val="black"/>
                </a:solidFill>
                <a:latin typeface="UD デジタル 教科書体 NP-R" panose="02020400000000000000" pitchFamily="18" charset="-128"/>
                <a:ea typeface="UD デジタル 教科書体 NP-R" panose="02020400000000000000" pitchFamily="18" charset="-128"/>
              </a:rPr>
              <a:t>　</a:t>
            </a: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ドナーミルク利用支援事業の補助金の申請からお支払いまでのスケジュール（予定）は</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R="0" lvl="0" algn="l" defTabSz="914400" rtl="0" eaLnBrk="1" fontAlgn="auto" latinLnBrk="0" hangingPunct="1">
              <a:lnSpc>
                <a:spcPct val="100000"/>
              </a:lnSpc>
              <a:spcBef>
                <a:spcPts val="1200"/>
              </a:spcBef>
              <a:spcAft>
                <a:spcPts val="0"/>
              </a:spcAft>
              <a:buClrTx/>
              <a:buSzTx/>
              <a:tabLst/>
              <a:defRPr/>
            </a:pPr>
            <a:r>
              <a:rPr lang="ja-JP" altLang="en-US" dirty="0">
                <a:solidFill>
                  <a:prstClr val="black"/>
                </a:solidFill>
                <a:latin typeface="UD デジタル 教科書体 NP-R" panose="02020400000000000000" pitchFamily="18" charset="-128"/>
                <a:ea typeface="UD デジタル 教科書体 NP-R" panose="02020400000000000000" pitchFamily="18" charset="-128"/>
              </a:rPr>
              <a:t>以下のとおりです。</a:t>
            </a: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
        <p:nvSpPr>
          <p:cNvPr id="40" name="矢印: 五方向 39">
            <a:extLst>
              <a:ext uri="{FF2B5EF4-FFF2-40B4-BE49-F238E27FC236}">
                <a16:creationId xmlns:a16="http://schemas.microsoft.com/office/drawing/2014/main" id="{792B17A1-77D4-8532-7338-FF6FF79B9BE6}"/>
              </a:ext>
            </a:extLst>
          </p:cNvPr>
          <p:cNvSpPr/>
          <p:nvPr/>
        </p:nvSpPr>
        <p:spPr>
          <a:xfrm>
            <a:off x="1308523" y="2603839"/>
            <a:ext cx="3047167" cy="3183570"/>
          </a:xfrm>
          <a:prstGeom prst="homePlate">
            <a:avLst>
              <a:gd name="adj" fmla="val 26292"/>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P-R" panose="02020400000000000000" pitchFamily="18" charset="-128"/>
              <a:ea typeface="UD デジタル 教科書体 NP-R" panose="02020400000000000000" pitchFamily="18" charset="-128"/>
            </a:endParaRPr>
          </a:p>
        </p:txBody>
      </p:sp>
      <p:sp>
        <p:nvSpPr>
          <p:cNvPr id="41" name="矢印: 山形 40">
            <a:extLst>
              <a:ext uri="{FF2B5EF4-FFF2-40B4-BE49-F238E27FC236}">
                <a16:creationId xmlns:a16="http://schemas.microsoft.com/office/drawing/2014/main" id="{5306EC2F-3635-639C-9D6A-3733FDD310F5}"/>
              </a:ext>
            </a:extLst>
          </p:cNvPr>
          <p:cNvSpPr/>
          <p:nvPr/>
        </p:nvSpPr>
        <p:spPr>
          <a:xfrm>
            <a:off x="3641502" y="2603839"/>
            <a:ext cx="2603540" cy="3183570"/>
          </a:xfrm>
          <a:prstGeom prst="chevron">
            <a:avLst>
              <a:gd name="adj" fmla="val 30120"/>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ja-JP" altLang="en-US" dirty="0">
                <a:latin typeface="UD デジタル 教科書体 NP-R" panose="02020400000000000000" pitchFamily="18" charset="-128"/>
                <a:ea typeface="UD デジタル 教科書体 NP-R" panose="02020400000000000000" pitchFamily="18" charset="-128"/>
              </a:rPr>
              <a:t>　</a:t>
            </a:r>
          </a:p>
        </p:txBody>
      </p:sp>
      <p:sp>
        <p:nvSpPr>
          <p:cNvPr id="42" name="矢印: 山形 41">
            <a:extLst>
              <a:ext uri="{FF2B5EF4-FFF2-40B4-BE49-F238E27FC236}">
                <a16:creationId xmlns:a16="http://schemas.microsoft.com/office/drawing/2014/main" id="{DDC6C302-20AC-A1FA-9778-379FB5D9B453}"/>
              </a:ext>
            </a:extLst>
          </p:cNvPr>
          <p:cNvSpPr/>
          <p:nvPr/>
        </p:nvSpPr>
        <p:spPr>
          <a:xfrm>
            <a:off x="8938922" y="2587966"/>
            <a:ext cx="2903163" cy="3170360"/>
          </a:xfrm>
          <a:prstGeom prst="chevron">
            <a:avLst>
              <a:gd name="adj" fmla="val 25040"/>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P-R" panose="02020400000000000000" pitchFamily="18" charset="-128"/>
              <a:ea typeface="UD デジタル 教科書体 NP-R" panose="02020400000000000000" pitchFamily="18" charset="-128"/>
            </a:endParaRPr>
          </a:p>
        </p:txBody>
      </p:sp>
      <p:sp>
        <p:nvSpPr>
          <p:cNvPr id="43" name="矢印: 山形 42">
            <a:extLst>
              <a:ext uri="{FF2B5EF4-FFF2-40B4-BE49-F238E27FC236}">
                <a16:creationId xmlns:a16="http://schemas.microsoft.com/office/drawing/2014/main" id="{DFC82D78-E9F3-F5D4-AC90-9743BCE93CEE}"/>
              </a:ext>
            </a:extLst>
          </p:cNvPr>
          <p:cNvSpPr/>
          <p:nvPr/>
        </p:nvSpPr>
        <p:spPr>
          <a:xfrm>
            <a:off x="5534982" y="2602508"/>
            <a:ext cx="4068807" cy="3170360"/>
          </a:xfrm>
          <a:prstGeom prst="chevron">
            <a:avLst>
              <a:gd name="adj" fmla="val 24006"/>
            </a:avLst>
          </a:prstGeom>
          <a:solidFill>
            <a:schemeClr val="accent4">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ja-JP" altLang="en-US">
              <a:latin typeface="UD デジタル 教科書体 NP-R" panose="02020400000000000000" pitchFamily="18" charset="-128"/>
              <a:ea typeface="UD デジタル 教科書体 NP-R" panose="02020400000000000000" pitchFamily="18" charset="-128"/>
            </a:endParaRPr>
          </a:p>
        </p:txBody>
      </p:sp>
      <p:sp>
        <p:nvSpPr>
          <p:cNvPr id="44" name="テキスト ボックス 2">
            <a:extLst>
              <a:ext uri="{FF2B5EF4-FFF2-40B4-BE49-F238E27FC236}">
                <a16:creationId xmlns:a16="http://schemas.microsoft.com/office/drawing/2014/main" id="{E9A980C5-9242-1BF9-BA37-AB3258294B70}"/>
              </a:ext>
            </a:extLst>
          </p:cNvPr>
          <p:cNvSpPr txBox="1">
            <a:spLocks noChangeArrowheads="1"/>
          </p:cNvSpPr>
          <p:nvPr/>
        </p:nvSpPr>
        <p:spPr bwMode="auto">
          <a:xfrm>
            <a:off x="1496672" y="3059006"/>
            <a:ext cx="2908771" cy="2308324"/>
          </a:xfrm>
          <a:prstGeom prst="rect">
            <a:avLst/>
          </a:prstGeom>
          <a:noFill/>
          <a:ln w="9525">
            <a:noFill/>
            <a:miter lim="800000"/>
            <a:headEnd/>
            <a:tailEnd/>
          </a:ln>
        </p:spPr>
        <p:txBody>
          <a:bodyPr rot="0" vert="horz" wrap="square" lIns="91440" tIns="45720" rIns="91440" bIns="45720" anchor="t" anchorCtr="0">
            <a:spAutoFit/>
          </a:bodyPr>
          <a:lstStyle/>
          <a:p>
            <a:pPr algn="just">
              <a:buNone/>
            </a:pP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（施設⇒都）</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令和７年</a:t>
            </a:r>
            <a:endParaRPr lang="ja-JP" sz="20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r>
              <a:rPr lang="ja-JP" altLang="en-US" sz="24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５</a:t>
            </a: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月</a:t>
            </a:r>
            <a:r>
              <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1</a:t>
            </a: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３日（火）</a:t>
            </a: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７</a:t>
            </a: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月</a:t>
            </a: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３１日（木）</a:t>
            </a:r>
            <a:endParaRPr lang="ja-JP" sz="20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交付申請書受付</a:t>
            </a:r>
            <a:endParaRPr lang="ja-JP" sz="20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45" name="テキスト ボックス 2">
            <a:extLst>
              <a:ext uri="{FF2B5EF4-FFF2-40B4-BE49-F238E27FC236}">
                <a16:creationId xmlns:a16="http://schemas.microsoft.com/office/drawing/2014/main" id="{9BA08298-117E-2498-8AE1-B749F5D8646E}"/>
              </a:ext>
            </a:extLst>
          </p:cNvPr>
          <p:cNvSpPr txBox="1">
            <a:spLocks noChangeArrowheads="1"/>
          </p:cNvSpPr>
          <p:nvPr/>
        </p:nvSpPr>
        <p:spPr bwMode="auto">
          <a:xfrm>
            <a:off x="4036292" y="3091502"/>
            <a:ext cx="2059708" cy="780481"/>
          </a:xfrm>
          <a:prstGeom prst="rect">
            <a:avLst/>
          </a:prstGeom>
          <a:noFill/>
          <a:ln w="9525">
            <a:noFill/>
            <a:miter lim="800000"/>
            <a:headEnd/>
            <a:tailEnd/>
          </a:ln>
        </p:spPr>
        <p:txBody>
          <a:bodyPr rot="0" vert="horz" wrap="square" lIns="91440" tIns="45720" rIns="91440" bIns="45720" anchor="t" anchorCtr="0">
            <a:noAutofit/>
          </a:bodyPr>
          <a:lstStyle/>
          <a:p>
            <a:pPr algn="just"/>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（都⇒施設）</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a:t>
            </a: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審査</a:t>
            </a: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　交付決定</a:t>
            </a:r>
            <a:endParaRPr lang="ja-JP" sz="24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46" name="テキスト ボックス 2">
            <a:extLst>
              <a:ext uri="{FF2B5EF4-FFF2-40B4-BE49-F238E27FC236}">
                <a16:creationId xmlns:a16="http://schemas.microsoft.com/office/drawing/2014/main" id="{B383CC81-E94F-0E48-35C8-9CA18AF6A3E7}"/>
              </a:ext>
            </a:extLst>
          </p:cNvPr>
          <p:cNvSpPr txBox="1">
            <a:spLocks noChangeArrowheads="1"/>
          </p:cNvSpPr>
          <p:nvPr/>
        </p:nvSpPr>
        <p:spPr bwMode="auto">
          <a:xfrm>
            <a:off x="6374711" y="3049892"/>
            <a:ext cx="2603539" cy="2616101"/>
          </a:xfrm>
          <a:prstGeom prst="rect">
            <a:avLst/>
          </a:prstGeom>
          <a:noFill/>
          <a:ln w="9525">
            <a:noFill/>
            <a:miter lim="800000"/>
            <a:headEnd/>
            <a:tailEnd/>
          </a:ln>
        </p:spPr>
        <p:txBody>
          <a:bodyPr rot="0" vert="horz" wrap="square" lIns="91440" tIns="45720" rIns="91440" bIns="45720" anchor="t" anchorCtr="0">
            <a:spAutoFit/>
          </a:bodyPr>
          <a:lstStyle/>
          <a:p>
            <a:pPr algn="just">
              <a:buNone/>
            </a:pP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（施設⇒都）</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buNone/>
            </a:pP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令和８年</a:t>
            </a: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４</a:t>
            </a: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月</a:t>
            </a:r>
            <a:br>
              <a:rPr 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b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実績報告書受付</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endParaRPr lang="en-US" altLang="ja-JP" sz="20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r>
              <a:rPr lang="en-US" altLang="ja-JP" sz="16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a:t>
            </a:r>
            <a:r>
              <a:rPr lang="ja-JP" altLang="en-US" sz="16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交付申請をご提出いただいた施設向けに、改めて</a:t>
            </a:r>
            <a:r>
              <a:rPr lang="ja-JP" altLang="en-US" sz="16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お知らせいたします。</a:t>
            </a:r>
            <a:endParaRPr lang="ja-JP" sz="14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
        <p:nvSpPr>
          <p:cNvPr id="47" name="テキスト ボックス 2">
            <a:extLst>
              <a:ext uri="{FF2B5EF4-FFF2-40B4-BE49-F238E27FC236}">
                <a16:creationId xmlns:a16="http://schemas.microsoft.com/office/drawing/2014/main" id="{74C4FB2E-8ADB-90DC-6183-9A36A6856848}"/>
              </a:ext>
            </a:extLst>
          </p:cNvPr>
          <p:cNvSpPr txBox="1">
            <a:spLocks noChangeArrowheads="1"/>
          </p:cNvSpPr>
          <p:nvPr/>
        </p:nvSpPr>
        <p:spPr bwMode="auto">
          <a:xfrm>
            <a:off x="9583287" y="3091502"/>
            <a:ext cx="2406627" cy="1104122"/>
          </a:xfrm>
          <a:prstGeom prst="rect">
            <a:avLst/>
          </a:prstGeom>
          <a:noFill/>
          <a:ln w="9525">
            <a:noFill/>
            <a:miter lim="800000"/>
            <a:headEnd/>
            <a:tailEnd/>
          </a:ln>
        </p:spPr>
        <p:txBody>
          <a:bodyPr rot="0" vert="horz" wrap="square" lIns="91440" tIns="45720" rIns="91440" bIns="45720" anchor="t" anchorCtr="0">
            <a:noAutofit/>
          </a:bodyPr>
          <a:lstStyle/>
          <a:p>
            <a:pPr algn="just">
              <a:buNone/>
            </a:pPr>
            <a:r>
              <a:rPr lang="ja-JP" altLang="en-US"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（都⇒施設）</a:t>
            </a:r>
            <a:endParaRPr lang="en-US" alt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endParaRPr lang="en-US" altLang="ja-JP" sz="2400" b="1" kern="100" dirty="0">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buNone/>
            </a:pPr>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５月</a:t>
            </a:r>
            <a:endParaRPr lang="ja-JP" sz="24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a:p>
            <a:pPr algn="just"/>
            <a:r>
              <a:rPr lang="ja-JP" sz="2400" b="1"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rPr>
              <a:t>補助金支払い</a:t>
            </a:r>
            <a:endParaRPr lang="ja-JP" sz="2400" kern="100" dirty="0">
              <a:effectLst/>
              <a:latin typeface="UD デジタル 教科書体 NP-R" panose="02020400000000000000" pitchFamily="18" charset="-128"/>
              <a:ea typeface="UD デジタル 教科書体 NP-R" panose="02020400000000000000" pitchFamily="18" charset="-128"/>
              <a:cs typeface="Times New Roman" panose="02020603050405020304" pitchFamily="18" charset="0"/>
            </a:endParaRPr>
          </a:p>
        </p:txBody>
      </p:sp>
    </p:spTree>
    <p:extLst>
      <p:ext uri="{BB962C8B-B14F-4D97-AF65-F5344CB8AC3E}">
        <p14:creationId xmlns:p14="http://schemas.microsoft.com/office/powerpoint/2010/main" val="275847513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B6A0BC-CDA3-741E-D880-B32ADF7C6F7C}"/>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3C2F427-B502-FA8C-F1F0-806333766B21}"/>
              </a:ext>
            </a:extLst>
          </p:cNvPr>
          <p:cNvSpPr txBox="1"/>
          <p:nvPr/>
        </p:nvSpPr>
        <p:spPr>
          <a:xfrm>
            <a:off x="1337690" y="140892"/>
            <a:ext cx="9930674" cy="684803"/>
          </a:xfrm>
          <a:prstGeom prst="rect">
            <a:avLst/>
          </a:prstGeom>
          <a:noFill/>
        </p:spPr>
        <p:txBody>
          <a:bodyPr wrap="square" rtlCol="0">
            <a:spAutoFit/>
          </a:bodyPr>
          <a:lstStyle/>
          <a:p>
            <a:pPr>
              <a:spcAft>
                <a:spcPts val="300"/>
              </a:spcAft>
              <a:defRPr/>
            </a:pP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３</a:t>
            </a:r>
            <a:r>
              <a:rPr lang="en-US" altLang="ja-JP"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a:t>
            </a: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令和７年度 </a:t>
            </a:r>
            <a:r>
              <a:rPr lang="ja-JP" altLang="en-US" sz="1800" b="1" spc="100" dirty="0">
                <a:latin typeface="UD デジタル 教科書体 NP-R" panose="02020400000000000000" pitchFamily="18" charset="-128"/>
                <a:ea typeface="UD デジタル 教科書体 NP-R" panose="02020400000000000000" pitchFamily="18" charset="-128"/>
              </a:rPr>
              <a:t>東京都ドナーミルク利用支援事業の申請方法について（交付申請締切等）</a:t>
            </a:r>
            <a:endParaRPr lang="en-US" altLang="ja-JP" sz="1800" b="1" spc="100" dirty="0">
              <a:latin typeface="UD デジタル 教科書体 NP-R" panose="02020400000000000000" pitchFamily="18" charset="-128"/>
              <a:ea typeface="UD デジタル 教科書体 NP-R" panose="02020400000000000000" pitchFamily="18" charset="-128"/>
            </a:endParaRPr>
          </a:p>
          <a:p>
            <a:pPr>
              <a:spcAft>
                <a:spcPts val="300"/>
              </a:spcAft>
              <a:defRPr/>
            </a:pPr>
            <a:endPar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cxnSp>
        <p:nvCxnSpPr>
          <p:cNvPr id="5" name="直線コネクタ 4">
            <a:extLst>
              <a:ext uri="{FF2B5EF4-FFF2-40B4-BE49-F238E27FC236}">
                <a16:creationId xmlns:a16="http://schemas.microsoft.com/office/drawing/2014/main" id="{C52AF151-0EBD-8D2D-9230-B5DA97599A4A}"/>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E585A7DC-A523-66D2-FEC4-7EA38C1585A4}"/>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P-R" panose="02020400000000000000" pitchFamily="18" charset="-128"/>
                <a:ea typeface="UD デジタル 教科書体 NP-R" panose="02020400000000000000" pitchFamily="18" charset="-128"/>
              </a:rPr>
              <a:t>22</a:t>
            </a:fld>
            <a:endParaRPr kumimoji="1" lang="ja-JP" altLang="en-US">
              <a:latin typeface="UD デジタル 教科書体 NP-R" panose="02020400000000000000" pitchFamily="18" charset="-128"/>
              <a:ea typeface="UD デジタル 教科書体 NP-R" panose="02020400000000000000" pitchFamily="18" charset="-128"/>
            </a:endParaRPr>
          </a:p>
        </p:txBody>
      </p:sp>
      <p:sp>
        <p:nvSpPr>
          <p:cNvPr id="2" name="テキスト ボックス 1">
            <a:extLst>
              <a:ext uri="{FF2B5EF4-FFF2-40B4-BE49-F238E27FC236}">
                <a16:creationId xmlns:a16="http://schemas.microsoft.com/office/drawing/2014/main" id="{2A923C40-B126-A4FB-CE66-8C02C35E6AAE}"/>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P-R" panose="02020400000000000000" pitchFamily="18" charset="-128"/>
                <a:ea typeface="UD デジタル 教科書体 NP-R" panose="02020400000000000000" pitchFamily="18" charset="-128"/>
              </a:rPr>
              <a:t>交付申請について</a:t>
            </a:r>
            <a:endParaRPr lang="en-US" altLang="ja-JP" sz="2000" b="1"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要綱別紙第１号様式もしくは第２号様式とその関係書類を、</a:t>
            </a:r>
            <a:endParaRPr kumimoji="1" lang="en-US" altLang="ja-JP"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250000"/>
              </a:lnSpc>
              <a:spcBef>
                <a:spcPts val="0"/>
              </a:spcBef>
              <a:spcAft>
                <a:spcPts val="0"/>
              </a:spcAft>
              <a:buClrTx/>
              <a:buSzTx/>
              <a:buFontTx/>
              <a:buNone/>
              <a:tabLst/>
              <a:defRPr/>
            </a:pPr>
            <a:r>
              <a:rPr lang="ja-JP" altLang="en-US" b="1" dirty="0">
                <a:solidFill>
                  <a:schemeClr val="tx1"/>
                </a:solidFill>
                <a:latin typeface="UD デジタル 教科書体 NP-R" panose="02020400000000000000" pitchFamily="18" charset="-128"/>
                <a:ea typeface="UD デジタル 教科書体 NP-R" panose="02020400000000000000" pitchFamily="18" charset="-128"/>
              </a:rPr>
              <a:t>　</a:t>
            </a:r>
            <a:r>
              <a:rPr kumimoji="1" lang="ja-JP" altLang="en-US" b="1" i="0" u="sng"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rPr>
              <a:t>令和７年７月３１日（木）までの間</a:t>
            </a: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に御提出ください。</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様式は下記保健医療局ホームページよりダウンロードできます。</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東京都保健医療局＞医療・保健＞救急・災害医療＞ドナーミルク利用支援事業</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u="sng"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hlinkClick r:id="rId2"/>
              </a:rPr>
              <a:t>　</a:t>
            </a:r>
            <a:r>
              <a:rPr kumimoji="1" lang="en-US" altLang="ja-JP"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hlinkClick r:id="rId2"/>
              </a:rPr>
              <a:t>http://www.fukushihoken.metro.tokyo.jp/iryo/kyuukyuu/tenin_hanso.html</a:t>
            </a:r>
            <a:endParaRPr kumimoji="1" lang="en-US" altLang="ja-JP"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6789804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3504BF-2BA7-A4F3-900E-8F54BC086BEE}"/>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A5CE61ED-12F0-6AD7-94BC-25B616A12DC8}"/>
              </a:ext>
            </a:extLst>
          </p:cNvPr>
          <p:cNvSpPr txBox="1"/>
          <p:nvPr/>
        </p:nvSpPr>
        <p:spPr>
          <a:xfrm>
            <a:off x="1337689" y="140892"/>
            <a:ext cx="10854309"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（様式の記載方法①）</a:t>
            </a:r>
          </a:p>
        </p:txBody>
      </p:sp>
      <p:cxnSp>
        <p:nvCxnSpPr>
          <p:cNvPr id="5" name="直線コネクタ 4">
            <a:extLst>
              <a:ext uri="{FF2B5EF4-FFF2-40B4-BE49-F238E27FC236}">
                <a16:creationId xmlns:a16="http://schemas.microsoft.com/office/drawing/2014/main" id="{2103332D-4462-95E3-3B1D-B231705EA69F}"/>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9ED3A8F9-B821-3790-58C6-738AF3BD9107}"/>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23</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487C786F-D791-D82C-859C-4692D08A7CFC}"/>
              </a:ext>
            </a:extLst>
          </p:cNvPr>
          <p:cNvSpPr txBox="1"/>
          <p:nvPr/>
        </p:nvSpPr>
        <p:spPr>
          <a:xfrm>
            <a:off x="1250611" y="832545"/>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indent="-285750">
              <a:spcBef>
                <a:spcPts val="1200"/>
              </a:spcBef>
              <a:buFont typeface="Wingdings" panose="05000000000000000000" pitchFamily="2" charset="2"/>
              <a:buChar char="p"/>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交付申請について（</a:t>
            </a:r>
            <a:r>
              <a:rPr lang="ja-JP" altLang="en-US" sz="2000" b="1" dirty="0">
                <a:solidFill>
                  <a:schemeClr val="accent2"/>
                </a:solidFill>
                <a:latin typeface="UD デジタル 教科書体 NK-B" panose="02020700000000000000" pitchFamily="18" charset="-128"/>
                <a:ea typeface="UD デジタル 教科書体 NK-B" panose="02020700000000000000" pitchFamily="18" charset="-128"/>
              </a:rPr>
              <a:t>ドナー登録施設支援事業①</a:t>
            </a:r>
            <a:r>
              <a:rPr kumimoji="1" lang="ja-JP" altLang="en-US"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7" name="図 6">
            <a:extLst>
              <a:ext uri="{FF2B5EF4-FFF2-40B4-BE49-F238E27FC236}">
                <a16:creationId xmlns:a16="http://schemas.microsoft.com/office/drawing/2014/main" id="{180D2836-1829-3F4B-6B37-8FC88FD2C9A5}"/>
              </a:ext>
            </a:extLst>
          </p:cNvPr>
          <p:cNvPicPr>
            <a:picLocks noChangeAspect="1"/>
          </p:cNvPicPr>
          <p:nvPr/>
        </p:nvPicPr>
        <p:blipFill>
          <a:blip r:embed="rId2"/>
          <a:srcRect l="4289" t="10178" r="3563" b="13536"/>
          <a:stretch/>
        </p:blipFill>
        <p:spPr>
          <a:xfrm>
            <a:off x="1337689" y="1157732"/>
            <a:ext cx="8446288" cy="5700268"/>
          </a:xfrm>
          <a:prstGeom prst="rect">
            <a:avLst/>
          </a:prstGeom>
          <a:ln>
            <a:solidFill>
              <a:schemeClr val="accent1"/>
            </a:solidFill>
          </a:ln>
        </p:spPr>
      </p:pic>
      <p:sp>
        <p:nvSpPr>
          <p:cNvPr id="10" name="テキスト ボックス 9">
            <a:extLst>
              <a:ext uri="{FF2B5EF4-FFF2-40B4-BE49-F238E27FC236}">
                <a16:creationId xmlns:a16="http://schemas.microsoft.com/office/drawing/2014/main" id="{9D3EA6E4-BDB8-1F2D-DDE3-DAB3B134ABE2}"/>
              </a:ext>
            </a:extLst>
          </p:cNvPr>
          <p:cNvSpPr txBox="1"/>
          <p:nvPr/>
        </p:nvSpPr>
        <p:spPr>
          <a:xfrm>
            <a:off x="9339492" y="2322299"/>
            <a:ext cx="3029636" cy="923330"/>
          </a:xfrm>
          <a:prstGeom prst="rect">
            <a:avLst/>
          </a:prstGeom>
          <a:noFill/>
          <a:ln>
            <a:noFill/>
          </a:ln>
        </p:spPr>
        <p:txBody>
          <a:bodyPr wrap="square" rtlCol="0">
            <a:spAutoFit/>
          </a:bodyPr>
          <a:lstStyle/>
          <a:p>
            <a:r>
              <a:rPr kumimoji="1" lang="en-US" altLang="ja-JP"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b="1" dirty="0">
                <a:solidFill>
                  <a:srgbClr val="FF0000"/>
                </a:solidFill>
                <a:latin typeface="UD デジタル 教科書体 NK-B" panose="02020700000000000000" pitchFamily="18" charset="-128"/>
                <a:ea typeface="UD デジタル 教科書体 NK-B" panose="02020700000000000000" pitchFamily="18" charset="-128"/>
              </a:rPr>
              <a:t>添付資料</a:t>
            </a:r>
            <a:r>
              <a:rPr kumimoji="1" lang="en-US" altLang="ja-JP" b="1" dirty="0">
                <a:solidFill>
                  <a:srgbClr val="FF0000"/>
                </a:solidFill>
                <a:latin typeface="UD デジタル 教科書体 NK-B" panose="02020700000000000000" pitchFamily="18" charset="-128"/>
                <a:ea typeface="UD デジタル 教科書体 NK-B" panose="02020700000000000000" pitchFamily="18" charset="-128"/>
              </a:rPr>
              <a:t>】</a:t>
            </a:r>
          </a:p>
          <a:p>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　ドナー登録施設契約状況</a:t>
            </a:r>
            <a:endParaRPr lang="en-US" altLang="ja-JP" b="1" dirty="0">
              <a:solidFill>
                <a:srgbClr val="FF0000"/>
              </a:solidFill>
              <a:latin typeface="UD デジタル 教科書体 NK-B" panose="02020700000000000000" pitchFamily="18" charset="-128"/>
              <a:ea typeface="UD デジタル 教科書体 NK-B" panose="02020700000000000000" pitchFamily="18" charset="-128"/>
            </a:endParaRPr>
          </a:p>
          <a:p>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　がわかる資料</a:t>
            </a:r>
            <a:endParaRPr kumimoji="1" lang="ja-JP" altLang="en-US" b="1" dirty="0">
              <a:solidFill>
                <a:srgbClr val="FF0000"/>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729142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FC013-1DEF-0363-BFFE-9C200E789BB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6E16138-6F54-595F-8A95-E5CF908CF5E1}"/>
              </a:ext>
            </a:extLst>
          </p:cNvPr>
          <p:cNvSpPr txBox="1"/>
          <p:nvPr/>
        </p:nvSpPr>
        <p:spPr>
          <a:xfrm>
            <a:off x="1337689" y="140892"/>
            <a:ext cx="10789655"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（様式の記載方法②）</a:t>
            </a:r>
          </a:p>
        </p:txBody>
      </p:sp>
      <p:cxnSp>
        <p:nvCxnSpPr>
          <p:cNvPr id="5" name="直線コネクタ 4">
            <a:extLst>
              <a:ext uri="{FF2B5EF4-FFF2-40B4-BE49-F238E27FC236}">
                <a16:creationId xmlns:a16="http://schemas.microsoft.com/office/drawing/2014/main" id="{30E981CF-0EA9-7652-AB90-AA8939A52B09}"/>
              </a:ext>
            </a:extLst>
          </p:cNvPr>
          <p:cNvCxnSpPr/>
          <p:nvPr/>
        </p:nvCxnSpPr>
        <p:spPr>
          <a:xfrm>
            <a:off x="1245598" y="510224"/>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6DE75C1-D490-2B8C-CC17-021041CF3847}"/>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24</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9756C147-9C30-1398-3842-BCB1F03A1519}"/>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indent="-285750">
              <a:spcBef>
                <a:spcPts val="1200"/>
              </a:spcBef>
              <a:buFont typeface="Wingdings" panose="05000000000000000000" pitchFamily="2" charset="2"/>
              <a:buChar char="p"/>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交付申請について（</a:t>
            </a:r>
            <a:r>
              <a:rPr lang="ja-JP" altLang="en-US" sz="2000" b="1" dirty="0">
                <a:solidFill>
                  <a:schemeClr val="accent2"/>
                </a:solidFill>
                <a:latin typeface="UD デジタル 教科書体 NK-B" panose="02020700000000000000" pitchFamily="18" charset="-128"/>
                <a:ea typeface="UD デジタル 教科書体 NK-B" panose="02020700000000000000" pitchFamily="18" charset="-128"/>
              </a:rPr>
              <a:t>ドナー登録施設支援事業②</a:t>
            </a:r>
            <a:r>
              <a:rPr kumimoji="1" lang="ja-JP" altLang="en-US"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11" name="図 10">
            <a:extLst>
              <a:ext uri="{FF2B5EF4-FFF2-40B4-BE49-F238E27FC236}">
                <a16:creationId xmlns:a16="http://schemas.microsoft.com/office/drawing/2014/main" id="{C9934DA3-AF6B-EF13-2C7B-7CD68AE83C6A}"/>
              </a:ext>
            </a:extLst>
          </p:cNvPr>
          <p:cNvPicPr>
            <a:picLocks noChangeAspect="1"/>
          </p:cNvPicPr>
          <p:nvPr/>
        </p:nvPicPr>
        <p:blipFill>
          <a:blip r:embed="rId2"/>
          <a:stretch>
            <a:fillRect/>
          </a:stretch>
        </p:blipFill>
        <p:spPr>
          <a:xfrm>
            <a:off x="2128286" y="1168286"/>
            <a:ext cx="5512719" cy="5585855"/>
          </a:xfrm>
          <a:prstGeom prst="rect">
            <a:avLst/>
          </a:prstGeom>
          <a:ln>
            <a:solidFill>
              <a:schemeClr val="tx2"/>
            </a:solidFill>
          </a:ln>
        </p:spPr>
      </p:pic>
    </p:spTree>
    <p:extLst>
      <p:ext uri="{BB962C8B-B14F-4D97-AF65-F5344CB8AC3E}">
        <p14:creationId xmlns:p14="http://schemas.microsoft.com/office/powerpoint/2010/main" val="184432824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B602A7-05C6-6282-596A-AB443487FEE7}"/>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427717E-7443-C4E2-DA75-9F506833595B}"/>
              </a:ext>
            </a:extLst>
          </p:cNvPr>
          <p:cNvSpPr txBox="1"/>
          <p:nvPr/>
        </p:nvSpPr>
        <p:spPr>
          <a:xfrm>
            <a:off x="1337689" y="140892"/>
            <a:ext cx="10503327"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（様式の記載方法③）</a:t>
            </a:r>
          </a:p>
        </p:txBody>
      </p:sp>
      <p:cxnSp>
        <p:nvCxnSpPr>
          <p:cNvPr id="5" name="直線コネクタ 4">
            <a:extLst>
              <a:ext uri="{FF2B5EF4-FFF2-40B4-BE49-F238E27FC236}">
                <a16:creationId xmlns:a16="http://schemas.microsoft.com/office/drawing/2014/main" id="{9FBB9701-10CC-310C-9DC8-19CD3326B3AE}"/>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572CD9E6-5C8C-A769-D9A8-B58F26D9E08D}"/>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25</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FDE3D39A-59B9-BDCE-879B-8E1C466C4940}"/>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indent="-285750">
              <a:spcBef>
                <a:spcPts val="1200"/>
              </a:spcBef>
              <a:buFont typeface="Wingdings" panose="05000000000000000000" pitchFamily="2" charset="2"/>
              <a:buChar char="p"/>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交付申請について（</a:t>
            </a:r>
            <a:r>
              <a:rPr kumimoji="1" lang="ja-JP" altLang="en-US" sz="2000" b="1" i="0" u="none" strike="noStrike" kern="1200" cap="none" spc="0" normalizeH="0" baseline="0" noProof="0" dirty="0">
                <a:ln>
                  <a:noFill/>
                </a:ln>
                <a:solidFill>
                  <a:schemeClr val="accent2"/>
                </a:solidFill>
                <a:effectLst/>
                <a:uLnTx/>
                <a:uFillTx/>
                <a:latin typeface="UD デジタル 教科書体 NK-B" panose="02020700000000000000" pitchFamily="18" charset="-128"/>
                <a:ea typeface="UD デジタル 教科書体 NK-B" panose="02020700000000000000" pitchFamily="18" charset="-128"/>
              </a:rPr>
              <a:t>ドナーミルク使用料支援事業</a:t>
            </a:r>
            <a:r>
              <a:rPr lang="ja-JP" altLang="en-US" sz="2000" b="1" dirty="0">
                <a:solidFill>
                  <a:schemeClr val="accent2"/>
                </a:solidFill>
                <a:latin typeface="UD デジタル 教科書体 NK-B" panose="02020700000000000000" pitchFamily="18" charset="-128"/>
                <a:ea typeface="UD デジタル 教科書体 NK-B" panose="02020700000000000000" pitchFamily="18" charset="-128"/>
              </a:rPr>
              <a:t>①</a:t>
            </a:r>
            <a:r>
              <a:rPr kumimoji="1" lang="ja-JP" altLang="en-US"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9" name="図 8">
            <a:extLst>
              <a:ext uri="{FF2B5EF4-FFF2-40B4-BE49-F238E27FC236}">
                <a16:creationId xmlns:a16="http://schemas.microsoft.com/office/drawing/2014/main" id="{FFF07C91-D88A-DFD4-0AAF-94EC6A47FF40}"/>
              </a:ext>
            </a:extLst>
          </p:cNvPr>
          <p:cNvPicPr>
            <a:picLocks noChangeAspect="1"/>
          </p:cNvPicPr>
          <p:nvPr/>
        </p:nvPicPr>
        <p:blipFill>
          <a:blip r:embed="rId2"/>
          <a:srcRect l="4821" t="8903" r="6074" b="13244"/>
          <a:stretch/>
        </p:blipFill>
        <p:spPr>
          <a:xfrm>
            <a:off x="942345" y="1175852"/>
            <a:ext cx="9169285" cy="5611702"/>
          </a:xfrm>
          <a:prstGeom prst="rect">
            <a:avLst/>
          </a:prstGeom>
          <a:ln>
            <a:solidFill>
              <a:schemeClr val="accent1"/>
            </a:solidFill>
          </a:ln>
        </p:spPr>
      </p:pic>
      <p:sp>
        <p:nvSpPr>
          <p:cNvPr id="10" name="テキスト ボックス 9">
            <a:extLst>
              <a:ext uri="{FF2B5EF4-FFF2-40B4-BE49-F238E27FC236}">
                <a16:creationId xmlns:a16="http://schemas.microsoft.com/office/drawing/2014/main" id="{FDFA74A0-E907-1641-CE64-28BE74329079}"/>
              </a:ext>
            </a:extLst>
          </p:cNvPr>
          <p:cNvSpPr txBox="1"/>
          <p:nvPr/>
        </p:nvSpPr>
        <p:spPr>
          <a:xfrm>
            <a:off x="9223864" y="3058373"/>
            <a:ext cx="3029636" cy="923330"/>
          </a:xfrm>
          <a:prstGeom prst="rect">
            <a:avLst/>
          </a:prstGeom>
          <a:noFill/>
          <a:ln>
            <a:noFill/>
          </a:ln>
        </p:spPr>
        <p:txBody>
          <a:bodyPr wrap="square" rtlCol="0">
            <a:spAutoFit/>
          </a:bodyPr>
          <a:lstStyle/>
          <a:p>
            <a:r>
              <a:rPr kumimoji="1" lang="en-US" altLang="ja-JP" b="1" dirty="0">
                <a:solidFill>
                  <a:srgbClr val="FF0000"/>
                </a:solidFill>
                <a:latin typeface="UD デジタル 教科書体 NK-B" panose="02020700000000000000" pitchFamily="18" charset="-128"/>
                <a:ea typeface="UD デジタル 教科書体 NK-B" panose="02020700000000000000" pitchFamily="18" charset="-128"/>
              </a:rPr>
              <a:t>【</a:t>
            </a:r>
            <a:r>
              <a:rPr kumimoji="1" lang="ja-JP" altLang="en-US" b="1" dirty="0">
                <a:solidFill>
                  <a:srgbClr val="FF0000"/>
                </a:solidFill>
                <a:latin typeface="UD デジタル 教科書体 NK-B" panose="02020700000000000000" pitchFamily="18" charset="-128"/>
                <a:ea typeface="UD デジタル 教科書体 NK-B" panose="02020700000000000000" pitchFamily="18" charset="-128"/>
              </a:rPr>
              <a:t>添付資料</a:t>
            </a:r>
            <a:r>
              <a:rPr kumimoji="1" lang="en-US" altLang="ja-JP" b="1" dirty="0">
                <a:solidFill>
                  <a:srgbClr val="FF0000"/>
                </a:solidFill>
                <a:latin typeface="UD デジタル 教科書体 NK-B" panose="02020700000000000000" pitchFamily="18" charset="-128"/>
                <a:ea typeface="UD デジタル 教科書体 NK-B" panose="02020700000000000000" pitchFamily="18" charset="-128"/>
              </a:rPr>
              <a:t>】</a:t>
            </a:r>
          </a:p>
          <a:p>
            <a:r>
              <a:rPr lang="ja-JP" altLang="en-US" b="1" dirty="0">
                <a:solidFill>
                  <a:srgbClr val="FF0000"/>
                </a:solidFill>
                <a:latin typeface="UD デジタル 教科書体 NK-B" panose="02020700000000000000" pitchFamily="18" charset="-128"/>
                <a:ea typeface="UD デジタル 教科書体 NK-B" panose="02020700000000000000" pitchFamily="18" charset="-128"/>
              </a:rPr>
              <a:t>　会費支払額がわかる資料</a:t>
            </a:r>
            <a:endParaRPr lang="en-US" altLang="ja-JP" b="1" dirty="0">
              <a:solidFill>
                <a:srgbClr val="FF0000"/>
              </a:solidFill>
              <a:latin typeface="UD デジタル 教科書体 NK-B" panose="02020700000000000000" pitchFamily="18" charset="-128"/>
              <a:ea typeface="UD デジタル 教科書体 NK-B" panose="02020700000000000000" pitchFamily="18" charset="-128"/>
            </a:endParaRPr>
          </a:p>
          <a:p>
            <a:r>
              <a:rPr kumimoji="1" lang="ja-JP" altLang="en-US" b="1" dirty="0">
                <a:solidFill>
                  <a:srgbClr val="FF0000"/>
                </a:solidFill>
                <a:latin typeface="UD デジタル 教科書体 NK-B" panose="02020700000000000000" pitchFamily="18" charset="-128"/>
                <a:ea typeface="UD デジタル 教科書体 NK-B" panose="02020700000000000000" pitchFamily="18" charset="-128"/>
              </a:rPr>
              <a:t>　（契約書等）</a:t>
            </a:r>
          </a:p>
        </p:txBody>
      </p:sp>
    </p:spTree>
    <p:extLst>
      <p:ext uri="{BB962C8B-B14F-4D97-AF65-F5344CB8AC3E}">
        <p14:creationId xmlns:p14="http://schemas.microsoft.com/office/powerpoint/2010/main" val="286329927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64217-7430-2F29-798F-B3EE40FCA9A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DC763835-1BB8-16E6-620B-03C4C4EDC413}"/>
              </a:ext>
            </a:extLst>
          </p:cNvPr>
          <p:cNvSpPr txBox="1"/>
          <p:nvPr/>
        </p:nvSpPr>
        <p:spPr>
          <a:xfrm>
            <a:off x="1337690" y="140892"/>
            <a:ext cx="10290892"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（様式の記載方法④）</a:t>
            </a:r>
          </a:p>
        </p:txBody>
      </p:sp>
      <p:cxnSp>
        <p:nvCxnSpPr>
          <p:cNvPr id="5" name="直線コネクタ 4">
            <a:extLst>
              <a:ext uri="{FF2B5EF4-FFF2-40B4-BE49-F238E27FC236}">
                <a16:creationId xmlns:a16="http://schemas.microsoft.com/office/drawing/2014/main" id="{DE7DD7F7-15DD-4335-F107-729C0CC5EEC1}"/>
              </a:ext>
            </a:extLst>
          </p:cNvPr>
          <p:cNvCxnSpPr/>
          <p:nvPr/>
        </p:nvCxnSpPr>
        <p:spPr>
          <a:xfrm>
            <a:off x="1245598" y="510224"/>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1B3368E-1C9B-B5DF-A45D-078B226B888B}"/>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26</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2048470C-6B70-B964-9BC4-D6A454A2465C}"/>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indent="-285750">
              <a:spcBef>
                <a:spcPts val="1200"/>
              </a:spcBef>
              <a:buFont typeface="Wingdings" panose="05000000000000000000" pitchFamily="2" charset="2"/>
              <a:buChar char="p"/>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交付申請について（</a:t>
            </a:r>
            <a:r>
              <a:rPr kumimoji="1" lang="ja-JP" altLang="en-US" sz="2000" b="1" i="0" u="none" strike="noStrike" kern="1200" cap="none" spc="0" normalizeH="0" baseline="0" noProof="0" dirty="0">
                <a:ln>
                  <a:noFill/>
                </a:ln>
                <a:solidFill>
                  <a:schemeClr val="accent2"/>
                </a:solidFill>
                <a:effectLst/>
                <a:uLnTx/>
                <a:uFillTx/>
                <a:latin typeface="UD デジタル 教科書体 NK-B" panose="02020700000000000000" pitchFamily="18" charset="-128"/>
                <a:ea typeface="UD デジタル 教科書体 NK-B" panose="02020700000000000000" pitchFamily="18" charset="-128"/>
              </a:rPr>
              <a:t>ドナーミルク使用料支援事業②</a:t>
            </a:r>
            <a:r>
              <a:rPr kumimoji="1" lang="ja-JP" altLang="en-US"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a:t>
            </a:r>
            <a:endParaRPr kumimoji="1" lang="en-US" altLang="ja-JP" sz="2000" b="1"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pic>
        <p:nvPicPr>
          <p:cNvPr id="7" name="図 6">
            <a:extLst>
              <a:ext uri="{FF2B5EF4-FFF2-40B4-BE49-F238E27FC236}">
                <a16:creationId xmlns:a16="http://schemas.microsoft.com/office/drawing/2014/main" id="{601C296E-3AEF-6FDD-D363-79B74588E3B0}"/>
              </a:ext>
            </a:extLst>
          </p:cNvPr>
          <p:cNvPicPr>
            <a:picLocks noChangeAspect="1"/>
          </p:cNvPicPr>
          <p:nvPr/>
        </p:nvPicPr>
        <p:blipFill>
          <a:blip r:embed="rId2"/>
          <a:stretch>
            <a:fillRect/>
          </a:stretch>
        </p:blipFill>
        <p:spPr>
          <a:xfrm>
            <a:off x="2142836" y="1161409"/>
            <a:ext cx="5661311" cy="5546463"/>
          </a:xfrm>
          <a:prstGeom prst="rect">
            <a:avLst/>
          </a:prstGeom>
          <a:ln>
            <a:solidFill>
              <a:schemeClr val="tx2">
                <a:lumMod val="90000"/>
                <a:lumOff val="10000"/>
              </a:schemeClr>
            </a:solidFill>
          </a:ln>
        </p:spPr>
      </p:pic>
    </p:spTree>
    <p:extLst>
      <p:ext uri="{BB962C8B-B14F-4D97-AF65-F5344CB8AC3E}">
        <p14:creationId xmlns:p14="http://schemas.microsoft.com/office/powerpoint/2010/main" val="20376857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B438B4-1494-6DBE-6DA3-78A5ACFE8E72}"/>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260124E4-9933-E92F-629B-CC0200E94A47}"/>
              </a:ext>
            </a:extLst>
          </p:cNvPr>
          <p:cNvSpPr txBox="1"/>
          <p:nvPr/>
        </p:nvSpPr>
        <p:spPr>
          <a:xfrm>
            <a:off x="1337689" y="140892"/>
            <a:ext cx="10669833"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（申請書の提出方法）</a:t>
            </a:r>
          </a:p>
        </p:txBody>
      </p:sp>
      <p:cxnSp>
        <p:nvCxnSpPr>
          <p:cNvPr id="5" name="直線コネクタ 4">
            <a:extLst>
              <a:ext uri="{FF2B5EF4-FFF2-40B4-BE49-F238E27FC236}">
                <a16:creationId xmlns:a16="http://schemas.microsoft.com/office/drawing/2014/main" id="{A47907B4-6354-9CEC-BA60-62BF0E7C033C}"/>
              </a:ext>
            </a:extLst>
          </p:cNvPr>
          <p:cNvCxnSpPr/>
          <p:nvPr/>
        </p:nvCxnSpPr>
        <p:spPr>
          <a:xfrm>
            <a:off x="1245598" y="582354"/>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75CC6885-A30C-D25A-F044-0B2A6EA62A96}"/>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27</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96CDBD3C-4CAA-0AC0-2D41-9570B6D05AC9}"/>
              </a:ext>
            </a:extLst>
          </p:cNvPr>
          <p:cNvSpPr txBox="1"/>
          <p:nvPr/>
        </p:nvSpPr>
        <p:spPr>
          <a:xfrm>
            <a:off x="1208130" y="803217"/>
            <a:ext cx="10983870" cy="5553134"/>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P-R" panose="02020400000000000000" pitchFamily="18" charset="-128"/>
                <a:ea typeface="UD デジタル 教科書体 NP-R" panose="02020400000000000000" pitchFamily="18" charset="-128"/>
              </a:rPr>
              <a:t>交付申請について</a:t>
            </a:r>
            <a:endParaRPr lang="en-US" altLang="ja-JP" sz="2000" b="1" dirty="0">
              <a:solidFill>
                <a:prstClr val="black"/>
              </a:solidFill>
              <a:latin typeface="UD デジタル 教科書体 NP-R" panose="02020400000000000000" pitchFamily="18" charset="-128"/>
              <a:ea typeface="UD デジタル 教科書体 NP-R" panose="02020400000000000000" pitchFamily="18" charset="-128"/>
            </a:endParaRPr>
          </a:p>
          <a:p>
            <a:pPr algn="l">
              <a:buNone/>
            </a:pPr>
            <a:r>
              <a:rPr kumimoji="1" lang="ja-JP" altLang="en-US" sz="2000"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原則</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、補助金申請システム（</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J</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グランツ</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を利用しての御提出をお願いします。</a:t>
            </a:r>
          </a:p>
          <a:p>
            <a:pPr algn="l">
              <a:buNone/>
            </a:pP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J</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グランツの利用が困難な場合は、郵送及びメールで御提出ください。</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（５月</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1</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３日（火）申請開始）</a:t>
            </a:r>
            <a:endPar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algn="just">
              <a:buNone/>
            </a:pP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endPar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J</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グランツ</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の本補助事業の</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URL</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は以下のとおりです。</a:t>
            </a:r>
            <a:endPar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indent="266700">
              <a:buNone/>
            </a:pPr>
            <a:r>
              <a:rPr kumimoji="1" lang="ja-JP" altLang="en-US"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rPr>
              <a:t>ドナー登録支援事業</a:t>
            </a:r>
            <a:endPar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endParaRPr>
          </a:p>
          <a:p>
            <a:pPr indent="266700">
              <a:buNone/>
            </a:pPr>
            <a:r>
              <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hlinkClick r:id="rId2"/>
              </a:rPr>
              <a:t>https://www.jgrants</a:t>
            </a:r>
            <a:r>
              <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hlinkClick r:id="rId3"/>
              </a:rPr>
              <a:t>-portal.go.jp/subsidy/a0WJ200000CDOStMAP</a:t>
            </a:r>
            <a:endParaRPr lang="en-US" altLang="ja-JP" b="1" dirty="0">
              <a:solidFill>
                <a:schemeClr val="accent2"/>
              </a:solidFill>
              <a:latin typeface="UD デジタル 教科書体 NP-R" panose="02020400000000000000" pitchFamily="18" charset="-128"/>
              <a:ea typeface="UD デジタル 教科書体 NP-R" panose="02020400000000000000" pitchFamily="18" charset="-128"/>
            </a:endParaRPr>
          </a:p>
          <a:p>
            <a:pPr indent="266700" algn="l">
              <a:buNone/>
            </a:pPr>
            <a:r>
              <a:rPr kumimoji="1" lang="ja-JP" altLang="en-US"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b="1" i="0" u="none" strike="noStrike" kern="1200" cap="none" spc="0" normalizeH="0" baseline="0" noProof="0" dirty="0">
              <a:ln>
                <a:noFill/>
              </a:ln>
              <a:solidFill>
                <a:schemeClr val="accent2"/>
              </a:solidFill>
              <a:uLnTx/>
              <a:uFillTx/>
              <a:latin typeface="UD デジタル 教科書体 NP-R" panose="02020400000000000000" pitchFamily="18" charset="-128"/>
              <a:ea typeface="UD デジタル 教科書体 NP-R" panose="02020400000000000000" pitchFamily="18" charset="-128"/>
            </a:endParaRPr>
          </a:p>
          <a:p>
            <a:pPr indent="266700" algn="l">
              <a:buNone/>
            </a:pPr>
            <a:r>
              <a:rPr kumimoji="1" lang="ja-JP" altLang="en-US"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rPr>
              <a:t>ドナーミルク使用料支援事業</a:t>
            </a:r>
            <a:endPar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endParaRPr>
          </a:p>
          <a:p>
            <a:pPr indent="266700" algn="l">
              <a:buNone/>
            </a:pPr>
            <a:r>
              <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hlinkClick r:id="rId4"/>
              </a:rPr>
              <a:t>https://www.jgrants-portal.go.jp/subsidy/a0WJ200000CDOZvMAP</a:t>
            </a:r>
            <a:endParaRPr kumimoji="1" lang="en-US" altLang="ja-JP" b="1" i="0" u="none" strike="noStrike" kern="1200" cap="none" spc="0" normalizeH="0" baseline="0" noProof="0" dirty="0">
              <a:ln>
                <a:noFill/>
              </a:ln>
              <a:solidFill>
                <a:schemeClr val="accent2"/>
              </a:solidFill>
              <a:effectLst/>
              <a:uLnTx/>
              <a:uFillTx/>
              <a:latin typeface="UD デジタル 教科書体 NP-R" panose="02020400000000000000" pitchFamily="18" charset="-128"/>
              <a:ea typeface="UD デジタル 教科書体 NP-R" panose="02020400000000000000" pitchFamily="18" charset="-128"/>
            </a:endParaRPr>
          </a:p>
          <a:p>
            <a:pPr indent="266700" algn="l">
              <a:buNone/>
            </a:pP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endPar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a:t>
            </a:r>
            <a:r>
              <a:rPr lang="en-US"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J</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グランツ</a:t>
            </a:r>
            <a:r>
              <a:rPr lang="ja-JP" altLang="en-US" dirty="0">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でご申請いただく際の</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注意事項】</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・印鑑証明書・印鑑登録書の御提出は</a:t>
            </a:r>
            <a:r>
              <a:rPr lang="ja-JP" altLang="ja-JP" sz="1800" b="1" dirty="0">
                <a:solidFill>
                  <a:srgbClr val="FF8DA1"/>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不要</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です。</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・委任状の御提出は</a:t>
            </a:r>
            <a:r>
              <a:rPr lang="ja-JP" altLang="ja-JP" sz="1800" b="1" dirty="0">
                <a:solidFill>
                  <a:srgbClr val="FF8DA1"/>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不要</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です。</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※補助金の支払口座が法人口座ではなく、施設の口座の場合は、委任状をいただく</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場合</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があります。</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a:t>
            </a:r>
            <a:r>
              <a:rPr lang="ja-JP" altLang="en-US"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開設者職氏名欄</a:t>
            </a:r>
            <a:r>
              <a:rPr lang="ja-JP" altLang="ja-JP" sz="16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（第１号様式</a:t>
            </a:r>
            <a:r>
              <a:rPr lang="ja-JP" altLang="en-US" sz="16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、第２号様式及び</a:t>
            </a:r>
            <a:r>
              <a:rPr lang="ja-JP" altLang="ja-JP" sz="16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歳入歳出予算書抄本）</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は</a:t>
            </a:r>
            <a:r>
              <a:rPr lang="ja-JP" altLang="ja-JP" sz="1800" b="1" u="sng" dirty="0">
                <a:solidFill>
                  <a:srgbClr val="FF8DA1"/>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法人代表者名</a:t>
            </a: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を記載してください。</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・よくあるご質問については、以下のサイトを御確認下さい。</a:t>
            </a: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r>
              <a:rPr lang="en-US" altLang="ja-JP" sz="1800" u="sng" dirty="0">
                <a:solidFill>
                  <a:srgbClr val="0563C1"/>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hlinkClick r:id="rId5"/>
              </a:rPr>
              <a:t>https://www.jgrants-portal.go.jp/faq</a:t>
            </a:r>
            <a:endPar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indent="133350" algn="l">
              <a:buNone/>
            </a:pPr>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・システムの利用が困難な場合は郵送（各１部）及びメール（電子データ）で御提出ください。</a:t>
            </a:r>
          </a:p>
          <a:p>
            <a:pPr algn="l"/>
            <a:r>
              <a:rPr lang="ja-JP" altLang="ja-JP" sz="1800"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r>
              <a:rPr lang="ja-JP" altLang="ja-JP" sz="1800" u="sng" dirty="0">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※御郵送での提出の場合、各様式への押印や印鑑証明書の御提出が必要になります。</a:t>
            </a:r>
          </a:p>
          <a:p>
            <a:pPr marR="0" lvl="0" algn="l" defTabSz="914400" rtl="0" eaLnBrk="1" fontAlgn="auto" latinLnBrk="0" hangingPunct="1">
              <a:lnSpc>
                <a:spcPct val="100000"/>
              </a:lnSpc>
              <a:spcBef>
                <a:spcPts val="1200"/>
              </a:spcBef>
              <a:spcAft>
                <a:spcPts val="0"/>
              </a:spcAft>
              <a:buClrTx/>
              <a:buSzTx/>
              <a:tabLst/>
              <a:defRPr/>
            </a:pPr>
            <a:endParaRPr lang="en-US" altLang="ja-JP" dirty="0">
              <a:solidFill>
                <a:prstClr val="black"/>
              </a:solidFill>
              <a:latin typeface="UD デジタル 教科書体 NP-R" panose="02020400000000000000" pitchFamily="18" charset="-128"/>
              <a:ea typeface="UD デジタル 教科書体 NP-R" panose="02020400000000000000" pitchFamily="18" charset="-128"/>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P-R" panose="02020400000000000000" pitchFamily="18" charset="-128"/>
                <a:ea typeface="UD デジタル 教科書体 NP-R" panose="020204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410629450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A6E45EF-8E35-2825-A0ED-4A54EA59762B}"/>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48558471-B156-78AD-E7E6-2D21C762CB52}"/>
              </a:ext>
            </a:extLst>
          </p:cNvPr>
          <p:cNvSpPr txBox="1"/>
          <p:nvPr/>
        </p:nvSpPr>
        <p:spPr>
          <a:xfrm>
            <a:off x="1337689" y="140892"/>
            <a:ext cx="10503328"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（申請書の提出期限等）</a:t>
            </a:r>
          </a:p>
        </p:txBody>
      </p:sp>
      <p:cxnSp>
        <p:nvCxnSpPr>
          <p:cNvPr id="5" name="直線コネクタ 4">
            <a:extLst>
              <a:ext uri="{FF2B5EF4-FFF2-40B4-BE49-F238E27FC236}">
                <a16:creationId xmlns:a16="http://schemas.microsoft.com/office/drawing/2014/main" id="{C37DBFD7-C123-1C00-63D8-1F7F03133642}"/>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25949DC8-B22C-D7CD-BDE0-BA54326FBFD8}"/>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28</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7E113959-6557-E700-341F-9CC12EAB802C}"/>
              </a:ext>
            </a:extLst>
          </p:cNvPr>
          <p:cNvSpPr txBox="1"/>
          <p:nvPr/>
        </p:nvSpPr>
        <p:spPr>
          <a:xfrm>
            <a:off x="1208131" y="803217"/>
            <a:ext cx="10503328" cy="5470810"/>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marR="0" lvl="0" indent="-285750" algn="l" defTabSz="914400" rtl="0" eaLnBrk="1" fontAlgn="auto" latinLnBrk="0" hangingPunct="1">
              <a:lnSpc>
                <a:spcPct val="25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交付申請書類の提出期限（再掲）</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交付申請書類</a:t>
            </a: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は</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a:t>
            </a:r>
            <a:r>
              <a:rPr kumimoji="1" lang="ja-JP" altLang="en-US" b="1" i="0" u="sng" strike="noStrike" kern="1200" cap="none" spc="0" normalizeH="0" baseline="0" noProof="0" dirty="0">
                <a:ln>
                  <a:noFill/>
                </a:ln>
                <a:solidFill>
                  <a:schemeClr val="accent2"/>
                </a:solidFill>
                <a:effectLst/>
                <a:uLnTx/>
                <a:uFillTx/>
                <a:latin typeface="UD デジタル 教科書体 NK-B" panose="02020700000000000000" pitchFamily="18" charset="-128"/>
                <a:ea typeface="UD デジタル 教科書体 NK-B" panose="02020700000000000000" pitchFamily="18" charset="-128"/>
              </a:rPr>
              <a:t>令和７年７月３１日（木）まで</a:t>
            </a: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に御提出ください。</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様式は下記保健医療局ホームページよりダウンロードできます。</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東京都保健医療局＞医療・保健＞救急・災害医療＞ドナーミルク利用支援事業</a:t>
            </a:r>
          </a:p>
          <a:p>
            <a:pPr marL="0" marR="0" lvl="0" indent="0" algn="l" defTabSz="914400" rtl="0" eaLnBrk="1" fontAlgn="auto" latinLnBrk="0" hangingPunct="1">
              <a:lnSpc>
                <a:spcPct val="250000"/>
              </a:lnSpc>
              <a:spcBef>
                <a:spcPts val="0"/>
              </a:spcBef>
              <a:spcAft>
                <a:spcPts val="0"/>
              </a:spcAft>
              <a:buClrTx/>
              <a:buSzTx/>
              <a:buFontTx/>
              <a:buNone/>
              <a:tabLst/>
              <a:defRPr/>
            </a:pPr>
            <a:r>
              <a:rPr kumimoji="1" lang="ja-JP" altLang="en-US" i="0"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hlinkClick r:id="rId2"/>
              </a:rPr>
              <a:t>　</a:t>
            </a:r>
            <a:r>
              <a:rPr kumimoji="1" lang="en-US" altLang="ja-JP"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hlinkClick r:id="rId3"/>
              </a:rPr>
              <a:t>https://www.hokeniryo.metro.tokyo.lg.jp/iryo/kyuukyuu/syusankiiryo/donor_milk</a:t>
            </a:r>
            <a:endParaRPr kumimoji="1" lang="en-US" altLang="ja-JP"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r>
              <a:rPr lang="ja-JP" altLang="en-US"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kumimoji="1" lang="en-US" altLang="ja-JP"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150000"/>
              </a:lnSpc>
              <a:spcBef>
                <a:spcPts val="0"/>
              </a:spcBef>
              <a:spcAft>
                <a:spcPts val="0"/>
              </a:spcAft>
              <a:buClrTx/>
              <a:buSzTx/>
              <a:buFontTx/>
              <a:buNone/>
              <a:tabLst/>
              <a:defRPr/>
            </a:pPr>
            <a:endParaRPr lang="en-US" altLang="ja-JP" sz="2000" b="1" dirty="0">
              <a:solidFill>
                <a:schemeClr val="tx1"/>
              </a:solidFill>
              <a:latin typeface="UD デジタル 教科書体 NK-B" panose="02020700000000000000" pitchFamily="18" charset="-128"/>
              <a:ea typeface="UD デジタル 教科書体 NK-B" panose="02020700000000000000" pitchFamily="18" charset="-128"/>
            </a:endParaRPr>
          </a:p>
          <a:p>
            <a:pPr marL="0" marR="0" lvl="0" indent="0" algn="l" defTabSz="914400" rtl="0" eaLnBrk="1" fontAlgn="auto" latinLnBrk="0" hangingPunct="1">
              <a:lnSpc>
                <a:spcPct val="200000"/>
              </a:lnSpc>
              <a:spcBef>
                <a:spcPts val="0"/>
              </a:spcBef>
              <a:spcAft>
                <a:spcPts val="0"/>
              </a:spcAft>
              <a:buClrTx/>
              <a:buSzTx/>
              <a:buFontTx/>
              <a:buNone/>
              <a:tabLst/>
              <a:defRPr/>
            </a:pPr>
            <a:r>
              <a:rPr kumimoji="1" lang="ja-JP" altLang="en-US"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rPr>
              <a:t>　</a:t>
            </a:r>
            <a:endParaRPr kumimoji="1" lang="en-US" altLang="ja-JP" i="0" u="none" strike="noStrike" kern="1200" cap="none" spc="0" normalizeH="0" baseline="0" noProof="0" dirty="0">
              <a:ln>
                <a:noFill/>
              </a:ln>
              <a:solidFill>
                <a:prstClr val="black"/>
              </a:solidFill>
              <a:effectLst/>
              <a:uLnTx/>
              <a:uFillTx/>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9285436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54D620-9FE6-B357-C1A5-6ED17010851A}"/>
            </a:ext>
          </a:extLst>
        </p:cNvPr>
        <p:cNvGrpSpPr/>
        <p:nvPr/>
      </p:nvGrpSpPr>
      <p:grpSpPr>
        <a:xfrm>
          <a:off x="0" y="0"/>
          <a:ext cx="0" cy="0"/>
          <a:chOff x="0" y="0"/>
          <a:chExt cx="0" cy="0"/>
        </a:xfrm>
      </p:grpSpPr>
      <p:sp>
        <p:nvSpPr>
          <p:cNvPr id="4" name="テキスト ボックス 3">
            <a:extLst>
              <a:ext uri="{FF2B5EF4-FFF2-40B4-BE49-F238E27FC236}">
                <a16:creationId xmlns:a16="http://schemas.microsoft.com/office/drawing/2014/main" id="{EA63B235-442D-6E94-63BA-CA8C12CED0D4}"/>
              </a:ext>
            </a:extLst>
          </p:cNvPr>
          <p:cNvSpPr txBox="1"/>
          <p:nvPr/>
        </p:nvSpPr>
        <p:spPr>
          <a:xfrm>
            <a:off x="1337690" y="140892"/>
            <a:ext cx="10016110" cy="369332"/>
          </a:xfrm>
          <a:prstGeom prst="rect">
            <a:avLst/>
          </a:prstGeom>
          <a:noFill/>
        </p:spPr>
        <p:txBody>
          <a:bodyPr wrap="square" rtlCol="0">
            <a:spAutoFit/>
          </a:bodyPr>
          <a:lstStyle/>
          <a:p>
            <a:pPr>
              <a:spcAft>
                <a:spcPts val="300"/>
              </a:spcAft>
              <a:defRPr/>
            </a:pP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３</a:t>
            </a:r>
            <a:r>
              <a:rPr lang="en-US" altLang="ja-JP"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令和７年度 </a:t>
            </a:r>
            <a:r>
              <a:rPr lang="ja-JP" altLang="en-US" sz="1800" b="1" spc="100" dirty="0">
                <a:latin typeface="UD デジタル 教科書体 NK-B" panose="02020700000000000000" pitchFamily="18" charset="-128"/>
                <a:ea typeface="UD デジタル 教科書体 NK-B" panose="02020700000000000000" pitchFamily="18" charset="-128"/>
              </a:rPr>
              <a:t>東京都ドナーミルク利用支援事業の申請方法について</a:t>
            </a:r>
            <a:r>
              <a:rPr lang="ja-JP" altLang="en-US" b="1" dirty="0">
                <a:latin typeface="UD デジタル 教科書体 NK-B" panose="02020700000000000000" pitchFamily="18" charset="-128"/>
                <a:ea typeface="UD デジタル 教科書体 NK-B" panose="02020700000000000000" pitchFamily="18" charset="-128"/>
                <a:cs typeface="Meiryo UI" panose="020B0604030504040204" pitchFamily="50" charset="-128"/>
              </a:rPr>
              <a:t>（問合せ先等）</a:t>
            </a:r>
          </a:p>
        </p:txBody>
      </p:sp>
      <p:cxnSp>
        <p:nvCxnSpPr>
          <p:cNvPr id="5" name="直線コネクタ 4">
            <a:extLst>
              <a:ext uri="{FF2B5EF4-FFF2-40B4-BE49-F238E27FC236}">
                <a16:creationId xmlns:a16="http://schemas.microsoft.com/office/drawing/2014/main" id="{304ECA8B-4368-D903-2E41-07EF6E40D1DC}"/>
              </a:ext>
            </a:extLst>
          </p:cNvPr>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 name="スライド番号プレースホルダー 5">
            <a:extLst>
              <a:ext uri="{FF2B5EF4-FFF2-40B4-BE49-F238E27FC236}">
                <a16:creationId xmlns:a16="http://schemas.microsoft.com/office/drawing/2014/main" id="{304B8F8B-23A4-849C-7135-85EE126F3282}"/>
              </a:ext>
            </a:extLst>
          </p:cNvPr>
          <p:cNvSpPr>
            <a:spLocks noGrp="1"/>
          </p:cNvSpPr>
          <p:nvPr>
            <p:ph type="sldNum" sz="quarter" idx="12"/>
          </p:nvPr>
        </p:nvSpPr>
        <p:spPr/>
        <p:txBody>
          <a:bodyPr/>
          <a:lstStyle/>
          <a:p>
            <a:fld id="{64855282-4971-4A1B-80B7-B28C8AFE8E0F}" type="slidenum">
              <a:rPr kumimoji="1" lang="ja-JP" altLang="en-US" smtClean="0">
                <a:latin typeface="UD デジタル 教科書体 NK-B" panose="02020700000000000000" pitchFamily="18" charset="-128"/>
                <a:ea typeface="UD デジタル 教科書体 NK-B" panose="02020700000000000000" pitchFamily="18" charset="-128"/>
              </a:rPr>
              <a:t>29</a:t>
            </a:fld>
            <a:endParaRPr kumimoji="1" lang="ja-JP" altLang="en-US">
              <a:latin typeface="UD デジタル 教科書体 NK-B" panose="02020700000000000000" pitchFamily="18" charset="-128"/>
              <a:ea typeface="UD デジタル 教科書体 NK-B" panose="02020700000000000000" pitchFamily="18" charset="-128"/>
            </a:endParaRPr>
          </a:p>
        </p:txBody>
      </p:sp>
      <p:sp>
        <p:nvSpPr>
          <p:cNvPr id="2" name="テキスト ボックス 1">
            <a:extLst>
              <a:ext uri="{FF2B5EF4-FFF2-40B4-BE49-F238E27FC236}">
                <a16:creationId xmlns:a16="http://schemas.microsoft.com/office/drawing/2014/main" id="{7112017E-B5AF-05A8-02D6-93E11C7298D4}"/>
              </a:ext>
            </a:extLst>
          </p:cNvPr>
          <p:cNvSpPr txBox="1"/>
          <p:nvPr/>
        </p:nvSpPr>
        <p:spPr>
          <a:xfrm>
            <a:off x="1208130" y="803216"/>
            <a:ext cx="10669833" cy="5837725"/>
          </a:xfrm>
          <a:prstGeom prst="rect">
            <a:avLst/>
          </a:prstGeom>
          <a:ln w="15875">
            <a:noFill/>
          </a:ln>
        </p:spPr>
        <p:style>
          <a:lnRef idx="2">
            <a:schemeClr val="accent5"/>
          </a:lnRef>
          <a:fillRef idx="1">
            <a:schemeClr val="lt1"/>
          </a:fillRef>
          <a:effectRef idx="0">
            <a:schemeClr val="accent5"/>
          </a:effectRef>
          <a:fontRef idx="minor">
            <a:schemeClr val="dk1"/>
          </a:fontRef>
        </p:style>
        <p:txBody>
          <a:bodyPr wrap="square" rtlCol="0">
            <a:noAutofit/>
          </a:bodyPr>
          <a:lstStyle/>
          <a:p>
            <a:pPr marL="285750" marR="0" lvl="0" indent="-285750" algn="l" defTabSz="914400" rtl="0" eaLnBrk="1" fontAlgn="auto" latinLnBrk="0" hangingPunct="1">
              <a:lnSpc>
                <a:spcPct val="100000"/>
              </a:lnSpc>
              <a:spcBef>
                <a:spcPts val="1200"/>
              </a:spcBef>
              <a:spcAft>
                <a:spcPts val="0"/>
              </a:spcAft>
              <a:buClrTx/>
              <a:buSzTx/>
              <a:buFont typeface="Wingdings" panose="05000000000000000000" pitchFamily="2" charset="2"/>
              <a:buChar char="p"/>
              <a:tabLst/>
              <a:defRPr/>
            </a:pPr>
            <a:r>
              <a:rPr lang="ja-JP" altLang="en-US" sz="2000" b="1" dirty="0">
                <a:solidFill>
                  <a:prstClr val="black"/>
                </a:solidFill>
                <a:latin typeface="UD デジタル 教科書体 NK-B" panose="02020700000000000000" pitchFamily="18" charset="-128"/>
                <a:ea typeface="UD デジタル 教科書体 NK-B" panose="02020700000000000000" pitchFamily="18" charset="-128"/>
              </a:rPr>
              <a:t>問い合わせ先について</a:t>
            </a:r>
            <a:endParaRPr lang="en-US" altLang="ja-JP" sz="2000" b="1" dirty="0">
              <a:solidFill>
                <a:prstClr val="black"/>
              </a:solidFill>
              <a:latin typeface="UD デジタル 教科書体 NK-B" panose="02020700000000000000" pitchFamily="18" charset="-128"/>
              <a:ea typeface="UD デジタル 教科書体 NK-B" panose="02020700000000000000" pitchFamily="18" charset="-128"/>
            </a:endParaRPr>
          </a:p>
          <a:p>
            <a:pPr>
              <a:lnSpc>
                <a:spcPct val="110000"/>
              </a:lnSpc>
            </a:pPr>
            <a:endParaRPr kumimoji="1" lang="en-US" altLang="ja-JP"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endParaRPr>
          </a:p>
          <a:p>
            <a:pPr>
              <a:lnSpc>
                <a:spcPct val="110000"/>
              </a:lnSpc>
            </a:pPr>
            <a:r>
              <a:rPr kumimoji="1" lang="ja-JP" altLang="en-US" sz="2000" i="0" u="none" strike="noStrike" kern="1200" cap="none" spc="0" normalizeH="0" baseline="0" noProof="0" dirty="0">
                <a:ln>
                  <a:noFill/>
                </a:ln>
                <a:solidFill>
                  <a:schemeClr val="tx1"/>
                </a:solidFill>
                <a:effectLst/>
                <a:uLnTx/>
                <a:uFillTx/>
                <a:latin typeface="UD デジタル 教科書体 NK-B" panose="02020700000000000000" pitchFamily="18" charset="-128"/>
                <a:ea typeface="UD デジタル 教科書体 NK-B" panose="02020700000000000000" pitchFamily="18" charset="-128"/>
              </a:rPr>
              <a:t>　</a:t>
            </a:r>
            <a:r>
              <a:rPr kumimoji="1" lang="ja-JP" altLang="en-US" sz="2000" b="1" i="0" u="none" strike="noStrike" kern="1200" cap="none" spc="0" normalizeH="0" baseline="0" noProof="0" dirty="0">
                <a:ln>
                  <a:noFill/>
                </a:ln>
                <a:solidFill>
                  <a:srgbClr val="FF8DA1"/>
                </a:solidFill>
                <a:effectLst/>
                <a:uLnTx/>
                <a:uFillTx/>
                <a:latin typeface="UD デジタル 教科書体 NK-B" panose="02020700000000000000" pitchFamily="18" charset="-128"/>
                <a:ea typeface="UD デジタル 教科書体 NK-B" panose="02020700000000000000" pitchFamily="18" charset="-128"/>
              </a:rPr>
              <a:t>〇　</a:t>
            </a:r>
            <a:r>
              <a:rPr kumimoji="1" lang="ja-JP" altLang="en-US" sz="2000" i="0" u="none" strike="noStrike" kern="1200" cap="none" spc="0" normalizeH="0" baseline="0" noProof="0" dirty="0">
                <a:ln>
                  <a:noFill/>
                </a:ln>
                <a:solidFill>
                  <a:srgbClr val="FF8DA1"/>
                </a:solidFill>
                <a:effectLst/>
                <a:uLnTx/>
                <a:uFillTx/>
                <a:latin typeface="UD デジタル 教科書体 NK-B" panose="02020700000000000000" pitchFamily="18" charset="-128"/>
                <a:ea typeface="UD デジタル 教科書体 NK-B" panose="02020700000000000000" pitchFamily="18" charset="-128"/>
              </a:rPr>
              <a:t>ドナー</a:t>
            </a:r>
            <a:r>
              <a:rPr kumimoji="1" lang="ja-JP" altLang="en-US" sz="2000" b="1" i="0" u="none" strike="noStrike" kern="1200" cap="none" spc="0" normalizeH="0" baseline="0" noProof="0" dirty="0">
                <a:ln>
                  <a:noFill/>
                </a:ln>
                <a:solidFill>
                  <a:srgbClr val="FF8DA1"/>
                </a:solidFill>
                <a:effectLst/>
                <a:uLnTx/>
                <a:uFillTx/>
                <a:latin typeface="UD デジタル 教科書体 NK-B" panose="02020700000000000000" pitchFamily="18" charset="-128"/>
                <a:ea typeface="UD デジタル 教科書体 NK-B" panose="02020700000000000000" pitchFamily="18" charset="-128"/>
              </a:rPr>
              <a:t>登録施設に関するお問い合わせ、ドナーミルクの利用に関するお問い合わせ</a:t>
            </a:r>
            <a:endParaRPr lang="en-US" altLang="ja-JP" sz="2000" b="1" dirty="0">
              <a:solidFill>
                <a:srgbClr val="FF8DA1"/>
              </a:solidFill>
              <a:latin typeface="UD デジタル 教科書体 NK-B" panose="02020700000000000000" pitchFamily="18" charset="-128"/>
              <a:ea typeface="UD デジタル 教科書体 NK-B" panose="02020700000000000000" pitchFamily="18" charset="-128"/>
            </a:endParaRPr>
          </a:p>
          <a:p>
            <a:pPr>
              <a:lnSpc>
                <a:spcPct val="110000"/>
              </a:lnSpc>
            </a:pPr>
            <a:r>
              <a:rPr lang="ja-JP" altLang="en-US" sz="20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a:t>
            </a:r>
            <a:endParaRPr lang="en-US" altLang="ja-JP" sz="20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endParaRPr>
          </a:p>
          <a:p>
            <a:pPr>
              <a:lnSpc>
                <a:spcPct val="110000"/>
              </a:lnSpc>
            </a:pPr>
            <a:r>
              <a:rPr lang="ja-JP" altLang="en-US" sz="20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　　　日本財団母乳バンク　</a:t>
            </a:r>
            <a:r>
              <a:rPr lang="en-US" altLang="ja-JP" sz="2000" dirty="0">
                <a:solidFill>
                  <a:schemeClr val="tx1">
                    <a:lumMod val="75000"/>
                    <a:lumOff val="25000"/>
                  </a:schemeClr>
                </a:solidFill>
                <a:latin typeface="UD デジタル 教科書体 NK-B" panose="02020700000000000000" pitchFamily="18" charset="-128"/>
                <a:ea typeface="UD デジタル 教科書体 NK-B" panose="02020700000000000000" pitchFamily="18" charset="-128"/>
              </a:rPr>
              <a:t>info@milkbank.or.jp </a:t>
            </a:r>
          </a:p>
          <a:p>
            <a:pPr>
              <a:lnSpc>
                <a:spcPct val="110000"/>
              </a:lnSpc>
            </a:pPr>
            <a:r>
              <a:rPr lang="ja-JP" altLang="en-US" sz="2000" dirty="0">
                <a:solidFill>
                  <a:schemeClr val="tx1">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　</a:t>
            </a:r>
            <a:endParaRPr lang="en-US" altLang="ja-JP" sz="2000" dirty="0">
              <a:solidFill>
                <a:schemeClr val="tx1">
                  <a:lumMod val="75000"/>
                  <a:lumOff val="25000"/>
                </a:schemeClr>
              </a:solidFill>
              <a:effectLst/>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endParaRPr>
          </a:p>
          <a:p>
            <a:pPr>
              <a:lnSpc>
                <a:spcPct val="110000"/>
              </a:lnSpc>
            </a:pPr>
            <a:r>
              <a:rPr lang="ja-JP" altLang="en-US" sz="2000" dirty="0">
                <a:solidFill>
                  <a:schemeClr val="tx1"/>
                </a:solidFill>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　</a:t>
            </a:r>
            <a:r>
              <a:rPr lang="ja-JP" altLang="en-US" sz="2000" b="1" dirty="0">
                <a:solidFill>
                  <a:schemeClr val="accent2"/>
                </a:solidFill>
                <a:latin typeface="UD デジタル 教科書体 NK-B" panose="02020700000000000000" pitchFamily="18" charset="-128"/>
                <a:ea typeface="UD デジタル 教科書体 NK-B" panose="02020700000000000000" pitchFamily="18" charset="-128"/>
                <a:cs typeface="ＭＳ Ｐゴシック" panose="020B0600070205080204" pitchFamily="50" charset="-128"/>
              </a:rPr>
              <a:t>〇　東京都</a:t>
            </a:r>
            <a:r>
              <a:rPr lang="ja-JP" altLang="en-US" sz="2000" b="1" spc="100" dirty="0">
                <a:solidFill>
                  <a:schemeClr val="accent2"/>
                </a:solidFill>
                <a:latin typeface="UD デジタル 教科書体 NK-B" panose="02020700000000000000" pitchFamily="18" charset="-128"/>
                <a:ea typeface="UD デジタル 教科書体 NK-B" panose="02020700000000000000" pitchFamily="18" charset="-128"/>
              </a:rPr>
              <a:t>ドナーミルク利用支援事業に関するお問い合わせ</a:t>
            </a:r>
            <a:endParaRPr lang="en-US" altLang="ja-JP" sz="2000" b="1" spc="100" dirty="0">
              <a:solidFill>
                <a:schemeClr val="accent2"/>
              </a:solidFill>
              <a:latin typeface="UD デジタル 教科書体 NK-B" panose="02020700000000000000" pitchFamily="18" charset="-128"/>
              <a:ea typeface="UD デジタル 教科書体 NK-B" panose="02020700000000000000" pitchFamily="18" charset="-128"/>
            </a:endParaRPr>
          </a:p>
          <a:p>
            <a:pPr>
              <a:lnSpc>
                <a:spcPct val="110000"/>
              </a:lnSpc>
            </a:pPr>
            <a:r>
              <a:rPr lang="ja-JP" altLang="en-US" sz="2000" spc="100" dirty="0">
                <a:solidFill>
                  <a:schemeClr val="tx1"/>
                </a:solidFill>
                <a:latin typeface="UD デジタル 教科書体 NK-B" panose="02020700000000000000" pitchFamily="18" charset="-128"/>
                <a:ea typeface="UD デジタル 教科書体 NK-B" panose="02020700000000000000" pitchFamily="18" charset="-128"/>
              </a:rPr>
              <a:t>　　</a:t>
            </a:r>
            <a:endPar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110000"/>
              </a:lnSpc>
            </a:pPr>
            <a:r>
              <a:rPr lang="ja-JP" altLang="en-US" sz="2000" spc="100" dirty="0">
                <a:solidFill>
                  <a:schemeClr val="tx1"/>
                </a:solidFill>
                <a:latin typeface="UD デジタル 教科書体 NK-B" panose="02020700000000000000" pitchFamily="18" charset="-128"/>
                <a:ea typeface="UD デジタル 教科書体 NK-B" panose="02020700000000000000" pitchFamily="18" charset="-128"/>
              </a:rPr>
              <a:t>　　　東京都保健医療局医療政策部救急災害医療課周産期医療担当</a:t>
            </a:r>
            <a:endPar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110000"/>
              </a:lnSpc>
            </a:pPr>
            <a:r>
              <a:rPr lang="ja-JP" altLang="en-US" sz="2000" spc="100" dirty="0">
                <a:solidFill>
                  <a:schemeClr val="tx1"/>
                </a:solidFill>
                <a:latin typeface="UD デジタル 教科書体 NK-B" panose="02020700000000000000" pitchFamily="18" charset="-128"/>
                <a:ea typeface="UD デジタル 教科書体 NK-B" panose="02020700000000000000" pitchFamily="18" charset="-128"/>
              </a:rPr>
              <a:t>　　　電話　　</a:t>
            </a:r>
            <a:r>
              <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rPr>
              <a:t>03-5320-4379</a:t>
            </a:r>
          </a:p>
          <a:p>
            <a:pPr>
              <a:lnSpc>
                <a:spcPct val="110000"/>
              </a:lnSpc>
            </a:pPr>
            <a:r>
              <a:rPr lang="ja-JP" altLang="en-US" sz="2000" spc="100" dirty="0">
                <a:solidFill>
                  <a:schemeClr val="tx1"/>
                </a:solidFill>
                <a:latin typeface="UD デジタル 教科書体 NK-B" panose="02020700000000000000" pitchFamily="18" charset="-128"/>
                <a:ea typeface="UD デジタル 教科書体 NK-B" panose="02020700000000000000" pitchFamily="18" charset="-128"/>
              </a:rPr>
              <a:t>　　　メール　</a:t>
            </a:r>
            <a:r>
              <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hlinkClick r:id="rId2"/>
              </a:rPr>
              <a:t>S1150402@section.metro.tokyo.jp</a:t>
            </a:r>
            <a:endPar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110000"/>
              </a:lnSpc>
            </a:pPr>
            <a:endPar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endParaRPr>
          </a:p>
          <a:p>
            <a:pPr>
              <a:lnSpc>
                <a:spcPct val="110000"/>
              </a:lnSpc>
            </a:pPr>
            <a:endParaRPr lang="en-US" altLang="ja-JP" sz="2000" spc="100" dirty="0">
              <a:solidFill>
                <a:schemeClr val="tx1"/>
              </a:solidFill>
              <a:latin typeface="UD デジタル 教科書体 NK-B" panose="02020700000000000000" pitchFamily="18" charset="-128"/>
              <a:ea typeface="UD デジタル 教科書体 NK-B" panose="02020700000000000000" pitchFamily="18" charset="-128"/>
            </a:endParaRPr>
          </a:p>
        </p:txBody>
      </p:sp>
    </p:spTree>
    <p:extLst>
      <p:ext uri="{BB962C8B-B14F-4D97-AF65-F5344CB8AC3E}">
        <p14:creationId xmlns:p14="http://schemas.microsoft.com/office/powerpoint/2010/main" val="1541958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337690" y="140892"/>
            <a:ext cx="8855964" cy="369332"/>
          </a:xfrm>
          <a:prstGeom prst="rect">
            <a:avLst/>
          </a:prstGeom>
          <a:noFill/>
        </p:spPr>
        <p:txBody>
          <a:bodyPr wrap="square" rtlCol="0">
            <a:spAutoFit/>
          </a:bodyPr>
          <a:lstStyle/>
          <a:p>
            <a:pPr>
              <a:spcAft>
                <a:spcPts val="300"/>
              </a:spcAft>
              <a:defRPr/>
            </a:pPr>
            <a:r>
              <a:rPr lang="ja-JP" altLang="en-US"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rPr>
              <a:t>本日の内容</a:t>
            </a:r>
            <a:endParaRPr lang="en-US" altLang="ja-JP" b="1" dirty="0">
              <a:latin typeface="UD デジタル 教科書体 NP-R" panose="02020400000000000000" pitchFamily="18" charset="-128"/>
              <a:ea typeface="UD デジタル 教科書体 NP-R" panose="02020400000000000000" pitchFamily="18" charset="-128"/>
              <a:cs typeface="Meiryo UI" panose="020B0604030504040204" pitchFamily="50" charset="-128"/>
            </a:endParaRPr>
          </a:p>
        </p:txBody>
      </p:sp>
      <p:cxnSp>
        <p:nvCxnSpPr>
          <p:cNvPr id="5" name="直線コネクタ 4"/>
          <p:cNvCxnSpPr/>
          <p:nvPr/>
        </p:nvCxnSpPr>
        <p:spPr>
          <a:xfrm>
            <a:off x="1250611" y="554645"/>
            <a:ext cx="9700804" cy="0"/>
          </a:xfrm>
          <a:prstGeom prst="line">
            <a:avLst/>
          </a:prstGeom>
          <a:ln w="19050">
            <a:solidFill>
              <a:schemeClr val="accent1">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9" name="テキスト ボックス 8"/>
          <p:cNvSpPr txBox="1"/>
          <p:nvPr/>
        </p:nvSpPr>
        <p:spPr>
          <a:xfrm>
            <a:off x="1666484" y="1234813"/>
            <a:ext cx="9509516" cy="4079963"/>
          </a:xfrm>
          <a:prstGeom prst="rect">
            <a:avLst/>
          </a:prstGeom>
          <a:noFill/>
        </p:spPr>
        <p:txBody>
          <a:bodyPr wrap="square" rtlCol="0">
            <a:spAutoFit/>
          </a:bodyPr>
          <a:lstStyle/>
          <a:p>
            <a:pPr>
              <a:lnSpc>
                <a:spcPts val="4500"/>
              </a:lnSpc>
            </a:pPr>
            <a:r>
              <a:rPr lang="ja-JP" altLang="en-US" sz="2400" b="1" spc="100" dirty="0">
                <a:latin typeface="UD デジタル 教科書体 NP-R" panose="02020400000000000000" pitchFamily="18" charset="-128"/>
                <a:ea typeface="UD デジタル 教科書体 NP-R" panose="02020400000000000000" pitchFamily="18" charset="-128"/>
              </a:rPr>
              <a:t>１</a:t>
            </a:r>
            <a:r>
              <a:rPr lang="en-US" altLang="ja-JP" sz="2400" b="1" spc="100" dirty="0">
                <a:latin typeface="UD デジタル 教科書体 NP-R" panose="02020400000000000000" pitchFamily="18" charset="-128"/>
                <a:ea typeface="UD デジタル 教科書体 NP-R" panose="02020400000000000000" pitchFamily="18" charset="-128"/>
              </a:rPr>
              <a:t>.</a:t>
            </a:r>
            <a:r>
              <a:rPr lang="ja-JP" altLang="en-US" sz="2400" b="1" spc="100" dirty="0">
                <a:latin typeface="UD デジタル 教科書体 NP-R" panose="02020400000000000000" pitchFamily="18" charset="-128"/>
                <a:ea typeface="UD デジタル 教科書体 NP-R" panose="02020400000000000000" pitchFamily="18" charset="-128"/>
              </a:rPr>
              <a:t>ドナーミルクとは、母乳バンクとは</a:t>
            </a:r>
            <a:endParaRPr lang="en-US" altLang="ja-JP" sz="2400" b="1" spc="100" dirty="0">
              <a:latin typeface="UD デジタル 教科書体 NP-R" panose="02020400000000000000" pitchFamily="18" charset="-128"/>
              <a:ea typeface="UD デジタル 教科書体 NP-R" panose="02020400000000000000" pitchFamily="18" charset="-128"/>
            </a:endParaRPr>
          </a:p>
          <a:p>
            <a:pPr>
              <a:lnSpc>
                <a:spcPts val="4500"/>
              </a:lnSpc>
            </a:pPr>
            <a:r>
              <a:rPr lang="ja-JP" altLang="en-US" sz="20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a:t>
            </a:r>
            <a:r>
              <a:rPr lang="ja-JP" altLang="ja-JP" sz="24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一般財団法人日本財団母乳バンク　常務理事</a:t>
            </a:r>
            <a:r>
              <a:rPr lang="ja-JP" altLang="en-US" sz="24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　田中　麻里　様</a:t>
            </a:r>
            <a:endParaRPr lang="en-US" altLang="ja-JP" sz="2400" b="1" spc="100" dirty="0">
              <a:latin typeface="UD デジタル 教科書体 NP-R" panose="02020400000000000000" pitchFamily="18" charset="-128"/>
              <a:ea typeface="UD デジタル 教科書体 NP-R" panose="02020400000000000000" pitchFamily="18" charset="-128"/>
            </a:endParaRPr>
          </a:p>
          <a:p>
            <a:pPr>
              <a:lnSpc>
                <a:spcPts val="4500"/>
              </a:lnSpc>
            </a:pPr>
            <a:r>
              <a:rPr lang="ja-JP" altLang="en-US" sz="2400" b="1" spc="100" dirty="0">
                <a:latin typeface="UD デジタル 教科書体 NP-R" panose="02020400000000000000" pitchFamily="18" charset="-128"/>
                <a:ea typeface="UD デジタル 教科書体 NP-R" panose="02020400000000000000" pitchFamily="18" charset="-128"/>
              </a:rPr>
              <a:t>２</a:t>
            </a:r>
            <a:r>
              <a:rPr lang="en-US" altLang="ja-JP" sz="2400" b="1" spc="100" dirty="0">
                <a:latin typeface="UD デジタル 教科書体 NP-R" panose="02020400000000000000" pitchFamily="18" charset="-128"/>
                <a:ea typeface="UD デジタル 教科書体 NP-R" panose="02020400000000000000" pitchFamily="18" charset="-128"/>
              </a:rPr>
              <a:t>.</a:t>
            </a:r>
            <a:r>
              <a:rPr lang="ja-JP" altLang="en-US" sz="2400" b="1" spc="100" dirty="0">
                <a:latin typeface="UD デジタル 教科書体 NP-R" panose="02020400000000000000" pitchFamily="18" charset="-128"/>
                <a:ea typeface="UD デジタル 教科書体 NP-R" panose="02020400000000000000" pitchFamily="18" charset="-128"/>
              </a:rPr>
              <a:t>令和７年度 東京都ドナーミルク利用支援事業の概要について</a:t>
            </a:r>
            <a:endParaRPr lang="en-US" altLang="ja-JP" sz="2400" b="1" spc="100" dirty="0">
              <a:latin typeface="UD デジタル 教科書体 NP-R" panose="02020400000000000000" pitchFamily="18" charset="-128"/>
              <a:ea typeface="UD デジタル 教科書体 NP-R" panose="02020400000000000000" pitchFamily="18" charset="-128"/>
            </a:endParaRPr>
          </a:p>
          <a:p>
            <a:pPr>
              <a:lnSpc>
                <a:spcPts val="4500"/>
              </a:lnSpc>
            </a:pPr>
            <a:r>
              <a:rPr lang="ja-JP" altLang="en-US" sz="2400" spc="100" dirty="0">
                <a:latin typeface="UD デジタル 教科書体 NP-R" panose="02020400000000000000" pitchFamily="18" charset="-128"/>
                <a:ea typeface="UD デジタル 教科書体 NP-R" panose="02020400000000000000" pitchFamily="18" charset="-128"/>
              </a:rPr>
              <a:t>　  </a:t>
            </a:r>
            <a:r>
              <a:rPr lang="ja-JP" altLang="en-US" sz="24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東京都保健医療局医療政策部救急災害医療課</a:t>
            </a:r>
            <a:endParaRPr lang="en-US" altLang="ja-JP" sz="2400" spc="100" dirty="0">
              <a:latin typeface="UD デジタル 教科書体 NP-R" panose="02020400000000000000" pitchFamily="18" charset="-128"/>
              <a:ea typeface="UD デジタル 教科書体 NP-R" panose="02020400000000000000" pitchFamily="18" charset="-128"/>
            </a:endParaRPr>
          </a:p>
          <a:p>
            <a:pPr>
              <a:lnSpc>
                <a:spcPts val="4500"/>
              </a:lnSpc>
            </a:pPr>
            <a:r>
              <a:rPr lang="ja-JP" altLang="en-US" sz="2400" b="1" spc="100" dirty="0">
                <a:latin typeface="UD デジタル 教科書体 NP-R" panose="02020400000000000000" pitchFamily="18" charset="-128"/>
                <a:ea typeface="UD デジタル 教科書体 NP-R" panose="02020400000000000000" pitchFamily="18" charset="-128"/>
              </a:rPr>
              <a:t>３</a:t>
            </a:r>
            <a:r>
              <a:rPr lang="en-US" altLang="ja-JP" sz="2400" b="1" spc="100" dirty="0">
                <a:latin typeface="UD デジタル 教科書体 NP-R" panose="02020400000000000000" pitchFamily="18" charset="-128"/>
                <a:ea typeface="UD デジタル 教科書体 NP-R" panose="02020400000000000000" pitchFamily="18" charset="-128"/>
              </a:rPr>
              <a:t>.</a:t>
            </a:r>
            <a:r>
              <a:rPr lang="ja-JP" altLang="en-US" sz="2400" b="1" spc="100" dirty="0">
                <a:latin typeface="UD デジタル 教科書体 NP-R" panose="02020400000000000000" pitchFamily="18" charset="-128"/>
                <a:ea typeface="UD デジタル 教科書体 NP-R" panose="02020400000000000000" pitchFamily="18" charset="-128"/>
              </a:rPr>
              <a:t>東京都ドナーミルク利用支援事業の申請方法について</a:t>
            </a:r>
            <a:endParaRPr lang="en-US" altLang="ja-JP" sz="2400" b="1" spc="100" dirty="0">
              <a:latin typeface="UD デジタル 教科書体 NP-R" panose="02020400000000000000" pitchFamily="18" charset="-128"/>
              <a:ea typeface="UD デジタル 教科書体 NP-R" panose="02020400000000000000" pitchFamily="18" charset="-128"/>
            </a:endParaRPr>
          </a:p>
          <a:p>
            <a:pPr>
              <a:lnSpc>
                <a:spcPts val="4500"/>
              </a:lnSpc>
            </a:pPr>
            <a:r>
              <a:rPr lang="ja-JP" altLang="en-US" sz="2400" b="1" spc="100" dirty="0">
                <a:latin typeface="UD デジタル 教科書体 NP-R" panose="02020400000000000000" pitchFamily="18" charset="-128"/>
                <a:ea typeface="UD デジタル 教科書体 NP-R" panose="02020400000000000000" pitchFamily="18" charset="-128"/>
              </a:rPr>
              <a:t>　　</a:t>
            </a:r>
            <a:r>
              <a:rPr lang="ja-JP" altLang="en-US" sz="24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rPr>
              <a:t>東京都保健医療局医療政策部救急災害医療課</a:t>
            </a:r>
            <a:endParaRPr lang="en-US" altLang="ja-JP" sz="2400" kern="0" dirty="0">
              <a:solidFill>
                <a:srgbClr val="666666"/>
              </a:solidFill>
              <a:effectLst/>
              <a:latin typeface="UD デジタル 教科書体 NP-R" panose="02020400000000000000" pitchFamily="18" charset="-128"/>
              <a:ea typeface="UD デジタル 教科書体 NP-R" panose="02020400000000000000" pitchFamily="18" charset="-128"/>
              <a:cs typeface="ＭＳ Ｐゴシック" panose="020B0600070205080204" pitchFamily="50" charset="-128"/>
            </a:endParaRPr>
          </a:p>
          <a:p>
            <a:pPr>
              <a:lnSpc>
                <a:spcPts val="4500"/>
              </a:lnSpc>
            </a:pPr>
            <a:endParaRPr lang="en-US" altLang="ja-JP" sz="2400" b="1" spc="100" dirty="0">
              <a:latin typeface="UD デジタル 教科書体 NP-R" panose="02020400000000000000" pitchFamily="18" charset="-128"/>
              <a:ea typeface="UD デジタル 教科書体 NP-R" panose="02020400000000000000" pitchFamily="18" charset="-128"/>
            </a:endParaRPr>
          </a:p>
        </p:txBody>
      </p:sp>
      <p:sp>
        <p:nvSpPr>
          <p:cNvPr id="6" name="スライド番号プレースホルダー 5"/>
          <p:cNvSpPr>
            <a:spLocks noGrp="1"/>
          </p:cNvSpPr>
          <p:nvPr>
            <p:ph type="sldNum" sz="quarter" idx="12"/>
          </p:nvPr>
        </p:nvSpPr>
        <p:spPr/>
        <p:txBody>
          <a:bodyPr/>
          <a:lstStyle/>
          <a:p>
            <a:fld id="{64855282-4971-4A1B-80B7-B28C8AFE8E0F}" type="slidenum">
              <a:rPr kumimoji="1" lang="ja-JP" altLang="en-US" smtClean="0">
                <a:latin typeface="UD デジタル 教科書体 NP-R" panose="02020400000000000000" pitchFamily="18" charset="-128"/>
                <a:ea typeface="UD デジタル 教科書体 NP-R" panose="02020400000000000000" pitchFamily="18" charset="-128"/>
              </a:rPr>
              <a:t>3</a:t>
            </a:fld>
            <a:endParaRPr kumimoji="1" lang="ja-JP" altLang="en-US">
              <a:latin typeface="UD デジタル 教科書体 NP-R" panose="02020400000000000000" pitchFamily="18" charset="-128"/>
              <a:ea typeface="UD デジタル 教科書体 NP-R" panose="02020400000000000000" pitchFamily="18" charset="-128"/>
            </a:endParaRPr>
          </a:p>
        </p:txBody>
      </p:sp>
    </p:spTree>
    <p:extLst>
      <p:ext uri="{BB962C8B-B14F-4D97-AF65-F5344CB8AC3E}">
        <p14:creationId xmlns:p14="http://schemas.microsoft.com/office/powerpoint/2010/main" val="3406300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2AFD98C8-D8C7-4F08-800B-58CBCAD33B54}"/>
              </a:ext>
            </a:extLst>
          </p:cNvPr>
          <p:cNvSpPr>
            <a:spLocks noGrp="1"/>
          </p:cNvSpPr>
          <p:nvPr>
            <p:ph type="title"/>
          </p:nvPr>
        </p:nvSpPr>
        <p:spPr/>
        <p:txBody>
          <a:bodyPr/>
          <a:lstStyle/>
          <a:p>
            <a:endParaRPr kumimoji="1" lang="ja-JP" altLang="en-US" dirty="0"/>
          </a:p>
        </p:txBody>
      </p:sp>
      <p:sp>
        <p:nvSpPr>
          <p:cNvPr id="3" name="コンテンツ プレースホルダー 2">
            <a:extLst>
              <a:ext uri="{FF2B5EF4-FFF2-40B4-BE49-F238E27FC236}">
                <a16:creationId xmlns:a16="http://schemas.microsoft.com/office/drawing/2014/main" id="{5C117843-055D-4937-8061-F031B9FE79F2}"/>
              </a:ext>
            </a:extLst>
          </p:cNvPr>
          <p:cNvSpPr>
            <a:spLocks noGrp="1"/>
          </p:cNvSpPr>
          <p:nvPr>
            <p:ph idx="1"/>
          </p:nvPr>
        </p:nvSpPr>
        <p:spPr/>
        <p:txBody>
          <a:bodyPr/>
          <a:lstStyle/>
          <a:p>
            <a:endParaRPr kumimoji="1" lang="ja-JP" altLang="en-US" dirty="0"/>
          </a:p>
        </p:txBody>
      </p:sp>
      <p:sp>
        <p:nvSpPr>
          <p:cNvPr id="4" name="正方形/長方形 3">
            <a:extLst>
              <a:ext uri="{FF2B5EF4-FFF2-40B4-BE49-F238E27FC236}">
                <a16:creationId xmlns:a16="http://schemas.microsoft.com/office/drawing/2014/main" id="{482841DB-507D-446E-9156-623F6846479E}"/>
              </a:ext>
            </a:extLst>
          </p:cNvPr>
          <p:cNvSpPr/>
          <p:nvPr/>
        </p:nvSpPr>
        <p:spPr>
          <a:xfrm>
            <a:off x="0" y="0"/>
            <a:ext cx="12192000" cy="6858000"/>
          </a:xfrm>
          <a:prstGeom prst="rect">
            <a:avLst/>
          </a:prstGeom>
          <a:solidFill>
            <a:srgbClr val="FF8D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b="1" dirty="0">
              <a:solidFill>
                <a:prstClr val="white"/>
              </a:solidFill>
              <a:latin typeface="游ゴシック" panose="020F0502020204030204"/>
              <a:ea typeface="游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7E34A4D8-3993-4E0A-BE10-FB4D5AD6C86C}"/>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4</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17" name="タイトル 1"/>
          <p:cNvSpPr txBox="1">
            <a:spLocks/>
          </p:cNvSpPr>
          <p:nvPr/>
        </p:nvSpPr>
        <p:spPr>
          <a:xfrm>
            <a:off x="1524000" y="1906134"/>
            <a:ext cx="9144000" cy="1522866"/>
          </a:xfrm>
          <a:prstGeom prst="rect">
            <a:avLst/>
          </a:prstGeom>
        </p:spPr>
        <p:txBody>
          <a:bodyPr vert="horz" lIns="91440" tIns="45720" rIns="91440" bIns="45720" rtlCol="0" anchor="b">
            <a:normAutofit/>
          </a:bodyPr>
          <a:lstStyle>
            <a:lvl1pPr algn="ctr" defTabSz="914400" rtl="0" eaLnBrk="1" latinLnBrk="0" hangingPunct="1">
              <a:lnSpc>
                <a:spcPct val="90000"/>
              </a:lnSpc>
              <a:spcBef>
                <a:spcPct val="0"/>
              </a:spcBef>
              <a:buNone/>
              <a:defRPr kumimoji="1" sz="6000" kern="1200">
                <a:solidFill>
                  <a:schemeClr val="tx1"/>
                </a:solidFill>
                <a:latin typeface="+mj-lt"/>
                <a:ea typeface="+mj-ea"/>
                <a:cs typeface="+mj-cs"/>
              </a:defRPr>
            </a:lvl1pPr>
          </a:lstStyle>
          <a:p>
            <a:r>
              <a:rPr lang="en-US" altLang="ja-JP" sz="4000" b="1" dirty="0">
                <a:solidFill>
                  <a:schemeClr val="tx1">
                    <a:lumMod val="65000"/>
                    <a:lumOff val="35000"/>
                  </a:schemeClr>
                </a:solidFill>
                <a:latin typeface="メイリオ" panose="020B0604030504040204" pitchFamily="50" charset="-128"/>
                <a:ea typeface="メイリオ" panose="020B0604030504040204" pitchFamily="50" charset="-128"/>
              </a:rPr>
              <a:t>1.</a:t>
            </a:r>
            <a:r>
              <a:rPr lang="ja-JP" altLang="en-US" sz="4000" b="1" dirty="0">
                <a:solidFill>
                  <a:schemeClr val="tx1">
                    <a:lumMod val="65000"/>
                    <a:lumOff val="35000"/>
                  </a:schemeClr>
                </a:solidFill>
                <a:latin typeface="メイリオ" panose="020B0604030504040204" pitchFamily="50" charset="-128"/>
                <a:ea typeface="メイリオ" panose="020B0604030504040204" pitchFamily="50" charset="-128"/>
              </a:rPr>
              <a:t>ドナーミルクとは、母乳バンクとは</a:t>
            </a:r>
          </a:p>
        </p:txBody>
      </p:sp>
      <p:sp>
        <p:nvSpPr>
          <p:cNvPr id="18" name="サブタイトル 2"/>
          <p:cNvSpPr txBox="1">
            <a:spLocks/>
          </p:cNvSpPr>
          <p:nvPr/>
        </p:nvSpPr>
        <p:spPr>
          <a:xfrm>
            <a:off x="1648279" y="3761583"/>
            <a:ext cx="9144000" cy="1655762"/>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kumimoji="1"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kumimoji="1"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kumimoji="1"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kumimoji="1" sz="1600" kern="1200">
                <a:solidFill>
                  <a:schemeClr val="tx1"/>
                </a:solidFill>
                <a:latin typeface="+mn-lt"/>
                <a:ea typeface="+mn-ea"/>
                <a:cs typeface="+mn-cs"/>
              </a:defRPr>
            </a:lvl9pPr>
          </a:lstStyle>
          <a:p>
            <a:r>
              <a:rPr lang="zh-TW" altLang="en-US" dirty="0">
                <a:solidFill>
                  <a:schemeClr val="tx1">
                    <a:lumMod val="65000"/>
                    <a:lumOff val="35000"/>
                  </a:schemeClr>
                </a:solidFill>
                <a:latin typeface="メイリオ" panose="020B0604030504040204" pitchFamily="50" charset="-128"/>
                <a:ea typeface="メイリオ" panose="020B0604030504040204" pitchFamily="50" charset="-128"/>
              </a:rPr>
              <a:t>一般財団法人</a:t>
            </a:r>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日本財団母乳バンク　常務理事　田中麻里</a:t>
            </a:r>
            <a:endParaRPr lang="en-US" altLang="ja-JP"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ja-JP" altLang="en-US"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Tree>
    <p:extLst>
      <p:ext uri="{BB962C8B-B14F-4D97-AF65-F5344CB8AC3E}">
        <p14:creationId xmlns:p14="http://schemas.microsoft.com/office/powerpoint/2010/main" val="30382088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grpSp>
        <p:nvGrpSpPr>
          <p:cNvPr id="15" name="Group 7">
            <a:extLst>
              <a:ext uri="{FF2B5EF4-FFF2-40B4-BE49-F238E27FC236}">
                <a16:creationId xmlns:a16="http://schemas.microsoft.com/office/drawing/2014/main" id="{DD9E914E-B472-41B8-8C5F-BEE52B99C5A8}"/>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4C88DC29-5EFF-4142-97C1-CC33525018A9}"/>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91A54C08-8B2A-447E-8342-18FC8B3FB811}"/>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69FCCD9D-35E5-464E-A25A-E8AC049D39E0}"/>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5</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13" name="タイトル 1"/>
          <p:cNvSpPr txBox="1">
            <a:spLocks/>
          </p:cNvSpPr>
          <p:nvPr/>
        </p:nvSpPr>
        <p:spPr>
          <a:xfrm>
            <a:off x="838200" y="365126"/>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「母乳バンク」とは</a:t>
            </a:r>
          </a:p>
        </p:txBody>
      </p:sp>
      <p:sp>
        <p:nvSpPr>
          <p:cNvPr id="14" name="コンテンツ プレースホルダー 2"/>
          <p:cNvSpPr txBox="1">
            <a:spLocks/>
          </p:cNvSpPr>
          <p:nvPr/>
        </p:nvSpPr>
        <p:spPr>
          <a:xfrm>
            <a:off x="838200" y="1418371"/>
            <a:ext cx="10515600" cy="4623656"/>
          </a:xfrm>
          <a:prstGeom prst="rect">
            <a:avLst/>
          </a:prstGeom>
        </p:spPr>
        <p:txBody>
          <a:bodyPr vert="horz" lIns="91428" tIns="45718" rIns="91428" bIns="45718" rtlCol="0">
            <a:normAutofit/>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marL="0" indent="0">
              <a:lnSpc>
                <a:spcPct val="100000"/>
              </a:lnSpc>
              <a:buNone/>
            </a:pP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母乳バンクとは、</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ご自身のお子さんが必要とする以上に母乳が出る</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ドナーよりご寄付いただいた母乳を、適切に</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低温殺菌処理、細菌検査、冷凍保管</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し、</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NICU</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（新生児集中治療室）の要請に応じて</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、「ドナーミルク」として</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早産・極低出生体重（体重</a:t>
            </a:r>
            <a:r>
              <a:rPr lang="en-US" altLang="ja-JP" sz="2000" b="1" dirty="0">
                <a:solidFill>
                  <a:schemeClr val="tx1">
                    <a:lumMod val="65000"/>
                    <a:lumOff val="35000"/>
                  </a:schemeClr>
                </a:solidFill>
                <a:latin typeface="メイリオ" panose="020B0604030504040204" pitchFamily="50" charset="-128"/>
                <a:ea typeface="メイリオ" panose="020B0604030504040204" pitchFamily="50" charset="-128"/>
              </a:rPr>
              <a:t>1,500g </a:t>
            </a:r>
            <a:r>
              <a:rPr lang="ja-JP" altLang="en-US" sz="2000" b="1" dirty="0">
                <a:solidFill>
                  <a:schemeClr val="tx1">
                    <a:lumMod val="65000"/>
                    <a:lumOff val="35000"/>
                  </a:schemeClr>
                </a:solidFill>
                <a:latin typeface="メイリオ" panose="020B0604030504040204" pitchFamily="50" charset="-128"/>
                <a:ea typeface="メイリオ" panose="020B0604030504040204" pitchFamily="50" charset="-128"/>
              </a:rPr>
              <a:t>未満）の赤ちゃん</a:t>
            </a:r>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に提供する仕組みです。</a:t>
            </a:r>
          </a:p>
        </p:txBody>
      </p:sp>
      <p:pic>
        <p:nvPicPr>
          <p:cNvPr id="1026" name="Picture 2">
            <a:extLst>
              <a:ext uri="{FF2B5EF4-FFF2-40B4-BE49-F238E27FC236}">
                <a16:creationId xmlns:a16="http://schemas.microsoft.com/office/drawing/2014/main" id="{EDE9DBF7-A928-09D9-710C-E4BC514D72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4717" y="2920621"/>
            <a:ext cx="11752218" cy="3256344"/>
          </a:xfrm>
          <a:prstGeom prst="rect">
            <a:avLst/>
          </a:prstGeom>
          <a:noFill/>
          <a:extLst>
            <a:ext uri="{909E8E84-426E-40DD-AFC4-6F175D3DCCD1}">
              <a14:hiddenFill xmlns:a14="http://schemas.microsoft.com/office/drawing/2010/main">
                <a:solidFill>
                  <a:srgbClr val="FFFFFF"/>
                </a:solidFill>
              </a14:hiddenFill>
            </a:ext>
          </a:extLst>
        </p:spPr>
      </p:pic>
      <p:sp>
        <p:nvSpPr>
          <p:cNvPr id="3" name="正方形/長方形 2">
            <a:extLst>
              <a:ext uri="{FF2B5EF4-FFF2-40B4-BE49-F238E27FC236}">
                <a16:creationId xmlns:a16="http://schemas.microsoft.com/office/drawing/2014/main" id="{D8112997-EC34-6159-14C8-A4CA34DE59DF}"/>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4995255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117843-055D-4937-8061-F031B9FE79F2}"/>
              </a:ext>
            </a:extLst>
          </p:cNvPr>
          <p:cNvSpPr>
            <a:spLocks noGrp="1"/>
          </p:cNvSpPr>
          <p:nvPr>
            <p:ph idx="1"/>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grpSp>
        <p:nvGrpSpPr>
          <p:cNvPr id="15" name="Group 7">
            <a:extLst>
              <a:ext uri="{FF2B5EF4-FFF2-40B4-BE49-F238E27FC236}">
                <a16:creationId xmlns:a16="http://schemas.microsoft.com/office/drawing/2014/main" id="{DD9E914E-B472-41B8-8C5F-BEE52B99C5A8}"/>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4C88DC29-5EFF-4142-97C1-CC33525018A9}"/>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91A54C08-8B2A-447E-8342-18FC8B3FB811}"/>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69FCCD9D-35E5-464E-A25A-E8AC049D39E0}"/>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6</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3" name="タイトル 1"/>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世界における母乳バンク</a:t>
            </a:r>
          </a:p>
        </p:txBody>
      </p:sp>
      <p:sp>
        <p:nvSpPr>
          <p:cNvPr id="24" name="コンテンツ プレースホルダー 2"/>
          <p:cNvSpPr txBox="1">
            <a:spLocks/>
          </p:cNvSpPr>
          <p:nvPr/>
        </p:nvSpPr>
        <p:spPr>
          <a:xfrm>
            <a:off x="1055440" y="1462821"/>
            <a:ext cx="10206414" cy="4134930"/>
          </a:xfrm>
          <a:prstGeom prst="rect">
            <a:avLst/>
          </a:prstGeom>
        </p:spPr>
        <p:txBody>
          <a:bodyPr vert="horz" lIns="91428" tIns="45718" rIns="91428" bIns="45718" rtlCol="0">
            <a:normAutofit/>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1909</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　最初の母乳バンクがウィーンで誕生</a:t>
            </a: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1919</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　アメリカ最初のバンク設立（ボストン）</a:t>
            </a: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1985</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　北米母乳バンク協会設立</a:t>
            </a: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2010</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　欧州母乳バンク協会設立（ミラノ）</a:t>
            </a:r>
          </a:p>
          <a:p>
            <a:pPr marL="0" indent="0">
              <a:lnSpc>
                <a:spcPct val="120000"/>
              </a:lnSpc>
              <a:buNone/>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【2022</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年現在、</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66</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か国・</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750</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施設以上</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endPar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p:txBody>
      </p:sp>
      <p:pic>
        <p:nvPicPr>
          <p:cNvPr id="8" name="Picture 2" descr="World Bank Map">
            <a:extLst>
              <a:ext uri="{FF2B5EF4-FFF2-40B4-BE49-F238E27FC236}">
                <a16:creationId xmlns:a16="http://schemas.microsoft.com/office/drawing/2014/main" id="{5840A856-297C-8E1F-C27D-05512BB18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2908" y="2897062"/>
            <a:ext cx="6060644" cy="2961058"/>
          </a:xfrm>
          <a:prstGeom prst="rect">
            <a:avLst/>
          </a:prstGeom>
          <a:noFill/>
          <a:extLst>
            <a:ext uri="{909E8E84-426E-40DD-AFC4-6F175D3DCCD1}">
              <a14:hiddenFill xmlns:a14="http://schemas.microsoft.com/office/drawing/2010/main">
                <a:solidFill>
                  <a:srgbClr val="FFFFFF"/>
                </a:solidFill>
              </a14:hiddenFill>
            </a:ext>
          </a:extLst>
        </p:spPr>
      </p:pic>
      <p:pic>
        <p:nvPicPr>
          <p:cNvPr id="9" name="図 8">
            <a:extLst>
              <a:ext uri="{FF2B5EF4-FFF2-40B4-BE49-F238E27FC236}">
                <a16:creationId xmlns:a16="http://schemas.microsoft.com/office/drawing/2014/main" id="{3E6A5781-F9B2-1BF5-A01B-8777C1498D8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814723" y="1868490"/>
            <a:ext cx="1097308" cy="645844"/>
          </a:xfrm>
          <a:prstGeom prst="rect">
            <a:avLst/>
          </a:prstGeom>
        </p:spPr>
      </p:pic>
      <p:sp>
        <p:nvSpPr>
          <p:cNvPr id="10" name="正方形/長方形 9">
            <a:extLst>
              <a:ext uri="{FF2B5EF4-FFF2-40B4-BE49-F238E27FC236}">
                <a16:creationId xmlns:a16="http://schemas.microsoft.com/office/drawing/2014/main" id="{357672B5-CCC1-51BA-3E28-140CBB32F2B9}"/>
              </a:ext>
            </a:extLst>
          </p:cNvPr>
          <p:cNvSpPr/>
          <p:nvPr/>
        </p:nvSpPr>
        <p:spPr>
          <a:xfrm>
            <a:off x="5606873" y="2523853"/>
            <a:ext cx="1018227" cy="369332"/>
          </a:xfrm>
          <a:prstGeom prst="rect">
            <a:avLst/>
          </a:prstGeom>
        </p:spPr>
        <p:txBody>
          <a:bodyPr wrap="none">
            <a:spAutoFit/>
          </a:bodyPr>
          <a:lstStyle/>
          <a:p>
            <a:r>
              <a:rPr lang="ja-JP" altLang="en-US" dirty="0">
                <a:latin typeface="ＭＳ Ｐゴシック" panose="020B0600070205080204" pitchFamily="50" charset="-128"/>
                <a:ea typeface="ＭＳ Ｐゴシック" panose="020B0600070205080204" pitchFamily="50" charset="-128"/>
              </a:rPr>
              <a:t>北米</a:t>
            </a:r>
            <a:r>
              <a:rPr lang="en-US" altLang="ja-JP" dirty="0">
                <a:latin typeface="ＭＳ Ｐゴシック" panose="020B0600070205080204" pitchFamily="50" charset="-128"/>
                <a:ea typeface="ＭＳ Ｐゴシック" panose="020B0600070205080204" pitchFamily="50" charset="-128"/>
              </a:rPr>
              <a:t>(31)</a:t>
            </a:r>
            <a:endParaRPr lang="ja-JP" altLang="en-US" dirty="0">
              <a:latin typeface="ＭＳ Ｐゴシック" panose="020B0600070205080204" pitchFamily="50" charset="-128"/>
              <a:ea typeface="ＭＳ Ｐゴシック" panose="020B0600070205080204" pitchFamily="50" charset="-128"/>
            </a:endParaRPr>
          </a:p>
        </p:txBody>
      </p:sp>
      <p:sp>
        <p:nvSpPr>
          <p:cNvPr id="11" name="正方形/長方形 10">
            <a:extLst>
              <a:ext uri="{FF2B5EF4-FFF2-40B4-BE49-F238E27FC236}">
                <a16:creationId xmlns:a16="http://schemas.microsoft.com/office/drawing/2014/main" id="{6833ED4B-8E4E-F37B-FACB-67B661597C91}"/>
              </a:ext>
            </a:extLst>
          </p:cNvPr>
          <p:cNvSpPr/>
          <p:nvPr/>
        </p:nvSpPr>
        <p:spPr>
          <a:xfrm>
            <a:off x="7704721" y="2525331"/>
            <a:ext cx="1133644" cy="369332"/>
          </a:xfrm>
          <a:prstGeom prst="rect">
            <a:avLst/>
          </a:prstGeom>
        </p:spPr>
        <p:txBody>
          <a:bodyPr wrap="none">
            <a:spAutoFit/>
          </a:bodyPr>
          <a:lstStyle/>
          <a:p>
            <a:r>
              <a:rPr lang="ja-JP" altLang="en-US" dirty="0">
                <a:latin typeface="ＭＳ Ｐゴシック" panose="020B0600070205080204" pitchFamily="50" charset="-128"/>
                <a:ea typeface="ＭＳ Ｐゴシック" panose="020B0600070205080204" pitchFamily="50" charset="-128"/>
              </a:rPr>
              <a:t>欧州</a:t>
            </a:r>
            <a:r>
              <a:rPr lang="en-US" altLang="ja-JP" dirty="0">
                <a:latin typeface="ＭＳ Ｐゴシック" panose="020B0600070205080204" pitchFamily="50" charset="-128"/>
                <a:ea typeface="ＭＳ Ｐゴシック" panose="020B0600070205080204" pitchFamily="50" charset="-128"/>
              </a:rPr>
              <a:t>(281)</a:t>
            </a:r>
            <a:endParaRPr lang="ja-JP" altLang="en-US" dirty="0">
              <a:latin typeface="ＭＳ Ｐゴシック" panose="020B0600070205080204" pitchFamily="50" charset="-128"/>
              <a:ea typeface="ＭＳ Ｐゴシック" panose="020B0600070205080204" pitchFamily="50" charset="-128"/>
            </a:endParaRPr>
          </a:p>
        </p:txBody>
      </p:sp>
      <p:sp>
        <p:nvSpPr>
          <p:cNvPr id="12" name="正方形/長方形 11">
            <a:extLst>
              <a:ext uri="{FF2B5EF4-FFF2-40B4-BE49-F238E27FC236}">
                <a16:creationId xmlns:a16="http://schemas.microsoft.com/office/drawing/2014/main" id="{C089FC11-4D20-168C-A7DE-46B83C2154DD}"/>
              </a:ext>
            </a:extLst>
          </p:cNvPr>
          <p:cNvSpPr/>
          <p:nvPr/>
        </p:nvSpPr>
        <p:spPr>
          <a:xfrm>
            <a:off x="7457448" y="3262503"/>
            <a:ext cx="1018227" cy="369332"/>
          </a:xfrm>
          <a:prstGeom prst="rect">
            <a:avLst/>
          </a:prstGeom>
        </p:spPr>
        <p:txBody>
          <a:bodyPr wrap="none">
            <a:spAutoFit/>
          </a:bodyPr>
          <a:lstStyle/>
          <a:p>
            <a:r>
              <a:rPr lang="ja-JP" altLang="en-US" dirty="0">
                <a:latin typeface="ＭＳ Ｐゴシック" panose="020B0600070205080204" pitchFamily="50" charset="-128"/>
                <a:ea typeface="ＭＳ Ｐゴシック" panose="020B0600070205080204" pitchFamily="50" charset="-128"/>
              </a:rPr>
              <a:t>英国</a:t>
            </a:r>
            <a:r>
              <a:rPr lang="en-US" altLang="ja-JP" dirty="0">
                <a:latin typeface="ＭＳ Ｐゴシック" panose="020B0600070205080204" pitchFamily="50" charset="-128"/>
                <a:ea typeface="ＭＳ Ｐゴシック" panose="020B0600070205080204" pitchFamily="50" charset="-128"/>
              </a:rPr>
              <a:t>(15)</a:t>
            </a:r>
            <a:endParaRPr lang="ja-JP" altLang="en-US" dirty="0">
              <a:latin typeface="ＭＳ Ｐゴシック" panose="020B0600070205080204" pitchFamily="50" charset="-128"/>
              <a:ea typeface="ＭＳ Ｐゴシック" panose="020B0600070205080204" pitchFamily="50" charset="-128"/>
            </a:endParaRPr>
          </a:p>
        </p:txBody>
      </p:sp>
      <p:pic>
        <p:nvPicPr>
          <p:cNvPr id="13" name="図 12">
            <a:extLst>
              <a:ext uri="{FF2B5EF4-FFF2-40B4-BE49-F238E27FC236}">
                <a16:creationId xmlns:a16="http://schemas.microsoft.com/office/drawing/2014/main" id="{0C539593-9F0D-89E6-E57B-5CC903287AC9}"/>
              </a:ext>
            </a:extLst>
          </p:cNvPr>
          <p:cNvPicPr>
            <a:picLocks noChangeAspect="1"/>
          </p:cNvPicPr>
          <p:nvPr/>
        </p:nvPicPr>
        <p:blipFill>
          <a:blip r:embed="rId5"/>
          <a:stretch>
            <a:fillRect/>
          </a:stretch>
        </p:blipFill>
        <p:spPr>
          <a:xfrm>
            <a:off x="5433786" y="1931061"/>
            <a:ext cx="1775519" cy="542683"/>
          </a:xfrm>
          <a:prstGeom prst="rect">
            <a:avLst/>
          </a:prstGeom>
        </p:spPr>
      </p:pic>
      <p:pic>
        <p:nvPicPr>
          <p:cNvPr id="14" name="図 13">
            <a:extLst>
              <a:ext uri="{FF2B5EF4-FFF2-40B4-BE49-F238E27FC236}">
                <a16:creationId xmlns:a16="http://schemas.microsoft.com/office/drawing/2014/main" id="{D20D5703-071A-7490-A0BA-125D27BED84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99309" y="3264902"/>
            <a:ext cx="648074" cy="671508"/>
          </a:xfrm>
          <a:prstGeom prst="rect">
            <a:avLst/>
          </a:prstGeom>
        </p:spPr>
      </p:pic>
      <p:sp>
        <p:nvSpPr>
          <p:cNvPr id="19" name="正方形/長方形 18">
            <a:extLst>
              <a:ext uri="{FF2B5EF4-FFF2-40B4-BE49-F238E27FC236}">
                <a16:creationId xmlns:a16="http://schemas.microsoft.com/office/drawing/2014/main" id="{D2316CBA-52E5-8C93-0ECB-5E948DB17F05}"/>
              </a:ext>
            </a:extLst>
          </p:cNvPr>
          <p:cNvSpPr/>
          <p:nvPr/>
        </p:nvSpPr>
        <p:spPr>
          <a:xfrm>
            <a:off x="6986688" y="5108851"/>
            <a:ext cx="1011815" cy="639086"/>
          </a:xfrm>
          <a:prstGeom prst="rect">
            <a:avLst/>
          </a:prstGeom>
        </p:spPr>
        <p:txBody>
          <a:bodyPr wrap="none">
            <a:spAutoFit/>
          </a:bodyPr>
          <a:lstStyle/>
          <a:p>
            <a:pPr algn="ctr"/>
            <a:r>
              <a:rPr lang="ja-JP" altLang="en-US" dirty="0">
                <a:latin typeface="ＭＳ Ｐゴシック" panose="020B0600070205080204" pitchFamily="50" charset="-128"/>
                <a:ea typeface="ＭＳ Ｐゴシック" panose="020B0600070205080204" pitchFamily="50" charset="-128"/>
              </a:rPr>
              <a:t>ブラジル</a:t>
            </a:r>
            <a:endParaRPr lang="en-US" altLang="ja-JP" dirty="0">
              <a:latin typeface="ＭＳ Ｐゴシック" panose="020B0600070205080204" pitchFamily="50" charset="-128"/>
              <a:ea typeface="ＭＳ Ｐゴシック" panose="020B0600070205080204" pitchFamily="50" charset="-128"/>
            </a:endParaRPr>
          </a:p>
          <a:p>
            <a:pPr algn="ctr">
              <a:lnSpc>
                <a:spcPts val="2400"/>
              </a:lnSpc>
            </a:pPr>
            <a:r>
              <a:rPr lang="en-US" altLang="ja-JP" dirty="0">
                <a:latin typeface="ＭＳ Ｐゴシック" panose="020B0600070205080204" pitchFamily="50" charset="-128"/>
                <a:ea typeface="ＭＳ Ｐゴシック" panose="020B0600070205080204" pitchFamily="50" charset="-128"/>
              </a:rPr>
              <a:t>(203)</a:t>
            </a:r>
            <a:endParaRPr lang="ja-JP" altLang="en-US" dirty="0">
              <a:latin typeface="ＭＳ Ｐゴシック" panose="020B0600070205080204" pitchFamily="50" charset="-128"/>
              <a:ea typeface="ＭＳ Ｐゴシック" panose="020B0600070205080204" pitchFamily="50" charset="-128"/>
            </a:endParaRPr>
          </a:p>
        </p:txBody>
      </p:sp>
      <p:sp>
        <p:nvSpPr>
          <p:cNvPr id="20" name="テキスト ボックス 11">
            <a:extLst>
              <a:ext uri="{FF2B5EF4-FFF2-40B4-BE49-F238E27FC236}">
                <a16:creationId xmlns:a16="http://schemas.microsoft.com/office/drawing/2014/main" id="{B12276CE-4A52-5B28-E6E0-F8E4516E94FB}"/>
              </a:ext>
            </a:extLst>
          </p:cNvPr>
          <p:cNvSpPr txBox="1">
            <a:spLocks noChangeArrowheads="1"/>
          </p:cNvSpPr>
          <p:nvPr/>
        </p:nvSpPr>
        <p:spPr bwMode="auto">
          <a:xfrm>
            <a:off x="6917744" y="6081330"/>
            <a:ext cx="3969420" cy="276999"/>
          </a:xfrm>
          <a:prstGeom prst="rect">
            <a:avLst/>
          </a:prstGeom>
          <a:noFill/>
          <a:ln w="9525">
            <a:noFill/>
            <a:miter lim="800000"/>
            <a:headEnd/>
            <a:tailEnd/>
          </a:ln>
        </p:spPr>
        <p:txBody>
          <a:bodyPr wrap="none">
            <a:spAutoFit/>
          </a:bodyPr>
          <a:lstStyle/>
          <a:p>
            <a:pPr algn="r"/>
            <a:r>
              <a:rPr lang="en-US" altLang="ja-JP" sz="1200" dirty="0">
                <a:solidFill>
                  <a:srgbClr val="3C8C93"/>
                </a:solidFill>
                <a:latin typeface="Times New Roman" panose="02020603050405020304" pitchFamily="18" charset="0"/>
                <a:ea typeface="ＭＳ Ｐゴシック" panose="020B0600070205080204" pitchFamily="50" charset="-128"/>
                <a:cs typeface="Times New Roman" panose="02020603050405020304" pitchFamily="18" charset="0"/>
              </a:rPr>
              <a:t>https://www.internationalmilkbanking.org/index/worldbanks/</a:t>
            </a:r>
            <a:endParaRPr lang="ja-JP" altLang="en-US" sz="1200" dirty="0">
              <a:solidFill>
                <a:srgbClr val="3C8C93"/>
              </a:solidFill>
              <a:latin typeface="Times New Roman" panose="02020603050405020304" pitchFamily="18" charset="0"/>
              <a:ea typeface="ＭＳ Ｐゴシック" panose="020B0600070205080204" pitchFamily="50" charset="-128"/>
              <a:cs typeface="Times New Roman" panose="02020603050405020304" pitchFamily="18" charset="0"/>
            </a:endParaRPr>
          </a:p>
        </p:txBody>
      </p:sp>
      <p:sp>
        <p:nvSpPr>
          <p:cNvPr id="7" name="正方形/長方形 6">
            <a:extLst>
              <a:ext uri="{FF2B5EF4-FFF2-40B4-BE49-F238E27FC236}">
                <a16:creationId xmlns:a16="http://schemas.microsoft.com/office/drawing/2014/main" id="{0037201A-DC73-4905-0953-DEB444C088CE}"/>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36234147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5C117843-055D-4937-8061-F031B9FE79F2}"/>
              </a:ext>
            </a:extLst>
          </p:cNvPr>
          <p:cNvSpPr>
            <a:spLocks noGrp="1"/>
          </p:cNvSpPr>
          <p:nvPr>
            <p:ph idx="1"/>
          </p:nvPr>
        </p:nvSpPr>
        <p:spPr/>
        <p:txBody>
          <a:bodyPr/>
          <a:lstStyle/>
          <a:p>
            <a:endParaRPr kumimoji="1" lang="ja-JP" altLang="en-US" dirty="0"/>
          </a:p>
        </p:txBody>
      </p:sp>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283">
              <a:defRPr/>
            </a:pPr>
            <a:endParaRPr lang="ja-JP" altLang="en-US" sz="1900" dirty="0">
              <a:solidFill>
                <a:prstClr val="white"/>
              </a:solidFill>
              <a:latin typeface="游ゴシック" panose="020F0502020204030204"/>
              <a:ea typeface="游ゴシック" panose="020B0400000000000000" pitchFamily="50" charset="-128"/>
            </a:endParaRPr>
          </a:p>
        </p:txBody>
      </p:sp>
      <p:grpSp>
        <p:nvGrpSpPr>
          <p:cNvPr id="15" name="Group 7">
            <a:extLst>
              <a:ext uri="{FF2B5EF4-FFF2-40B4-BE49-F238E27FC236}">
                <a16:creationId xmlns:a16="http://schemas.microsoft.com/office/drawing/2014/main" id="{DD9E914E-B472-41B8-8C5F-BEE52B99C5A8}"/>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4C88DC29-5EFF-4142-97C1-CC33525018A9}"/>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91A54C08-8B2A-447E-8342-18FC8B3FB811}"/>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69FCCD9D-35E5-464E-A25A-E8AC049D39E0}"/>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7</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3" name="タイトル 1"/>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dirty="0">
                <a:solidFill>
                  <a:schemeClr val="tx1">
                    <a:lumMod val="65000"/>
                    <a:lumOff val="35000"/>
                  </a:schemeClr>
                </a:solidFill>
                <a:latin typeface="メイリオ" panose="020B0604030504040204" pitchFamily="50" charset="-128"/>
                <a:ea typeface="メイリオ" panose="020B0604030504040204" pitchFamily="50" charset="-128"/>
              </a:rPr>
              <a:t>日本における母乳バンクの歩み</a:t>
            </a:r>
          </a:p>
        </p:txBody>
      </p:sp>
      <p:sp>
        <p:nvSpPr>
          <p:cNvPr id="24" name="コンテンツ プレースホルダー 2"/>
          <p:cNvSpPr txBox="1">
            <a:spLocks/>
          </p:cNvSpPr>
          <p:nvPr/>
        </p:nvSpPr>
        <p:spPr>
          <a:xfrm>
            <a:off x="666750" y="2464309"/>
            <a:ext cx="11201400" cy="4134930"/>
          </a:xfrm>
          <a:prstGeom prst="rect">
            <a:avLst/>
          </a:prstGeom>
        </p:spPr>
        <p:txBody>
          <a:bodyPr vert="horz" lIns="91428" tIns="45718" rIns="91428" bIns="45718" rtlCol="0">
            <a:normAutofit fontScale="92500" lnSpcReduction="10000"/>
          </a:bodyPr>
          <a:lstStyle>
            <a:lvl1pPr marL="228568" indent="-228568" algn="l" defTabSz="914264"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702" indent="-228568" algn="l" defTabSz="914264"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2830" indent="-228568" algn="l" defTabSz="914264"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599960"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4pPr>
            <a:lvl5pPr marL="2057091"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5pPr>
            <a:lvl6pPr marL="2514224"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6pPr>
            <a:lvl7pPr marL="2971356"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7pPr>
            <a:lvl8pPr marL="3428488"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8pPr>
            <a:lvl9pPr marL="3885622" indent="-228568" algn="l" defTabSz="914264" rtl="0" eaLnBrk="1" latinLnBrk="0" hangingPunct="1">
              <a:lnSpc>
                <a:spcPct val="90000"/>
              </a:lnSpc>
              <a:spcBef>
                <a:spcPts val="500"/>
              </a:spcBef>
              <a:buFont typeface="Arial" panose="020B0604020202020204" pitchFamily="34" charset="0"/>
              <a:buChar char="•"/>
              <a:defRPr kumimoji="1" sz="1900" kern="1200">
                <a:solidFill>
                  <a:schemeClr val="tx1"/>
                </a:solidFill>
                <a:latin typeface="+mn-lt"/>
                <a:ea typeface="+mn-ea"/>
                <a:cs typeface="+mn-cs"/>
              </a:defRPr>
            </a:lvl9pPr>
          </a:lstStyle>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6</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昭和大学医学部小児科学教室にて、母乳バンク準備室開設</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厚生労働省研究班</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分担研究　母乳バンクの安全な運用</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2017</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7</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「昭和大学江東豊洲病院母乳バンク室」開設</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2017</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5</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一般社団法人日本母乳バンク協会設立</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2019</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7</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日本小児科学会提言</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2020</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厚生労働省研究班「ドナーミルクを安定供給できる母乳バンクを整備するための研究」 </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2020</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9</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a:t>
            </a:r>
            <a:r>
              <a:rPr lang="ja-JP" altLang="en-US" sz="1400" b="1" dirty="0">
                <a:solidFill>
                  <a:schemeClr val="accent1"/>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「日本橋母乳バンク」</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（運営：日本母乳バンク協会）開設</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2021</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昭和大学江東豊洲病院母乳バンク室閉室</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2021</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一般財団法人日本財団母乳バンク設立</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2022</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a:t>
            </a:r>
            <a:r>
              <a:rPr lang="ja-JP" altLang="en-US" sz="1400" b="1" dirty="0">
                <a:solidFill>
                  <a:srgbClr val="FF8DA1"/>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「日本財団母乳バンク」</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（運営：日本財団母乳バンク）開設</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4</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こども家庭庁研究班「ドナーミルクを必要とする児に普及するために必要なエビデンスを構築するための研究」（～</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2026</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a:t>
            </a:r>
          </a:p>
          <a:p>
            <a:pPr>
              <a:lnSpc>
                <a:spcPct val="120000"/>
              </a:lnSpc>
            </a:pP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2023</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年</a:t>
            </a:r>
            <a:r>
              <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6</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月　</a:t>
            </a:r>
            <a:r>
              <a:rPr lang="ja-JP" altLang="en-US" sz="1400" b="1" dirty="0">
                <a:solidFill>
                  <a:srgbClr val="FF8DA1"/>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「藤田医科大学病院日本財団母乳バンク」</a:t>
            </a:r>
            <a:r>
              <a:rPr lang="ja-JP" altLang="en-US"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rPr>
              <a:t>（運営：日本財団母乳バンク）開設</a:t>
            </a:r>
            <a:endParaRPr lang="en-US" altLang="ja-JP" sz="1400" dirty="0">
              <a:solidFill>
                <a:schemeClr val="tx1">
                  <a:lumMod val="65000"/>
                  <a:lumOff val="35000"/>
                </a:schemeClr>
              </a:solidFill>
              <a:effectLst>
                <a:glow rad="38100">
                  <a:schemeClr val="bg1">
                    <a:lumMod val="50000"/>
                    <a:lumOff val="50000"/>
                    <a:alpha val="20000"/>
                  </a:schemeClr>
                </a:glow>
              </a:effectLst>
              <a:latin typeface="メイリオ" panose="020B0604030504040204" pitchFamily="50" charset="-128"/>
              <a:ea typeface="メイリオ" panose="020B0604030504040204" pitchFamily="50" charset="-128"/>
            </a:endParaRPr>
          </a:p>
        </p:txBody>
      </p:sp>
      <p:sp>
        <p:nvSpPr>
          <p:cNvPr id="7" name="四角形: 角を丸くする 6">
            <a:extLst>
              <a:ext uri="{FF2B5EF4-FFF2-40B4-BE49-F238E27FC236}">
                <a16:creationId xmlns:a16="http://schemas.microsoft.com/office/drawing/2014/main" id="{F2F08574-5F8E-FF35-D4D6-6119BD445B16}"/>
              </a:ext>
            </a:extLst>
          </p:cNvPr>
          <p:cNvSpPr/>
          <p:nvPr/>
        </p:nvSpPr>
        <p:spPr>
          <a:xfrm>
            <a:off x="666750" y="1343879"/>
            <a:ext cx="10858500" cy="1059984"/>
          </a:xfrm>
          <a:prstGeom prst="roundRect">
            <a:avLst/>
          </a:prstGeom>
          <a:solidFill>
            <a:srgbClr val="FF8DA1"/>
          </a:solidFill>
          <a:ln>
            <a:solidFill>
              <a:srgbClr val="FF8D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dirty="0">
                <a:latin typeface="メイリオ" panose="020B0604030504040204" pitchFamily="50" charset="-128"/>
                <a:ea typeface="メイリオ" panose="020B0604030504040204" pitchFamily="50" charset="-128"/>
              </a:rPr>
              <a:t>世界：</a:t>
            </a:r>
            <a:r>
              <a:rPr lang="en-US" altLang="ja-JP" sz="1400" dirty="0">
                <a:latin typeface="メイリオ" panose="020B0604030504040204" pitchFamily="50" charset="-128"/>
                <a:ea typeface="メイリオ" panose="020B0604030504040204" pitchFamily="50" charset="-128"/>
              </a:rPr>
              <a:t>1909</a:t>
            </a:r>
            <a:r>
              <a:rPr lang="ja-JP" altLang="en-US" sz="1400" dirty="0">
                <a:latin typeface="メイリオ" panose="020B0604030504040204" pitchFamily="50" charset="-128"/>
                <a:ea typeface="メイリオ" panose="020B0604030504040204" pitchFamily="50" charset="-128"/>
              </a:rPr>
              <a:t>年に最初の母乳バンクがウィーンで誕生以来、</a:t>
            </a:r>
            <a:r>
              <a:rPr lang="en-US" altLang="ja-JP" sz="1400" dirty="0">
                <a:latin typeface="メイリオ" panose="020B0604030504040204" pitchFamily="50" charset="-128"/>
                <a:ea typeface="メイリオ" panose="020B0604030504040204" pitchFamily="50" charset="-128"/>
              </a:rPr>
              <a:t>66</a:t>
            </a:r>
            <a:r>
              <a:rPr lang="ja-JP" altLang="en-US" sz="1400" dirty="0">
                <a:latin typeface="メイリオ" panose="020B0604030504040204" pitchFamily="50" charset="-128"/>
                <a:ea typeface="メイリオ" panose="020B0604030504040204" pitchFamily="50" charset="-128"/>
              </a:rPr>
              <a:t>カ国</a:t>
            </a:r>
            <a:r>
              <a:rPr lang="en-US" altLang="ja-JP" sz="1400" dirty="0">
                <a:latin typeface="メイリオ" panose="020B0604030504040204" pitchFamily="50" charset="-128"/>
                <a:ea typeface="メイリオ" panose="020B0604030504040204" pitchFamily="50" charset="-128"/>
              </a:rPr>
              <a:t>750</a:t>
            </a:r>
            <a:r>
              <a:rPr lang="ja-JP" altLang="en-US" sz="1400" dirty="0">
                <a:latin typeface="メイリオ" panose="020B0604030504040204" pitchFamily="50" charset="-128"/>
                <a:ea typeface="メイリオ" panose="020B0604030504040204" pitchFamily="50" charset="-128"/>
              </a:rPr>
              <a:t>カ所以上</a:t>
            </a:r>
            <a:endParaRPr lang="en-US" altLang="ja-JP" sz="1400" dirty="0">
              <a:latin typeface="メイリオ" panose="020B0604030504040204" pitchFamily="50" charset="-128"/>
              <a:ea typeface="メイリオ" panose="020B0604030504040204" pitchFamily="50" charset="-128"/>
            </a:endParaRPr>
          </a:p>
          <a:p>
            <a:r>
              <a:rPr lang="ja-JP" altLang="en-US" sz="1400" dirty="0">
                <a:latin typeface="メイリオ" panose="020B0604030504040204" pitchFamily="50" charset="-128"/>
                <a:ea typeface="メイリオ" panose="020B0604030504040204" pitchFamily="50" charset="-128"/>
              </a:rPr>
              <a:t>日本：⼀般財団法⼈⽇本財団⺟乳バンクと⼀般社団法⼈⽇本⺟乳バンク協会の２つの法人が「日本橋母乳バンク」（運営：日本母乳バンク協会）、「日本財団母乳バンク」・「藤田医科大学病院日本財団母乳バンク」（運営：日本財団母乳バンク）の３つの母乳バンク拠点の運営を担っています。</a:t>
            </a:r>
            <a:r>
              <a:rPr lang="ja-JP" altLang="en-US" sz="1400" b="1" dirty="0">
                <a:latin typeface="メイリオ" panose="020B0604030504040204" pitchFamily="50" charset="-128"/>
                <a:ea typeface="メイリオ" panose="020B0604030504040204" pitchFamily="50" charset="-128"/>
              </a:rPr>
              <a:t>➡２拠点で業務委託を提携し、母乳バンクの普及につとめています。</a:t>
            </a:r>
            <a:endParaRPr lang="ja-JP" altLang="en-US" sz="1200" b="1" dirty="0">
              <a:latin typeface="メイリオ" panose="020B0604030504040204" pitchFamily="50" charset="-128"/>
              <a:ea typeface="メイリオ" panose="020B0604030504040204" pitchFamily="50" charset="-128"/>
            </a:endParaRPr>
          </a:p>
        </p:txBody>
      </p:sp>
      <p:sp>
        <p:nvSpPr>
          <p:cNvPr id="8" name="正方形/長方形 7">
            <a:extLst>
              <a:ext uri="{FF2B5EF4-FFF2-40B4-BE49-F238E27FC236}">
                <a16:creationId xmlns:a16="http://schemas.microsoft.com/office/drawing/2014/main" id="{2B9618A5-24FE-9334-B3CE-845A84899B3C}"/>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85736440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正方形/長方形 5">
            <a:extLst>
              <a:ext uri="{FF2B5EF4-FFF2-40B4-BE49-F238E27FC236}">
                <a16:creationId xmlns:a16="http://schemas.microsoft.com/office/drawing/2014/main" id="{908E6C2E-43E2-4230-B34E-4F890871202A}"/>
              </a:ext>
            </a:extLst>
          </p:cNvPr>
          <p:cNvSpPr/>
          <p:nvPr/>
        </p:nvSpPr>
        <p:spPr>
          <a:xfrm>
            <a:off x="482600" y="444500"/>
            <a:ext cx="11214100" cy="60325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a:t>
            </a:r>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2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２つの母乳バンク（日本母乳バンク協会と</a:t>
            </a:r>
            <a:r>
              <a:rPr lang="ja-JP" altLang="en-US" b="1" u="sng" dirty="0">
                <a:solidFill>
                  <a:srgbClr val="FF8DA1"/>
                </a:solidFill>
                <a:latin typeface="メイリオ" panose="020B0604030504040204" pitchFamily="50" charset="-128"/>
                <a:ea typeface="メイリオ" panose="020B0604030504040204" pitchFamily="50" charset="-128"/>
              </a:rPr>
              <a:t>日本財団母乳バンク</a:t>
            </a:r>
            <a:r>
              <a:rPr lang="en-US" altLang="ja-JP" b="1" u="sng" dirty="0">
                <a:solidFill>
                  <a:srgbClr val="FF8DA1"/>
                </a:solidFill>
                <a:latin typeface="メイリオ" panose="020B0604030504040204" pitchFamily="50" charset="-128"/>
                <a:ea typeface="メイリオ" panose="020B0604030504040204" pitchFamily="50" charset="-128"/>
              </a:rPr>
              <a:t>※</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）の活動推移（</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2025</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年</a:t>
            </a:r>
            <a:r>
              <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rPr>
              <a:t>3</a:t>
            </a:r>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月末現在）</a:t>
            </a:r>
            <a:endParaRPr lang="en-US" altLang="ja-JP" sz="1600" dirty="0">
              <a:solidFill>
                <a:schemeClr val="tx1">
                  <a:lumMod val="65000"/>
                  <a:lumOff val="35000"/>
                </a:schemeClr>
              </a:solidFill>
              <a:latin typeface="メイリオ" panose="020B0604030504040204" pitchFamily="50" charset="-128"/>
              <a:ea typeface="メイリオ" panose="020B0604030504040204" pitchFamily="50" charset="-128"/>
            </a:endParaRPr>
          </a:p>
          <a:p>
            <a:r>
              <a:rPr lang="ja-JP" altLang="en-US" sz="1600" dirty="0">
                <a:solidFill>
                  <a:schemeClr val="tx1">
                    <a:lumMod val="65000"/>
                    <a:lumOff val="35000"/>
                  </a:schemeClr>
                </a:solidFill>
                <a:latin typeface="メイリオ" panose="020B0604030504040204" pitchFamily="50" charset="-128"/>
                <a:ea typeface="メイリオ" panose="020B0604030504040204" pitchFamily="50" charset="-128"/>
              </a:rPr>
              <a:t>　　　</a:t>
            </a:r>
            <a:r>
              <a:rPr lang="en-US" altLang="ja-JP" sz="1600" b="1" dirty="0">
                <a:solidFill>
                  <a:srgbClr val="FF8DA1"/>
                </a:solidFill>
                <a:latin typeface="メイリオ" panose="020B0604030504040204" pitchFamily="50" charset="-128"/>
                <a:ea typeface="メイリオ" panose="020B0604030504040204" pitchFamily="50" charset="-128"/>
              </a:rPr>
              <a:t>※</a:t>
            </a:r>
            <a:r>
              <a:rPr lang="ja-JP" altLang="en-US" sz="1600" b="1" dirty="0">
                <a:solidFill>
                  <a:srgbClr val="FF8DA1"/>
                </a:solidFill>
                <a:latin typeface="メイリオ" panose="020B0604030504040204" pitchFamily="50" charset="-128"/>
                <a:ea typeface="メイリオ" panose="020B0604030504040204" pitchFamily="50" charset="-128"/>
              </a:rPr>
              <a:t>日本財団母乳バンクは</a:t>
            </a:r>
            <a:r>
              <a:rPr lang="en-US" altLang="ja-JP" sz="1600" b="1" dirty="0">
                <a:solidFill>
                  <a:srgbClr val="FF8DA1"/>
                </a:solidFill>
                <a:latin typeface="メイリオ" panose="020B0604030504040204" pitchFamily="50" charset="-128"/>
                <a:ea typeface="メイリオ" panose="020B0604030504040204" pitchFamily="50" charset="-128"/>
              </a:rPr>
              <a:t>2021</a:t>
            </a:r>
            <a:r>
              <a:rPr lang="ja-JP" altLang="en-US" sz="1600" b="1" dirty="0">
                <a:solidFill>
                  <a:srgbClr val="FF8DA1"/>
                </a:solidFill>
                <a:latin typeface="メイリオ" panose="020B0604030504040204" pitchFamily="50" charset="-128"/>
                <a:ea typeface="メイリオ" panose="020B0604030504040204" pitchFamily="50" charset="-128"/>
              </a:rPr>
              <a:t>年度法人設立</a:t>
            </a:r>
            <a:r>
              <a:rPr lang="en-US" altLang="ja-JP" sz="1600" b="1" dirty="0">
                <a:solidFill>
                  <a:srgbClr val="FF8DA1"/>
                </a:solidFill>
                <a:latin typeface="メイリオ" panose="020B0604030504040204" pitchFamily="50" charset="-128"/>
                <a:ea typeface="メイリオ" panose="020B0604030504040204" pitchFamily="50" charset="-128"/>
              </a:rPr>
              <a:t>2022</a:t>
            </a:r>
            <a:r>
              <a:rPr lang="ja-JP" altLang="en-US" sz="1600" b="1" dirty="0">
                <a:solidFill>
                  <a:srgbClr val="FF8DA1"/>
                </a:solidFill>
                <a:latin typeface="メイリオ" panose="020B0604030504040204" pitchFamily="50" charset="-128"/>
                <a:ea typeface="メイリオ" panose="020B0604030504040204" pitchFamily="50" charset="-128"/>
              </a:rPr>
              <a:t>年度より稼働開始</a:t>
            </a:r>
            <a:endParaRPr lang="en-US" altLang="ja-JP" sz="1600" b="1" dirty="0">
              <a:solidFill>
                <a:srgbClr val="FF8DA1"/>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a:p>
            <a:endParaRPr lang="en-US" altLang="ja-JP" sz="2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grpSp>
        <p:nvGrpSpPr>
          <p:cNvPr id="15" name="Group 7">
            <a:extLst>
              <a:ext uri="{FF2B5EF4-FFF2-40B4-BE49-F238E27FC236}">
                <a16:creationId xmlns:a16="http://schemas.microsoft.com/office/drawing/2014/main" id="{DD9E914E-B472-41B8-8C5F-BEE52B99C5A8}"/>
              </a:ext>
            </a:extLst>
          </p:cNvPr>
          <p:cNvGrpSpPr/>
          <p:nvPr/>
        </p:nvGrpSpPr>
        <p:grpSpPr>
          <a:xfrm>
            <a:off x="1055440" y="1283432"/>
            <a:ext cx="5049330" cy="0"/>
            <a:chOff x="428811" y="1085929"/>
            <a:chExt cx="4660920" cy="0"/>
          </a:xfrm>
        </p:grpSpPr>
        <p:cxnSp>
          <p:nvCxnSpPr>
            <p:cNvPr id="16" name="Straight Arrow Connector 8">
              <a:extLst>
                <a:ext uri="{FF2B5EF4-FFF2-40B4-BE49-F238E27FC236}">
                  <a16:creationId xmlns:a16="http://schemas.microsoft.com/office/drawing/2014/main" id="{4C88DC29-5EFF-4142-97C1-CC33525018A9}"/>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17" name="Straight Connector 9">
              <a:extLst>
                <a:ext uri="{FF2B5EF4-FFF2-40B4-BE49-F238E27FC236}">
                  <a16:creationId xmlns:a16="http://schemas.microsoft.com/office/drawing/2014/main" id="{91A54C08-8B2A-447E-8342-18FC8B3FB811}"/>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18" name="Straight Connector 10">
              <a:extLst>
                <a:ext uri="{FF2B5EF4-FFF2-40B4-BE49-F238E27FC236}">
                  <a16:creationId xmlns:a16="http://schemas.microsoft.com/office/drawing/2014/main" id="{69FCCD9D-35E5-464E-A25A-E8AC049D39E0}"/>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8</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sp>
        <p:nvSpPr>
          <p:cNvPr id="23" name="タイトル 1"/>
          <p:cNvSpPr txBox="1">
            <a:spLocks/>
          </p:cNvSpPr>
          <p:nvPr/>
        </p:nvSpPr>
        <p:spPr>
          <a:xfrm>
            <a:off x="1009650" y="363539"/>
            <a:ext cx="10515600" cy="1325563"/>
          </a:xfrm>
          <a:prstGeom prst="rect">
            <a:avLst/>
          </a:prstGeom>
        </p:spPr>
        <p:txBody>
          <a:bodyPr vert="horz" lIns="91428" tIns="45718" rIns="91428" bIns="45718" rtlCol="0" anchor="ctr">
            <a:normAutofit/>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ja-JP" altLang="en-US" sz="4000" dirty="0">
                <a:solidFill>
                  <a:schemeClr val="tx1">
                    <a:lumMod val="65000"/>
                    <a:lumOff val="35000"/>
                  </a:schemeClr>
                </a:solidFill>
                <a:latin typeface="メイリオ" panose="020B0604030504040204" pitchFamily="50" charset="-128"/>
                <a:ea typeface="メイリオ" panose="020B0604030504040204" pitchFamily="50" charset="-128"/>
              </a:rPr>
              <a:t>国内母乳バンク活動の推移</a:t>
            </a:r>
          </a:p>
        </p:txBody>
      </p:sp>
      <p:graphicFrame>
        <p:nvGraphicFramePr>
          <p:cNvPr id="12" name="コンテンツ プレースホルダー 11">
            <a:extLst>
              <a:ext uri="{FF2B5EF4-FFF2-40B4-BE49-F238E27FC236}">
                <a16:creationId xmlns:a16="http://schemas.microsoft.com/office/drawing/2014/main" id="{14F2584F-5BD3-109C-717F-419DA466EECA}"/>
              </a:ext>
            </a:extLst>
          </p:cNvPr>
          <p:cNvGraphicFramePr>
            <a:graphicFrameLocks noGrp="1"/>
          </p:cNvGraphicFramePr>
          <p:nvPr>
            <p:ph idx="1"/>
          </p:nvPr>
        </p:nvGraphicFramePr>
        <p:xfrm>
          <a:off x="673238" y="2047481"/>
          <a:ext cx="10863065" cy="4200037"/>
        </p:xfrm>
        <a:graphic>
          <a:graphicData uri="http://schemas.openxmlformats.org/drawingml/2006/table">
            <a:tbl>
              <a:tblPr/>
              <a:tblGrid>
                <a:gridCol w="1627624">
                  <a:extLst>
                    <a:ext uri="{9D8B030D-6E8A-4147-A177-3AD203B41FA5}">
                      <a16:colId xmlns:a16="http://schemas.microsoft.com/office/drawing/2014/main" val="2767669143"/>
                    </a:ext>
                  </a:extLst>
                </a:gridCol>
                <a:gridCol w="1452701">
                  <a:extLst>
                    <a:ext uri="{9D8B030D-6E8A-4147-A177-3AD203B41FA5}">
                      <a16:colId xmlns:a16="http://schemas.microsoft.com/office/drawing/2014/main" val="3053327323"/>
                    </a:ext>
                  </a:extLst>
                </a:gridCol>
                <a:gridCol w="1491009">
                  <a:extLst>
                    <a:ext uri="{9D8B030D-6E8A-4147-A177-3AD203B41FA5}">
                      <a16:colId xmlns:a16="http://schemas.microsoft.com/office/drawing/2014/main" val="2298617172"/>
                    </a:ext>
                  </a:extLst>
                </a:gridCol>
                <a:gridCol w="1491009">
                  <a:extLst>
                    <a:ext uri="{9D8B030D-6E8A-4147-A177-3AD203B41FA5}">
                      <a16:colId xmlns:a16="http://schemas.microsoft.com/office/drawing/2014/main" val="902058707"/>
                    </a:ext>
                  </a:extLst>
                </a:gridCol>
                <a:gridCol w="1491009">
                  <a:extLst>
                    <a:ext uri="{9D8B030D-6E8A-4147-A177-3AD203B41FA5}">
                      <a16:colId xmlns:a16="http://schemas.microsoft.com/office/drawing/2014/main" val="823410987"/>
                    </a:ext>
                  </a:extLst>
                </a:gridCol>
                <a:gridCol w="1491009">
                  <a:extLst>
                    <a:ext uri="{9D8B030D-6E8A-4147-A177-3AD203B41FA5}">
                      <a16:colId xmlns:a16="http://schemas.microsoft.com/office/drawing/2014/main" val="3728578406"/>
                    </a:ext>
                  </a:extLst>
                </a:gridCol>
                <a:gridCol w="1818704">
                  <a:extLst>
                    <a:ext uri="{9D8B030D-6E8A-4147-A177-3AD203B41FA5}">
                      <a16:colId xmlns:a16="http://schemas.microsoft.com/office/drawing/2014/main" val="348573693"/>
                    </a:ext>
                  </a:extLst>
                </a:gridCol>
              </a:tblGrid>
              <a:tr h="527043">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ドナー登録完了数</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冷凍母乳受領量</a:t>
                      </a:r>
                      <a:endParaRPr lang="en-US" altLang="zh-TW"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zh-TW" sz="1200" b="0" i="0" u="none" strike="noStrike" dirty="0">
                          <a:solidFill>
                            <a:srgbClr val="000000"/>
                          </a:solidFill>
                          <a:effectLst/>
                          <a:latin typeface="メイリオ" panose="020B0604030504040204" pitchFamily="50" charset="-128"/>
                          <a:ea typeface="メイリオ" panose="020B0604030504040204" pitchFamily="50" charset="-128"/>
                        </a:rPr>
                        <a:t>ℓ</a:t>
                      </a:r>
                      <a:r>
                        <a:rPr lang="zh-TW" altLang="en-US" sz="12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低温殺菌量</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ℓ</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en-US" sz="1200" b="0" i="0" u="none" strike="noStrike" dirty="0">
                          <a:solidFill>
                            <a:srgbClr val="000000"/>
                          </a:solidFill>
                          <a:effectLst/>
                          <a:latin typeface="メイリオ" panose="020B0604030504040204" pitchFamily="50" charset="-128"/>
                          <a:ea typeface="メイリオ" panose="020B0604030504040204" pitchFamily="50" charset="-128"/>
                        </a:rPr>
                        <a:t>NICU</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配送量</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r>
                        <a:rPr lang="en-US" altLang="ja-JP" sz="1200" b="0" i="0" u="none" strike="noStrike" dirty="0">
                          <a:solidFill>
                            <a:srgbClr val="000000"/>
                          </a:solidFill>
                          <a:effectLst/>
                          <a:latin typeface="メイリオ" panose="020B0604030504040204" pitchFamily="50" charset="-128"/>
                          <a:ea typeface="メイリオ" panose="020B0604030504040204" pitchFamily="50" charset="-128"/>
                        </a:rPr>
                        <a:t>ℓ</a:t>
                      </a: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提供赤ちゃん人数</a:t>
                      </a:r>
                      <a:endParaRPr lang="en-US" altLang="ja-JP" sz="1200" b="0" i="0" u="none" strike="noStrike" dirty="0">
                        <a:solidFill>
                          <a:srgbClr val="000000"/>
                        </a:solidFill>
                        <a:effectLst/>
                        <a:latin typeface="メイリオ" panose="020B0604030504040204" pitchFamily="50" charset="-128"/>
                        <a:ea typeface="メイリオ" panose="020B0604030504040204" pitchFamily="50" charset="-128"/>
                      </a:endParaRPr>
                    </a:p>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（人）</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a:txBody>
                    <a:bodyPr/>
                    <a:lstStyle/>
                    <a:p>
                      <a:pPr algn="ctr" rtl="0" fontAlgn="ctr"/>
                      <a:r>
                        <a:rPr lang="ja-JP" altLang="en-US" sz="1200" b="0" i="0" u="none" strike="noStrike" dirty="0">
                          <a:solidFill>
                            <a:srgbClr val="000000"/>
                          </a:solidFill>
                          <a:effectLst/>
                          <a:latin typeface="メイリオ" panose="020B0604030504040204" pitchFamily="50" charset="-128"/>
                          <a:ea typeface="メイリオ" panose="020B0604030504040204" pitchFamily="50" charset="-128"/>
                        </a:rPr>
                        <a:t>ドナーミルク使用施設（＝利用病院数）</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728242167"/>
                  </a:ext>
                </a:extLst>
              </a:tr>
              <a:tr h="508941">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2018</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279.000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107.000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54.50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66</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6318636"/>
                  </a:ext>
                </a:extLst>
              </a:tr>
              <a:tr h="508941">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2019</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147.000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147.000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73.80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112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221783814"/>
                  </a:ext>
                </a:extLst>
              </a:tr>
              <a:tr h="508941">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2020</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161</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630.000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420.000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264.00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576020627"/>
                  </a:ext>
                </a:extLst>
              </a:tr>
              <a:tr h="508941">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2021</a:t>
                      </a:r>
                      <a:r>
                        <a:rPr lang="ja-JP" altLang="en-US" sz="1800" b="0" i="0" u="none" strike="noStrike">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254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1,566.000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1,100.000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879.00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364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55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717927711"/>
                  </a:ext>
                </a:extLst>
              </a:tr>
              <a:tr h="508941">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2022</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629</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3,570.074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2,590.435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1,670.05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708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75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4246348828"/>
                  </a:ext>
                </a:extLst>
              </a:tr>
              <a:tr h="473702">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2023</a:t>
                      </a:r>
                      <a:r>
                        <a:rPr lang="ja-JP" altLang="en-US" sz="1800" b="0" i="0" u="none" strike="noStrike" dirty="0">
                          <a:solidFill>
                            <a:srgbClr val="000000"/>
                          </a:solidFill>
                          <a:effectLst/>
                          <a:latin typeface="メイリオ" panose="020B0604030504040204" pitchFamily="50" charset="-128"/>
                          <a:ea typeface="メイリオ" panose="020B0604030504040204" pitchFamily="50" charset="-128"/>
                        </a:rPr>
                        <a:t>年度</a:t>
                      </a:r>
                      <a:endParaRPr lang="ja-JP" altLang="en-US" sz="1800" b="0" i="0" u="none" strike="noStrike" dirty="0">
                        <a:solidFill>
                          <a:srgbClr val="FF0000"/>
                        </a:solidFill>
                        <a:effectLst/>
                        <a:latin typeface="メイリオ" panose="020B0604030504040204" pitchFamily="50" charset="-128"/>
                        <a:ea typeface="メイリオ" panose="020B0604030504040204" pitchFamily="50" charset="-128"/>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607</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3,826.013</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2,651.790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2,003.42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934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tc>
                  <a:txBody>
                    <a:bodyPr/>
                    <a:lstStyle/>
                    <a:p>
                      <a:pPr algn="r" rtl="0" fontAlgn="ctr"/>
                      <a:r>
                        <a:rPr lang="en-US" altLang="ja-JP" sz="1800" b="0" i="0" u="none" strike="noStrike" dirty="0">
                          <a:solidFill>
                            <a:srgbClr val="000000"/>
                          </a:solidFill>
                          <a:effectLst/>
                          <a:latin typeface="メイリオ" panose="020B0604030504040204" pitchFamily="50" charset="-128"/>
                          <a:ea typeface="メイリオ" panose="020B0604030504040204" pitchFamily="50" charset="-128"/>
                        </a:rPr>
                        <a:t>95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169906880"/>
                  </a:ext>
                </a:extLst>
              </a:tr>
              <a:tr h="654587">
                <a:tc>
                  <a:txBody>
                    <a:bodyPr/>
                    <a:lstStyle/>
                    <a:p>
                      <a:pPr algn="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2024</a:t>
                      </a:r>
                      <a:r>
                        <a:rPr lang="ja-JP" altLang="en-US" sz="2000" b="1" i="0" u="none" strike="noStrike" dirty="0">
                          <a:solidFill>
                            <a:schemeClr val="tx1"/>
                          </a:solidFill>
                          <a:effectLst/>
                          <a:latin typeface="メイリオ" panose="020B0604030504040204" pitchFamily="50" charset="-128"/>
                          <a:ea typeface="メイリオ" panose="020B0604030504040204" pitchFamily="50" charset="-128"/>
                        </a:rPr>
                        <a:t>年度</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748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4,501.958</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3,242.125</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2,449.62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1,202</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tc>
                  <a:txBody>
                    <a:bodyPr/>
                    <a:lstStyle/>
                    <a:p>
                      <a:pPr algn="ctr" rtl="0" fontAlgn="ctr"/>
                      <a:r>
                        <a:rPr lang="en-US" altLang="ja-JP" sz="2000" b="1" i="0" u="none" strike="noStrike" dirty="0">
                          <a:solidFill>
                            <a:schemeClr val="tx1"/>
                          </a:solidFill>
                          <a:effectLst/>
                          <a:latin typeface="メイリオ" panose="020B0604030504040204" pitchFamily="50" charset="-128"/>
                          <a:ea typeface="メイリオ" panose="020B0604030504040204" pitchFamily="50" charset="-128"/>
                        </a:rPr>
                        <a:t>114</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70502213"/>
                  </a:ext>
                </a:extLst>
              </a:tr>
            </a:tbl>
          </a:graphicData>
        </a:graphic>
      </p:graphicFrame>
      <p:sp>
        <p:nvSpPr>
          <p:cNvPr id="3" name="楕円 2">
            <a:extLst>
              <a:ext uri="{FF2B5EF4-FFF2-40B4-BE49-F238E27FC236}">
                <a16:creationId xmlns:a16="http://schemas.microsoft.com/office/drawing/2014/main" id="{A8164562-8F3B-033C-65DE-2EB48837648F}"/>
              </a:ext>
            </a:extLst>
          </p:cNvPr>
          <p:cNvSpPr/>
          <p:nvPr/>
        </p:nvSpPr>
        <p:spPr>
          <a:xfrm>
            <a:off x="8478175" y="5589988"/>
            <a:ext cx="1198486" cy="594744"/>
          </a:xfrm>
          <a:prstGeom prst="ellipse">
            <a:avLst/>
          </a:prstGeom>
          <a:noFill/>
          <a:ln w="76200">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
        <p:nvSpPr>
          <p:cNvPr id="8" name="テキスト ボックス 7">
            <a:extLst>
              <a:ext uri="{FF2B5EF4-FFF2-40B4-BE49-F238E27FC236}">
                <a16:creationId xmlns:a16="http://schemas.microsoft.com/office/drawing/2014/main" id="{BEE1F8A3-6A3A-4BC5-FFF9-EAB9805D315F}"/>
              </a:ext>
            </a:extLst>
          </p:cNvPr>
          <p:cNvSpPr txBox="1"/>
          <p:nvPr/>
        </p:nvSpPr>
        <p:spPr>
          <a:xfrm>
            <a:off x="655699" y="6239150"/>
            <a:ext cx="11099677" cy="246221"/>
          </a:xfrm>
          <a:prstGeom prst="rect">
            <a:avLst/>
          </a:prstGeom>
          <a:noFill/>
        </p:spPr>
        <p:txBody>
          <a:bodyPr wrap="square">
            <a:spAutoFit/>
          </a:bodyPr>
          <a:lstStyle/>
          <a:p>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 </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「冷凍母乳受領量」「低温殺菌処理量」は</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1ml</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単位で集計、「</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NICU</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配送料」はドナーミルクを</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30ml, 80ml, 150ml</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の３種類のボトルで提供しているため</a:t>
            </a:r>
            <a:r>
              <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rPr>
              <a:t>10ml</a:t>
            </a:r>
            <a:r>
              <a:rPr lang="ja-JP" altLang="en-US" sz="1000" dirty="0">
                <a:solidFill>
                  <a:schemeClr val="tx1">
                    <a:lumMod val="65000"/>
                    <a:lumOff val="35000"/>
                  </a:schemeClr>
                </a:solidFill>
                <a:latin typeface="メイリオ" panose="020B0604030504040204" pitchFamily="50" charset="-128"/>
                <a:ea typeface="メイリオ" panose="020B0604030504040204" pitchFamily="50" charset="-128"/>
              </a:rPr>
              <a:t>単位で集計</a:t>
            </a:r>
            <a:endParaRPr lang="en-US" altLang="ja-JP" sz="1000" dirty="0">
              <a:solidFill>
                <a:schemeClr val="tx1">
                  <a:lumMod val="65000"/>
                  <a:lumOff val="35000"/>
                </a:schemeClr>
              </a:solidFill>
              <a:latin typeface="メイリオ" panose="020B0604030504040204" pitchFamily="50" charset="-128"/>
              <a:ea typeface="メイリオ" panose="020B0604030504040204" pitchFamily="50" charset="-128"/>
            </a:endParaRPr>
          </a:p>
        </p:txBody>
      </p:sp>
      <p:sp>
        <p:nvSpPr>
          <p:cNvPr id="7" name="正方形/長方形 6">
            <a:extLst>
              <a:ext uri="{FF2B5EF4-FFF2-40B4-BE49-F238E27FC236}">
                <a16:creationId xmlns:a16="http://schemas.microsoft.com/office/drawing/2014/main" id="{03F2CEA3-7464-7438-7C2C-7F3F46ED79A3}"/>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22211609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スライド番号プレースホルダー 4">
            <a:extLst>
              <a:ext uri="{FF2B5EF4-FFF2-40B4-BE49-F238E27FC236}">
                <a16:creationId xmlns:a16="http://schemas.microsoft.com/office/drawing/2014/main" id="{365C2A5E-98DE-470E-BD82-5BCED937E6DF}"/>
              </a:ext>
            </a:extLst>
          </p:cNvPr>
          <p:cNvSpPr>
            <a:spLocks noGrp="1"/>
          </p:cNvSpPr>
          <p:nvPr>
            <p:ph type="sldNum" sz="quarter" idx="12"/>
          </p:nvPr>
        </p:nvSpPr>
        <p:spPr/>
        <p:txBody>
          <a:bodyPr/>
          <a:lstStyle/>
          <a:p>
            <a:pPr defTabSz="914283">
              <a:defRPr/>
            </a:pPr>
            <a:fld id="{DADE2567-AE8C-418C-92D1-6E1E90EEC69C}" type="slidenum">
              <a:rPr kumimoji="1" lang="ja-JP" altLang="en-US">
                <a:solidFill>
                  <a:prstClr val="black">
                    <a:tint val="75000"/>
                  </a:prstClr>
                </a:solidFill>
                <a:latin typeface="游ゴシック" panose="020F0502020204030204"/>
                <a:ea typeface="游ゴシック" panose="020B0400000000000000" pitchFamily="50" charset="-128"/>
              </a:rPr>
              <a:pPr defTabSz="914283">
                <a:defRPr/>
              </a:pPr>
              <a:t>9</a:t>
            </a:fld>
            <a:endParaRPr kumimoji="1" lang="ja-JP" altLang="en-US">
              <a:solidFill>
                <a:prstClr val="black">
                  <a:tint val="75000"/>
                </a:prstClr>
              </a:solidFill>
              <a:latin typeface="游ゴシック" panose="020F0502020204030204"/>
              <a:ea typeface="游ゴシック" panose="020B0400000000000000" pitchFamily="50" charset="-128"/>
            </a:endParaRPr>
          </a:p>
        </p:txBody>
      </p:sp>
      <p:pic>
        <p:nvPicPr>
          <p:cNvPr id="6" name="図 5" descr="グラフ, 棒グラフ, ウォーターフォール図&#10;&#10;AI によって生成されたコンテンツは間違っている可能性があります。">
            <a:extLst>
              <a:ext uri="{FF2B5EF4-FFF2-40B4-BE49-F238E27FC236}">
                <a16:creationId xmlns:a16="http://schemas.microsoft.com/office/drawing/2014/main" id="{CF5D102F-9B21-622A-028D-A264D11830E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26283" y="3888612"/>
            <a:ext cx="3679125" cy="2209258"/>
          </a:xfrm>
          <a:prstGeom prst="rect">
            <a:avLst/>
          </a:prstGeom>
        </p:spPr>
      </p:pic>
      <p:pic>
        <p:nvPicPr>
          <p:cNvPr id="9" name="図 8" descr="グラフ, 棒グラフ, ウォーターフォール図&#10;&#10;AI によって生成されたコンテンツは間違っている可能性があります。">
            <a:extLst>
              <a:ext uri="{FF2B5EF4-FFF2-40B4-BE49-F238E27FC236}">
                <a16:creationId xmlns:a16="http://schemas.microsoft.com/office/drawing/2014/main" id="{3E4DE4A7-53E2-A412-2FCF-9324C0AFBA9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4011" y="1504367"/>
            <a:ext cx="3701396" cy="2209257"/>
          </a:xfrm>
          <a:prstGeom prst="rect">
            <a:avLst/>
          </a:prstGeom>
        </p:spPr>
      </p:pic>
      <p:pic>
        <p:nvPicPr>
          <p:cNvPr id="14" name="図 13" descr="グラフ, 棒グラフ, ウォーターフォール図&#10;&#10;AI によって生成されたコンテンツは間違っている可能性があります。">
            <a:extLst>
              <a:ext uri="{FF2B5EF4-FFF2-40B4-BE49-F238E27FC236}">
                <a16:creationId xmlns:a16="http://schemas.microsoft.com/office/drawing/2014/main" id="{D307DE30-2B06-05C9-B958-9BF9AB2C8BE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24606" y="3888612"/>
            <a:ext cx="3679125" cy="2209258"/>
          </a:xfrm>
          <a:prstGeom prst="rect">
            <a:avLst/>
          </a:prstGeom>
        </p:spPr>
      </p:pic>
      <p:grpSp>
        <p:nvGrpSpPr>
          <p:cNvPr id="20" name="Group 7">
            <a:extLst>
              <a:ext uri="{FF2B5EF4-FFF2-40B4-BE49-F238E27FC236}">
                <a16:creationId xmlns:a16="http://schemas.microsoft.com/office/drawing/2014/main" id="{59CAB88A-5374-4F5C-CA3C-8CCF2BBA5BD1}"/>
              </a:ext>
            </a:extLst>
          </p:cNvPr>
          <p:cNvGrpSpPr/>
          <p:nvPr/>
        </p:nvGrpSpPr>
        <p:grpSpPr>
          <a:xfrm>
            <a:off x="851254" y="871320"/>
            <a:ext cx="5049330" cy="0"/>
            <a:chOff x="428811" y="1085929"/>
            <a:chExt cx="4660920" cy="0"/>
          </a:xfrm>
        </p:grpSpPr>
        <p:cxnSp>
          <p:nvCxnSpPr>
            <p:cNvPr id="21" name="Straight Arrow Connector 8">
              <a:extLst>
                <a:ext uri="{FF2B5EF4-FFF2-40B4-BE49-F238E27FC236}">
                  <a16:creationId xmlns:a16="http://schemas.microsoft.com/office/drawing/2014/main" id="{B576A2AA-D76B-B69C-BF5C-5CCA4FB08E15}"/>
                </a:ext>
              </a:extLst>
            </p:cNvPr>
            <p:cNvCxnSpPr/>
            <p:nvPr/>
          </p:nvCxnSpPr>
          <p:spPr>
            <a:xfrm>
              <a:off x="1002540" y="1085929"/>
              <a:ext cx="4087191" cy="0"/>
            </a:xfrm>
            <a:prstGeom prst="straightConnector1">
              <a:avLst/>
            </a:prstGeom>
            <a:noFill/>
            <a:ln w="25400" cap="flat" cmpd="sng" algn="ctr">
              <a:solidFill>
                <a:srgbClr val="FF8DA1"/>
              </a:solidFill>
              <a:prstDash val="solid"/>
              <a:tailEnd type="arrow"/>
            </a:ln>
            <a:effectLst/>
          </p:spPr>
        </p:cxnSp>
        <p:cxnSp>
          <p:nvCxnSpPr>
            <p:cNvPr id="22" name="Straight Connector 9">
              <a:extLst>
                <a:ext uri="{FF2B5EF4-FFF2-40B4-BE49-F238E27FC236}">
                  <a16:creationId xmlns:a16="http://schemas.microsoft.com/office/drawing/2014/main" id="{44E5E235-F97E-B004-1979-C3B55C61C62D}"/>
                </a:ext>
              </a:extLst>
            </p:cNvPr>
            <p:cNvCxnSpPr/>
            <p:nvPr/>
          </p:nvCxnSpPr>
          <p:spPr>
            <a:xfrm>
              <a:off x="672353" y="1085929"/>
              <a:ext cx="231588" cy="0"/>
            </a:xfrm>
            <a:prstGeom prst="line">
              <a:avLst/>
            </a:prstGeom>
            <a:noFill/>
            <a:ln w="25400" cap="flat" cmpd="sng" algn="ctr">
              <a:solidFill>
                <a:srgbClr val="FF8DA1"/>
              </a:solidFill>
              <a:prstDash val="solid"/>
            </a:ln>
            <a:effectLst/>
          </p:spPr>
        </p:cxnSp>
        <p:cxnSp>
          <p:nvCxnSpPr>
            <p:cNvPr id="23" name="Straight Connector 10">
              <a:extLst>
                <a:ext uri="{FF2B5EF4-FFF2-40B4-BE49-F238E27FC236}">
                  <a16:creationId xmlns:a16="http://schemas.microsoft.com/office/drawing/2014/main" id="{94509A26-3801-B035-3AAC-CFE5794ADE4D}"/>
                </a:ext>
              </a:extLst>
            </p:cNvPr>
            <p:cNvCxnSpPr/>
            <p:nvPr/>
          </p:nvCxnSpPr>
          <p:spPr>
            <a:xfrm>
              <a:off x="428811" y="1085929"/>
              <a:ext cx="149412" cy="0"/>
            </a:xfrm>
            <a:prstGeom prst="line">
              <a:avLst/>
            </a:prstGeom>
            <a:noFill/>
            <a:ln w="25400" cap="flat" cmpd="sng" algn="ctr">
              <a:solidFill>
                <a:srgbClr val="FF8DA1"/>
              </a:solidFill>
              <a:prstDash val="solid"/>
            </a:ln>
            <a:effectLst/>
          </p:spPr>
        </p:cxnSp>
      </p:grpSp>
      <p:pic>
        <p:nvPicPr>
          <p:cNvPr id="4" name="図 3" descr="グラフ, ウォーターフォール図&#10;&#10;AI によって生成されたコンテンツは間違っている可能性があります。">
            <a:extLst>
              <a:ext uri="{FF2B5EF4-FFF2-40B4-BE49-F238E27FC236}">
                <a16:creationId xmlns:a16="http://schemas.microsoft.com/office/drawing/2014/main" id="{03FF46FD-2E65-4307-4528-BD4D7C9FFD7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226372" y="3888612"/>
            <a:ext cx="3877268" cy="2235846"/>
          </a:xfrm>
          <a:prstGeom prst="rect">
            <a:avLst/>
          </a:prstGeom>
        </p:spPr>
      </p:pic>
      <p:pic>
        <p:nvPicPr>
          <p:cNvPr id="8" name="図 7" descr="グラフ, 棒グラフ, ウォーターフォール図&#10;&#10;AI によって生成されたコンテンツは間違っている可能性があります。">
            <a:extLst>
              <a:ext uri="{FF2B5EF4-FFF2-40B4-BE49-F238E27FC236}">
                <a16:creationId xmlns:a16="http://schemas.microsoft.com/office/drawing/2014/main" id="{32144635-911D-85AA-3E67-3282FA01C99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24606" y="1477777"/>
            <a:ext cx="3679125" cy="2235846"/>
          </a:xfrm>
          <a:prstGeom prst="rect">
            <a:avLst/>
          </a:prstGeom>
        </p:spPr>
      </p:pic>
      <p:pic>
        <p:nvPicPr>
          <p:cNvPr id="11" name="図 10" descr="グラフ, 棒グラフ&#10;&#10;AI によって生成されたコンテンツは間違っている可能性があります。">
            <a:extLst>
              <a:ext uri="{FF2B5EF4-FFF2-40B4-BE49-F238E27FC236}">
                <a16:creationId xmlns:a16="http://schemas.microsoft.com/office/drawing/2014/main" id="{5AD38602-CF26-C278-ADFE-E01B8574C291}"/>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226372" y="1504366"/>
            <a:ext cx="3877267" cy="2235846"/>
          </a:xfrm>
          <a:prstGeom prst="rect">
            <a:avLst/>
          </a:prstGeom>
        </p:spPr>
      </p:pic>
      <p:sp>
        <p:nvSpPr>
          <p:cNvPr id="2" name="タイトル 1">
            <a:extLst>
              <a:ext uri="{FF2B5EF4-FFF2-40B4-BE49-F238E27FC236}">
                <a16:creationId xmlns:a16="http://schemas.microsoft.com/office/drawing/2014/main" id="{9C3B198B-531D-8B86-9673-31AC8A934E7E}"/>
              </a:ext>
            </a:extLst>
          </p:cNvPr>
          <p:cNvSpPr txBox="1">
            <a:spLocks/>
          </p:cNvSpPr>
          <p:nvPr/>
        </p:nvSpPr>
        <p:spPr>
          <a:xfrm>
            <a:off x="709954" y="377997"/>
            <a:ext cx="9717640" cy="470520"/>
          </a:xfrm>
          <a:prstGeom prst="rect">
            <a:avLst/>
          </a:prstGeom>
        </p:spPr>
        <p:txBody>
          <a:bodyPr vert="horz" lIns="87074" tIns="43541" rIns="87074" bIns="43541" rtlCol="0" anchor="ctr">
            <a:normAutofit lnSpcReduction="10000"/>
          </a:bodyPr>
          <a:lstStyle>
            <a:lvl1pPr algn="l" defTabSz="914264" rtl="0" eaLnBrk="1" latinLnBrk="0" hangingPunct="1">
              <a:lnSpc>
                <a:spcPct val="90000"/>
              </a:lnSpc>
              <a:spcBef>
                <a:spcPct val="0"/>
              </a:spcBef>
              <a:buNone/>
              <a:defRPr kumimoji="1" sz="4400" kern="1200">
                <a:solidFill>
                  <a:schemeClr val="tx1"/>
                </a:solidFill>
                <a:latin typeface="+mj-lt"/>
                <a:ea typeface="+mj-ea"/>
                <a:cs typeface="+mj-cs"/>
              </a:defRPr>
            </a:lvl1pPr>
          </a:lstStyle>
          <a:p>
            <a:r>
              <a:rPr lang="en-US" altLang="ja-JP" sz="2857" b="1" dirty="0">
                <a:solidFill>
                  <a:schemeClr val="tx1">
                    <a:lumMod val="65000"/>
                    <a:lumOff val="35000"/>
                  </a:schemeClr>
                </a:solidFill>
                <a:latin typeface="Meiryo UI" panose="020B0604030504040204" pitchFamily="50" charset="-128"/>
                <a:ea typeface="Meiryo UI" panose="020B0604030504040204" pitchFamily="50" charset="-128"/>
              </a:rPr>
              <a:t>【</a:t>
            </a:r>
            <a:r>
              <a:rPr lang="ja-JP" altLang="en-US" sz="2857" b="1" dirty="0">
                <a:solidFill>
                  <a:schemeClr val="tx1">
                    <a:lumMod val="65000"/>
                    <a:lumOff val="35000"/>
                  </a:schemeClr>
                </a:solidFill>
                <a:latin typeface="Meiryo UI" panose="020B0604030504040204" pitchFamily="50" charset="-128"/>
                <a:ea typeface="Meiryo UI" panose="020B0604030504040204" pitchFamily="50" charset="-128"/>
              </a:rPr>
              <a:t>参考</a:t>
            </a:r>
            <a:r>
              <a:rPr lang="en-US" altLang="ja-JP" sz="2857" b="1" dirty="0">
                <a:solidFill>
                  <a:schemeClr val="tx1">
                    <a:lumMod val="65000"/>
                    <a:lumOff val="35000"/>
                  </a:schemeClr>
                </a:solidFill>
                <a:latin typeface="Meiryo UI" panose="020B0604030504040204" pitchFamily="50" charset="-128"/>
                <a:ea typeface="Meiryo UI" panose="020B0604030504040204" pitchFamily="50" charset="-128"/>
              </a:rPr>
              <a:t>】 </a:t>
            </a:r>
            <a:r>
              <a:rPr lang="ja-JP" altLang="en-US" sz="2857" b="1" dirty="0">
                <a:solidFill>
                  <a:schemeClr val="tx1">
                    <a:lumMod val="65000"/>
                    <a:lumOff val="35000"/>
                  </a:schemeClr>
                </a:solidFill>
                <a:latin typeface="Meiryo UI" panose="020B0604030504040204" pitchFamily="50" charset="-128"/>
                <a:ea typeface="Meiryo UI" panose="020B0604030504040204" pitchFamily="50" charset="-128"/>
              </a:rPr>
              <a:t>母乳バンク活動の年度推移グラフ</a:t>
            </a:r>
          </a:p>
        </p:txBody>
      </p:sp>
      <p:sp>
        <p:nvSpPr>
          <p:cNvPr id="3" name="正方形/長方形 2">
            <a:extLst>
              <a:ext uri="{FF2B5EF4-FFF2-40B4-BE49-F238E27FC236}">
                <a16:creationId xmlns:a16="http://schemas.microsoft.com/office/drawing/2014/main" id="{5B8B352B-CCE7-7AB6-1E0C-65A2DB540F3D}"/>
              </a:ext>
            </a:extLst>
          </p:cNvPr>
          <p:cNvSpPr/>
          <p:nvPr/>
        </p:nvSpPr>
        <p:spPr>
          <a:xfrm>
            <a:off x="1" y="0"/>
            <a:ext cx="246185" cy="6858000"/>
          </a:xfrm>
          <a:prstGeom prst="rect">
            <a:avLst/>
          </a:prstGeom>
          <a:solidFill>
            <a:srgbClr val="FEBCC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ja-JP" altLang="en-US"/>
          </a:p>
        </p:txBody>
      </p:sp>
    </p:spTree>
    <p:extLst>
      <p:ext uri="{BB962C8B-B14F-4D97-AF65-F5344CB8AC3E}">
        <p14:creationId xmlns:p14="http://schemas.microsoft.com/office/powerpoint/2010/main" val="1281655503"/>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游ゴシック Light"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700</TotalTime>
  <Words>3530</Words>
  <Application>Microsoft Office PowerPoint</Application>
  <PresentationFormat>ワイド画面</PresentationFormat>
  <Paragraphs>452</Paragraphs>
  <Slides>29</Slides>
  <Notes>15</Notes>
  <HiddenSlides>0</HiddenSlides>
  <MMClips>0</MMClips>
  <ScaleCrop>false</ScaleCrop>
  <HeadingPairs>
    <vt:vector size="6" baseType="variant">
      <vt:variant>
        <vt:lpstr>使用されているフォント</vt:lpstr>
      </vt:variant>
      <vt:variant>
        <vt:i4>12</vt:i4>
      </vt:variant>
      <vt:variant>
        <vt:lpstr>テーマ</vt:lpstr>
      </vt:variant>
      <vt:variant>
        <vt:i4>1</vt:i4>
      </vt:variant>
      <vt:variant>
        <vt:lpstr>スライド タイトル</vt:lpstr>
      </vt:variant>
      <vt:variant>
        <vt:i4>29</vt:i4>
      </vt:variant>
    </vt:vector>
  </HeadingPairs>
  <TitlesOfParts>
    <vt:vector size="42" baseType="lpstr">
      <vt:lpstr>Google Sans</vt:lpstr>
      <vt:lpstr>Meiryo UI</vt:lpstr>
      <vt:lpstr>ＭＳ Ｐゴシック</vt:lpstr>
      <vt:lpstr>UD デジタル 教科書体 NK-B</vt:lpstr>
      <vt:lpstr>UD デジタル 教科書体 NP-R</vt:lpstr>
      <vt:lpstr>メイリオ</vt:lpstr>
      <vt:lpstr>游ゴシック</vt:lpstr>
      <vt:lpstr>游ゴシック Light</vt:lpstr>
      <vt:lpstr>Arial</vt:lpstr>
      <vt:lpstr>Calibri</vt:lpstr>
      <vt:lpstr>Times New Roman</vt:lpstr>
      <vt:lpstr>Wingdings</vt:lpstr>
      <vt:lpstr>Office テーマ</vt:lpstr>
      <vt:lpstr>●　参加者の氏名は「医療機関名+参加者名」にしてください。 ●　カメラとマイクはOFFにさせていただきます。 ●　質問がある場合は、説明会後に、下記担当まで御連絡ください。 　　保健医療局医療政策部救急災害医療課周産期医療担当 剣持・阪上 　　 S1150402@section.metro.tokyo.jp ●　資料は説明会終了後に都HPに掲載いたします。</vt:lpstr>
      <vt:lpstr>東京都ドナーミルク利用支援事業に関する 医療機関向け説明会</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Company>TAIMS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東京都</dc:creator>
  <cp:lastModifiedBy>東京都</cp:lastModifiedBy>
  <cp:revision>14</cp:revision>
  <dcterms:created xsi:type="dcterms:W3CDTF">2025-04-28T08:59:49Z</dcterms:created>
  <dcterms:modified xsi:type="dcterms:W3CDTF">2025-05-13T06:08:55Z</dcterms:modified>
</cp:coreProperties>
</file>