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35" d="100"/>
          <a:sy n="35" d="100"/>
        </p:scale>
        <p:origin x="228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880E-5C76-4CC5-9C5F-A432497992C7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5E8F2-6E5D-43D1-9017-C2ACD9388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4978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880E-5C76-4CC5-9C5F-A432497992C7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5E8F2-6E5D-43D1-9017-C2ACD9388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641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880E-5C76-4CC5-9C5F-A432497992C7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5E8F2-6E5D-43D1-9017-C2ACD9388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65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880E-5C76-4CC5-9C5F-A432497992C7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5E8F2-6E5D-43D1-9017-C2ACD9388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5527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880E-5C76-4CC5-9C5F-A432497992C7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5E8F2-6E5D-43D1-9017-C2ACD9388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4920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880E-5C76-4CC5-9C5F-A432497992C7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5E8F2-6E5D-43D1-9017-C2ACD9388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75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880E-5C76-4CC5-9C5F-A432497992C7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5E8F2-6E5D-43D1-9017-C2ACD9388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209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880E-5C76-4CC5-9C5F-A432497992C7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5E8F2-6E5D-43D1-9017-C2ACD9388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5903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880E-5C76-4CC5-9C5F-A432497992C7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5E8F2-6E5D-43D1-9017-C2ACD9388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3136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880E-5C76-4CC5-9C5F-A432497992C7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5E8F2-6E5D-43D1-9017-C2ACD9388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6636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880E-5C76-4CC5-9C5F-A432497992C7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5E8F2-6E5D-43D1-9017-C2ACD9388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1521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C880E-5C76-4CC5-9C5F-A432497992C7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5E8F2-6E5D-43D1-9017-C2ACD9388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36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581247" y="1144171"/>
            <a:ext cx="11419367" cy="1480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600" b="1" dirty="0"/>
              <a:t>職員健康状況調査（初回）</a:t>
            </a:r>
          </a:p>
          <a:p>
            <a:endParaRPr lang="ja-JP" altLang="en-US" sz="2000" dirty="0"/>
          </a:p>
          <a:p>
            <a:r>
              <a:rPr lang="ja-JP" altLang="en-US" sz="2000" dirty="0"/>
              <a:t>１　ご自身または同居のご家族に次のような症状が、現在または過去にありましたか？</a:t>
            </a:r>
            <a:endParaRPr lang="en-US" altLang="ja-JP" sz="2000" dirty="0"/>
          </a:p>
          <a:p>
            <a:r>
              <a:rPr lang="ja-JP" altLang="en-US" sz="2000" dirty="0"/>
              <a:t>　　　　　　皮疹（ぶつぶつ）　　　あった　　・　なかった</a:t>
            </a:r>
            <a:endParaRPr lang="en-US" altLang="ja-JP" sz="2000" dirty="0"/>
          </a:p>
          <a:p>
            <a:r>
              <a:rPr lang="ja-JP" altLang="en-US" sz="2000" dirty="0"/>
              <a:t>　　　　　　かゆみ（特に夜間）　　あった　　・　なかった</a:t>
            </a:r>
            <a:endParaRPr lang="en-US" altLang="ja-JP" sz="2000" dirty="0"/>
          </a:p>
          <a:p>
            <a:r>
              <a:rPr lang="ja-JP" altLang="en-US" sz="2000" dirty="0"/>
              <a:t>　　　　　</a:t>
            </a:r>
          </a:p>
          <a:p>
            <a:r>
              <a:rPr lang="ja-JP" altLang="en-US" sz="2000" dirty="0"/>
              <a:t>２　１で症状があった方は次事項にご回答ください</a:t>
            </a:r>
            <a:endParaRPr lang="en-US" altLang="ja-JP" sz="2000" dirty="0"/>
          </a:p>
          <a:p>
            <a:endParaRPr lang="ja-JP" altLang="en-US" sz="2000" dirty="0"/>
          </a:p>
          <a:p>
            <a:r>
              <a:rPr lang="ja-JP" altLang="en-US" sz="2000" dirty="0"/>
              <a:t>　①症状があった方はどなたですか　　　ご自身　　・　　同居家族（属性　　　　　　　　）</a:t>
            </a:r>
          </a:p>
          <a:p>
            <a:endParaRPr lang="ja-JP" altLang="en-US" sz="2000" dirty="0"/>
          </a:p>
          <a:p>
            <a:r>
              <a:rPr lang="ja-JP" altLang="en-US" sz="2000" dirty="0"/>
              <a:t>　②症状の種類と部位（　　　　　　　　　　　　　　　　　　　　　　　　　）</a:t>
            </a:r>
          </a:p>
          <a:p>
            <a:endParaRPr lang="ja-JP" altLang="en-US" sz="2000" dirty="0"/>
          </a:p>
          <a:p>
            <a:r>
              <a:rPr lang="ja-JP" altLang="en-US" sz="2000" dirty="0"/>
              <a:t>　③症状があった時期：　　　　　　年　　　　　月　　　　　日</a:t>
            </a:r>
          </a:p>
          <a:p>
            <a:endParaRPr lang="ja-JP" altLang="en-US" sz="2000" dirty="0"/>
          </a:p>
          <a:p>
            <a:r>
              <a:rPr lang="ja-JP" altLang="en-US" sz="2000" dirty="0"/>
              <a:t>　④症状は現在も続いていますか　　　　　続いている　・　現在、症状はない</a:t>
            </a:r>
          </a:p>
          <a:p>
            <a:endParaRPr lang="ja-JP" altLang="en-US" sz="2000" dirty="0"/>
          </a:p>
          <a:p>
            <a:r>
              <a:rPr lang="ja-JP" altLang="en-US" sz="2000" dirty="0"/>
              <a:t>　⑤受診の有無と診断　　　医療機関名：　　　</a:t>
            </a:r>
            <a:endParaRPr lang="en-US" altLang="ja-JP" sz="2000" dirty="0"/>
          </a:p>
          <a:p>
            <a:r>
              <a:rPr lang="ja-JP" altLang="en-US" sz="2000" dirty="0"/>
              <a:t>　　　　受診した　　　　　受　診　日：</a:t>
            </a:r>
            <a:endParaRPr lang="en-US" altLang="ja-JP" sz="2000" dirty="0"/>
          </a:p>
          <a:p>
            <a:r>
              <a:rPr lang="ja-JP" altLang="en-US" sz="2000" dirty="0"/>
              <a:t>　　　　未受診　　　　　　診　断　名：</a:t>
            </a:r>
          </a:p>
          <a:p>
            <a:r>
              <a:rPr lang="ja-JP" altLang="en-US" sz="2000" dirty="0"/>
              <a:t>　　　　　　　　　　　　　処　方　薬：</a:t>
            </a:r>
            <a:endParaRPr lang="en-US" altLang="ja-JP" sz="2000" dirty="0"/>
          </a:p>
          <a:p>
            <a:endParaRPr lang="en-US" altLang="ja-JP" sz="2000" dirty="0"/>
          </a:p>
          <a:p>
            <a:endParaRPr lang="ja-JP" altLang="en-US" sz="2000" dirty="0"/>
          </a:p>
          <a:p>
            <a:endParaRPr lang="ja-JP" altLang="en-US" sz="2000" dirty="0"/>
          </a:p>
          <a:p>
            <a:r>
              <a:rPr lang="ja-JP" altLang="en-US" sz="2000" dirty="0"/>
              <a:t>３　現職の入職年月日をご回答ください　</a:t>
            </a:r>
          </a:p>
          <a:p>
            <a:r>
              <a:rPr lang="ja-JP" altLang="en-US" sz="2000" dirty="0"/>
              <a:t>（　　　　　年　　　　　月　　　　　日）</a:t>
            </a:r>
            <a:endParaRPr lang="en-US" altLang="ja-JP" sz="2000" dirty="0"/>
          </a:p>
          <a:p>
            <a:endParaRPr lang="en-US" altLang="ja-JP" sz="2000" dirty="0"/>
          </a:p>
          <a:p>
            <a:endParaRPr lang="ja-JP" altLang="en-US" sz="2000" dirty="0"/>
          </a:p>
          <a:p>
            <a:r>
              <a:rPr lang="ja-JP" altLang="en-US" sz="2000" dirty="0"/>
              <a:t>４　前職がある方は過去の勤務先をご回答ください</a:t>
            </a:r>
          </a:p>
          <a:p>
            <a:r>
              <a:rPr lang="ja-JP" altLang="en-US" sz="2000" dirty="0"/>
              <a:t>　　　　・　　　　　　　　　　　　　：　　　年　　月　　日　～　　　年　　月　　日</a:t>
            </a:r>
          </a:p>
          <a:p>
            <a:r>
              <a:rPr lang="ja-JP" altLang="en-US" sz="2000" dirty="0"/>
              <a:t>　　　　・　　　　　　　　　　　　　：　　　年　　月　　日　～　　　年　　月　　日</a:t>
            </a:r>
          </a:p>
          <a:p>
            <a:r>
              <a:rPr lang="ja-JP" altLang="en-US" sz="2000" dirty="0"/>
              <a:t>　　　　・　　　　　　　　　　　　　：　　　年　　月　　日　～　　　年　　月　　日</a:t>
            </a:r>
          </a:p>
          <a:p>
            <a:endParaRPr lang="ja-JP" altLang="en-US" sz="2000" dirty="0"/>
          </a:p>
          <a:p>
            <a:r>
              <a:rPr lang="ja-JP" altLang="en-US" sz="2000" dirty="0"/>
              <a:t>５　そのほか（気になることがありましたら記載してください）</a:t>
            </a:r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　回答日：　　　　　年　　　　　月　　　　　日</a:t>
            </a:r>
            <a:endParaRPr lang="en-US" altLang="ja-JP" sz="2000" dirty="0"/>
          </a:p>
          <a:p>
            <a:r>
              <a:rPr lang="ja-JP" altLang="en-US" sz="2000" dirty="0"/>
              <a:t>　　　　　　　　　　　　　　　　　　　</a:t>
            </a:r>
          </a:p>
          <a:p>
            <a:r>
              <a:rPr lang="ja-JP" altLang="en-US" sz="2000" dirty="0"/>
              <a:t>　　　　　　　　　　　　　　　　　　　　　　氏名：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　　　　　　　　　　　　　　　　　　　　　　職種：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　　　　　　　　　　　　　　　　　　　　　　勤務場所：</a:t>
            </a:r>
          </a:p>
          <a:p>
            <a:endParaRPr lang="ja-JP" altLang="en-US" sz="2000" dirty="0"/>
          </a:p>
          <a:p>
            <a:r>
              <a:rPr lang="ja-JP" altLang="en-US" sz="2000" dirty="0"/>
              <a:t>　</a:t>
            </a:r>
          </a:p>
        </p:txBody>
      </p:sp>
      <p:cxnSp>
        <p:nvCxnSpPr>
          <p:cNvPr id="6" name="直線コネクタ 5"/>
          <p:cNvCxnSpPr/>
          <p:nvPr/>
        </p:nvCxnSpPr>
        <p:spPr>
          <a:xfrm>
            <a:off x="318976" y="12737805"/>
            <a:ext cx="114406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/>
          <p:cNvSpPr txBox="1"/>
          <p:nvPr/>
        </p:nvSpPr>
        <p:spPr>
          <a:xfrm>
            <a:off x="8696327" y="276447"/>
            <a:ext cx="22764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⑮職員健康状況調査</a:t>
            </a:r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DD3CADF1-CD3E-3104-E29E-0308B4742578}"/>
              </a:ext>
            </a:extLst>
          </p:cNvPr>
          <p:cNvCxnSpPr/>
          <p:nvPr/>
        </p:nvCxnSpPr>
        <p:spPr>
          <a:xfrm>
            <a:off x="2857721" y="6772275"/>
            <a:ext cx="742729" cy="0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694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E88BE06-5F55-E091-95BF-ECB9ACBE1236}"/>
              </a:ext>
            </a:extLst>
          </p:cNvPr>
          <p:cNvSpPr txBox="1"/>
          <p:nvPr/>
        </p:nvSpPr>
        <p:spPr>
          <a:xfrm>
            <a:off x="1428994" y="623926"/>
            <a:ext cx="97514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kern="0">
                <a:solidFill>
                  <a:prstClr val="black"/>
                </a:solidFill>
              </a:rPr>
              <a:t>　　</a:t>
            </a:r>
            <a:r>
              <a:rPr kumimoji="1" lang="ja-JP" altLang="en-US" sz="36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健康</a:t>
            </a:r>
            <a:r>
              <a:rPr kumimoji="1" lang="ja-JP" altLang="en-US" sz="3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観察表（自己チェック用）</a:t>
            </a:r>
            <a:endParaRPr kumimoji="1" lang="en-US" altLang="ja-JP" sz="3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　　　　　　　　</a:t>
            </a:r>
            <a:endParaRPr kumimoji="1" lang="ja-JP" altLang="en-US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9F2A7E8-3F9D-784F-70F1-30775A407BF9}"/>
              </a:ext>
            </a:extLst>
          </p:cNvPr>
          <p:cNvSpPr txBox="1"/>
          <p:nvPr/>
        </p:nvSpPr>
        <p:spPr>
          <a:xfrm>
            <a:off x="1381553" y="2258804"/>
            <a:ext cx="94636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○　毎日、皮膚の状態を確認します。</a:t>
            </a:r>
            <a:endParaRPr kumimoji="1" lang="en-US" altLang="ja-JP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○　</a:t>
            </a:r>
            <a:r>
              <a:rPr kumimoji="1" lang="en-US" altLang="ja-JP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1</a:t>
            </a:r>
            <a:r>
              <a:rPr kumimoji="1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週間記録をしたら、担当者へ提出してください。</a:t>
            </a:r>
            <a:endParaRPr kumimoji="1" lang="en-US" altLang="ja-JP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kern="0" noProof="0" dirty="0">
                <a:solidFill>
                  <a:prstClr val="black"/>
                </a:solidFill>
              </a:rPr>
              <a:t>○　</a:t>
            </a:r>
            <a:r>
              <a:rPr kumimoji="1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今までなかった症状が出た場合も担当者へ報告してください。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33E9F545-1B62-FDCA-D40C-38FA3553C5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986094"/>
              </p:ext>
            </p:extLst>
          </p:nvPr>
        </p:nvGraphicFramePr>
        <p:xfrm>
          <a:off x="1689162" y="7909971"/>
          <a:ext cx="8848440" cy="3743312"/>
        </p:xfrm>
        <a:graphic>
          <a:graphicData uri="http://schemas.openxmlformats.org/drawingml/2006/table">
            <a:tbl>
              <a:tblPr firstRow="1" bandRow="1"/>
              <a:tblGrid>
                <a:gridCol w="1106055">
                  <a:extLst>
                    <a:ext uri="{9D8B030D-6E8A-4147-A177-3AD203B41FA5}">
                      <a16:colId xmlns:a16="http://schemas.microsoft.com/office/drawing/2014/main" val="1797084157"/>
                    </a:ext>
                  </a:extLst>
                </a:gridCol>
                <a:gridCol w="1106055">
                  <a:extLst>
                    <a:ext uri="{9D8B030D-6E8A-4147-A177-3AD203B41FA5}">
                      <a16:colId xmlns:a16="http://schemas.microsoft.com/office/drawing/2014/main" val="1322072326"/>
                    </a:ext>
                  </a:extLst>
                </a:gridCol>
                <a:gridCol w="1106055">
                  <a:extLst>
                    <a:ext uri="{9D8B030D-6E8A-4147-A177-3AD203B41FA5}">
                      <a16:colId xmlns:a16="http://schemas.microsoft.com/office/drawing/2014/main" val="3017849991"/>
                    </a:ext>
                  </a:extLst>
                </a:gridCol>
                <a:gridCol w="1106055">
                  <a:extLst>
                    <a:ext uri="{9D8B030D-6E8A-4147-A177-3AD203B41FA5}">
                      <a16:colId xmlns:a16="http://schemas.microsoft.com/office/drawing/2014/main" val="1440294105"/>
                    </a:ext>
                  </a:extLst>
                </a:gridCol>
                <a:gridCol w="1106055">
                  <a:extLst>
                    <a:ext uri="{9D8B030D-6E8A-4147-A177-3AD203B41FA5}">
                      <a16:colId xmlns:a16="http://schemas.microsoft.com/office/drawing/2014/main" val="2146655168"/>
                    </a:ext>
                  </a:extLst>
                </a:gridCol>
                <a:gridCol w="1106055">
                  <a:extLst>
                    <a:ext uri="{9D8B030D-6E8A-4147-A177-3AD203B41FA5}">
                      <a16:colId xmlns:a16="http://schemas.microsoft.com/office/drawing/2014/main" val="2623541262"/>
                    </a:ext>
                  </a:extLst>
                </a:gridCol>
                <a:gridCol w="1106055">
                  <a:extLst>
                    <a:ext uri="{9D8B030D-6E8A-4147-A177-3AD203B41FA5}">
                      <a16:colId xmlns:a16="http://schemas.microsoft.com/office/drawing/2014/main" val="4155402254"/>
                    </a:ext>
                  </a:extLst>
                </a:gridCol>
                <a:gridCol w="1106055">
                  <a:extLst>
                    <a:ext uri="{9D8B030D-6E8A-4147-A177-3AD203B41FA5}">
                      <a16:colId xmlns:a16="http://schemas.microsoft.com/office/drawing/2014/main" val="2296771342"/>
                    </a:ext>
                  </a:extLst>
                </a:gridCol>
              </a:tblGrid>
              <a:tr h="467914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dirty="0"/>
                        <a:t>　</a:t>
                      </a:r>
                      <a:r>
                        <a:rPr kumimoji="1" lang="ja-JP" altLang="en-US" sz="1400" dirty="0"/>
                        <a:t>月　日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dirty="0"/>
                        <a:t>　</a:t>
                      </a:r>
                      <a:r>
                        <a:rPr kumimoji="1" lang="ja-JP" altLang="en-US" sz="1400" dirty="0"/>
                        <a:t>月　日</a:t>
                      </a:r>
                      <a:endParaRPr kumimoji="1" lang="en-US" altLang="ja-JP" sz="1400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dirty="0"/>
                        <a:t>　</a:t>
                      </a:r>
                      <a:r>
                        <a:rPr kumimoji="1" lang="ja-JP" altLang="en-US" sz="1400" dirty="0"/>
                        <a:t>月　日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dirty="0"/>
                        <a:t>　</a:t>
                      </a:r>
                      <a:r>
                        <a:rPr kumimoji="1" lang="ja-JP" altLang="en-US" sz="1400" dirty="0"/>
                        <a:t>月　日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dirty="0"/>
                        <a:t>　</a:t>
                      </a:r>
                      <a:r>
                        <a:rPr kumimoji="1" lang="ja-JP" altLang="en-US" sz="1400" dirty="0"/>
                        <a:t>月　日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dirty="0"/>
                        <a:t>　</a:t>
                      </a:r>
                      <a:r>
                        <a:rPr kumimoji="1" lang="ja-JP" altLang="en-US" sz="1400" dirty="0"/>
                        <a:t>月　日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dirty="0"/>
                        <a:t>　</a:t>
                      </a:r>
                      <a:r>
                        <a:rPr kumimoji="1" lang="ja-JP" altLang="en-US" sz="1400" dirty="0"/>
                        <a:t>月　日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507255"/>
                  </a:ext>
                </a:extLst>
              </a:tr>
              <a:tr h="467914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400" dirty="0"/>
                        <a:t>かゆみ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8489886"/>
                  </a:ext>
                </a:extLst>
              </a:tr>
              <a:tr h="467914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400" dirty="0"/>
                        <a:t>ぶつぶつ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6090862"/>
                  </a:ext>
                </a:extLst>
              </a:tr>
              <a:tr h="467914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400" dirty="0"/>
                        <a:t>しこり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7469036"/>
                  </a:ext>
                </a:extLst>
              </a:tr>
              <a:tr h="467914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400" dirty="0"/>
                        <a:t>角質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0319343"/>
                  </a:ext>
                </a:extLst>
              </a:tr>
              <a:tr h="467914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400" dirty="0"/>
                        <a:t>受診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2631245"/>
                  </a:ext>
                </a:extLst>
              </a:tr>
              <a:tr h="467914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400" dirty="0"/>
                        <a:t>内服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450211"/>
                  </a:ext>
                </a:extLst>
              </a:tr>
              <a:tr h="467914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400" dirty="0"/>
                        <a:t>外用薬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3184116"/>
                  </a:ext>
                </a:extLst>
              </a:tr>
            </a:tbl>
          </a:graphicData>
        </a:graphic>
      </p:graphicFrame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33E9F545-1B62-FDCA-D40C-38FA3553C5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396388"/>
              </p:ext>
            </p:extLst>
          </p:nvPr>
        </p:nvGraphicFramePr>
        <p:xfrm>
          <a:off x="1689162" y="11871450"/>
          <a:ext cx="8848440" cy="3864736"/>
        </p:xfrm>
        <a:graphic>
          <a:graphicData uri="http://schemas.openxmlformats.org/drawingml/2006/table">
            <a:tbl>
              <a:tblPr firstRow="1" bandRow="1"/>
              <a:tblGrid>
                <a:gridCol w="1106055">
                  <a:extLst>
                    <a:ext uri="{9D8B030D-6E8A-4147-A177-3AD203B41FA5}">
                      <a16:colId xmlns:a16="http://schemas.microsoft.com/office/drawing/2014/main" val="1797084157"/>
                    </a:ext>
                  </a:extLst>
                </a:gridCol>
                <a:gridCol w="1106055">
                  <a:extLst>
                    <a:ext uri="{9D8B030D-6E8A-4147-A177-3AD203B41FA5}">
                      <a16:colId xmlns:a16="http://schemas.microsoft.com/office/drawing/2014/main" val="1322072326"/>
                    </a:ext>
                  </a:extLst>
                </a:gridCol>
                <a:gridCol w="1106055">
                  <a:extLst>
                    <a:ext uri="{9D8B030D-6E8A-4147-A177-3AD203B41FA5}">
                      <a16:colId xmlns:a16="http://schemas.microsoft.com/office/drawing/2014/main" val="3017849991"/>
                    </a:ext>
                  </a:extLst>
                </a:gridCol>
                <a:gridCol w="1106055">
                  <a:extLst>
                    <a:ext uri="{9D8B030D-6E8A-4147-A177-3AD203B41FA5}">
                      <a16:colId xmlns:a16="http://schemas.microsoft.com/office/drawing/2014/main" val="1440294105"/>
                    </a:ext>
                  </a:extLst>
                </a:gridCol>
                <a:gridCol w="1106055">
                  <a:extLst>
                    <a:ext uri="{9D8B030D-6E8A-4147-A177-3AD203B41FA5}">
                      <a16:colId xmlns:a16="http://schemas.microsoft.com/office/drawing/2014/main" val="2146655168"/>
                    </a:ext>
                  </a:extLst>
                </a:gridCol>
                <a:gridCol w="1106055">
                  <a:extLst>
                    <a:ext uri="{9D8B030D-6E8A-4147-A177-3AD203B41FA5}">
                      <a16:colId xmlns:a16="http://schemas.microsoft.com/office/drawing/2014/main" val="2623541262"/>
                    </a:ext>
                  </a:extLst>
                </a:gridCol>
                <a:gridCol w="1106055">
                  <a:extLst>
                    <a:ext uri="{9D8B030D-6E8A-4147-A177-3AD203B41FA5}">
                      <a16:colId xmlns:a16="http://schemas.microsoft.com/office/drawing/2014/main" val="4155402254"/>
                    </a:ext>
                  </a:extLst>
                </a:gridCol>
                <a:gridCol w="1106055">
                  <a:extLst>
                    <a:ext uri="{9D8B030D-6E8A-4147-A177-3AD203B41FA5}">
                      <a16:colId xmlns:a16="http://schemas.microsoft.com/office/drawing/2014/main" val="2296771342"/>
                    </a:ext>
                  </a:extLst>
                </a:gridCol>
              </a:tblGrid>
              <a:tr h="483092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dirty="0"/>
                        <a:t>　</a:t>
                      </a:r>
                      <a:r>
                        <a:rPr kumimoji="1" lang="ja-JP" altLang="en-US" sz="1400" dirty="0"/>
                        <a:t>月　日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dirty="0"/>
                        <a:t>　</a:t>
                      </a:r>
                      <a:r>
                        <a:rPr kumimoji="1" lang="ja-JP" altLang="en-US" sz="1400" dirty="0"/>
                        <a:t>月　日</a:t>
                      </a:r>
                      <a:endParaRPr kumimoji="1" lang="en-US" altLang="ja-JP" sz="1400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dirty="0"/>
                        <a:t>　</a:t>
                      </a:r>
                      <a:r>
                        <a:rPr kumimoji="1" lang="ja-JP" altLang="en-US" sz="1400" dirty="0"/>
                        <a:t>月　日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dirty="0"/>
                        <a:t>　</a:t>
                      </a:r>
                      <a:r>
                        <a:rPr kumimoji="1" lang="ja-JP" altLang="en-US" sz="1400" dirty="0"/>
                        <a:t>月　日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dirty="0"/>
                        <a:t>　</a:t>
                      </a:r>
                      <a:r>
                        <a:rPr kumimoji="1" lang="ja-JP" altLang="en-US" sz="1400" dirty="0"/>
                        <a:t>月　日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dirty="0"/>
                        <a:t>　</a:t>
                      </a:r>
                      <a:r>
                        <a:rPr kumimoji="1" lang="ja-JP" altLang="en-US" sz="1400" dirty="0"/>
                        <a:t>月　日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dirty="0"/>
                        <a:t>　</a:t>
                      </a:r>
                      <a:r>
                        <a:rPr kumimoji="1" lang="ja-JP" altLang="en-US" sz="1400" dirty="0"/>
                        <a:t>月　日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507255"/>
                  </a:ext>
                </a:extLst>
              </a:tr>
              <a:tr h="483092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400" dirty="0"/>
                        <a:t>かゆみ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8489886"/>
                  </a:ext>
                </a:extLst>
              </a:tr>
              <a:tr h="483092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400" dirty="0"/>
                        <a:t>ぶつぶつ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6090862"/>
                  </a:ext>
                </a:extLst>
              </a:tr>
              <a:tr h="483092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400" dirty="0"/>
                        <a:t>しこり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7469036"/>
                  </a:ext>
                </a:extLst>
              </a:tr>
              <a:tr h="483092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400" dirty="0"/>
                        <a:t>角質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0319343"/>
                  </a:ext>
                </a:extLst>
              </a:tr>
              <a:tr h="483092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400" dirty="0"/>
                        <a:t>受診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2631245"/>
                  </a:ext>
                </a:extLst>
              </a:tr>
              <a:tr h="483092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400" dirty="0"/>
                        <a:t>内服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450211"/>
                  </a:ext>
                </a:extLst>
              </a:tr>
              <a:tr h="483092"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400" dirty="0"/>
                        <a:t>外用薬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kumimoji="1" sz="24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3184116"/>
                  </a:ext>
                </a:extLst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3941135" y="1652660"/>
            <a:ext cx="9696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kern="0" dirty="0">
                <a:solidFill>
                  <a:prstClr val="black"/>
                </a:solidFill>
              </a:rPr>
              <a:t>部署：　　　　　　　　　　氏名：　　　　　　　　　　　</a:t>
            </a:r>
            <a:r>
              <a:rPr kumimoji="1" lang="en-US" altLang="ja-JP" kern="0" dirty="0">
                <a:solidFill>
                  <a:prstClr val="black"/>
                </a:solidFill>
              </a:rPr>
              <a:t>No.</a:t>
            </a:r>
            <a:endParaRPr kumimoji="1" lang="ja-JP" altLang="en-US" kern="0" dirty="0">
              <a:solidFill>
                <a:prstClr val="black"/>
              </a:solidFill>
            </a:endParaRPr>
          </a:p>
          <a:p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5C361B5-5CF6-2DDF-1876-383C814CB5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9162" y="3274466"/>
            <a:ext cx="8848440" cy="441733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3F78FD7-E79F-BD91-20F7-52C82073DC98}"/>
              </a:ext>
            </a:extLst>
          </p:cNvPr>
          <p:cNvSpPr txBox="1"/>
          <p:nvPr/>
        </p:nvSpPr>
        <p:spPr>
          <a:xfrm>
            <a:off x="9399365" y="179967"/>
            <a:ext cx="22764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⑮職員健康状況調査</a:t>
            </a:r>
          </a:p>
        </p:txBody>
      </p:sp>
    </p:spTree>
    <p:extLst>
      <p:ext uri="{BB962C8B-B14F-4D97-AF65-F5344CB8AC3E}">
        <p14:creationId xmlns:p14="http://schemas.microsoft.com/office/powerpoint/2010/main" val="3557323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352</Words>
  <Application>Microsoft Office PowerPoint</Application>
  <PresentationFormat>ユーザー設定</PresentationFormat>
  <Paragraphs>83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岩下　裕子</dc:creator>
  <cp:lastModifiedBy>岩下　裕子</cp:lastModifiedBy>
  <cp:revision>12</cp:revision>
  <dcterms:created xsi:type="dcterms:W3CDTF">2024-09-16T21:56:07Z</dcterms:created>
  <dcterms:modified xsi:type="dcterms:W3CDTF">2025-02-25T09:43:39Z</dcterms:modified>
</cp:coreProperties>
</file>