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324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厚生労働省ネットワークシステム" initials="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385D8A"/>
    <a:srgbClr val="FFFF99"/>
    <a:srgbClr val="FF71FF"/>
    <a:srgbClr val="CFDDED"/>
    <a:srgbClr val="FFD5FF"/>
    <a:srgbClr val="FFE1FF"/>
    <a:srgbClr val="FF99FF"/>
    <a:srgbClr val="FF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633" autoAdjust="0"/>
  </p:normalViewPr>
  <p:slideViewPr>
    <p:cSldViewPr showGuides="1">
      <p:cViewPr>
        <p:scale>
          <a:sx n="100" d="100"/>
          <a:sy n="100" d="100"/>
        </p:scale>
        <p:origin x="-1152" y="876"/>
      </p:cViewPr>
      <p:guideLst>
        <p:guide orient="horz" pos="3120"/>
        <p:guide pos="32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9401C-8304-45BF-87F2-FC885E361F83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EA1EB-C0B8-4384-BA61-6A4662EFEF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335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585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79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356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18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64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727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91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26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770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71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879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4D913-B4A1-4212-9C55-AFCF4E0BA566}" type="datetimeFigureOut">
              <a:rPr kumimoji="1" lang="ja-JP" altLang="en-US" smtClean="0"/>
              <a:t>2016/9/9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B8A44-50A9-42CD-A505-A90B2C4941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247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角丸四角形 70"/>
          <p:cNvSpPr/>
          <p:nvPr/>
        </p:nvSpPr>
        <p:spPr>
          <a:xfrm>
            <a:off x="3473632" y="1640632"/>
            <a:ext cx="3312000" cy="3312000"/>
          </a:xfrm>
          <a:prstGeom prst="roundRect">
            <a:avLst>
              <a:gd name="adj" fmla="val 4998"/>
            </a:avLst>
          </a:prstGeom>
          <a:solidFill>
            <a:srgbClr val="FFE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/>
          </a:p>
        </p:txBody>
      </p:sp>
      <p:sp>
        <p:nvSpPr>
          <p:cNvPr id="70" name="角丸四角形 69"/>
          <p:cNvSpPr/>
          <p:nvPr/>
        </p:nvSpPr>
        <p:spPr>
          <a:xfrm>
            <a:off x="116632" y="1640632"/>
            <a:ext cx="3240000" cy="3312000"/>
          </a:xfrm>
          <a:prstGeom prst="roundRect">
            <a:avLst>
              <a:gd name="adj" fmla="val 4998"/>
            </a:avLst>
          </a:prstGeom>
          <a:solidFill>
            <a:srgbClr val="FFE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/>
          </a:p>
        </p:txBody>
      </p:sp>
      <p:sp>
        <p:nvSpPr>
          <p:cNvPr id="1036" name="正方形/長方形 1035"/>
          <p:cNvSpPr/>
          <p:nvPr/>
        </p:nvSpPr>
        <p:spPr>
          <a:xfrm>
            <a:off x="0" y="0"/>
            <a:ext cx="6858000" cy="1584000"/>
          </a:xfrm>
          <a:prstGeom prst="rect">
            <a:avLst/>
          </a:prstGeom>
          <a:solidFill>
            <a:srgbClr val="CFD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cxnSp>
        <p:nvCxnSpPr>
          <p:cNvPr id="44" name="直線コネクタ 43"/>
          <p:cNvCxnSpPr/>
          <p:nvPr/>
        </p:nvCxnSpPr>
        <p:spPr>
          <a:xfrm>
            <a:off x="261730" y="4088528"/>
            <a:ext cx="2970000" cy="0"/>
          </a:xfrm>
          <a:prstGeom prst="line">
            <a:avLst/>
          </a:prstGeom>
          <a:ln w="9525">
            <a:solidFill>
              <a:srgbClr val="FF7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889976" y="1871616"/>
            <a:ext cx="256241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医師の説明</a:t>
            </a:r>
            <a:r>
              <a:rPr lang="ja-JP" altLang="en-US" sz="1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 </a:t>
            </a:r>
            <a:r>
              <a:rPr lang="en-US" altLang="ja-JP" sz="1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｢</a:t>
            </a:r>
            <a:r>
              <a:rPr lang="ja-JP" altLang="en-US" sz="17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十分に</a:t>
            </a:r>
            <a:r>
              <a:rPr lang="en-US" altLang="ja-JP" sz="1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｣</a:t>
            </a:r>
          </a:p>
          <a:p>
            <a:r>
              <a:rPr lang="ja-JP" altLang="en-US" sz="1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理解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できましたか？</a:t>
            </a:r>
            <a:r>
              <a:rPr lang="ja-JP" altLang="en-US" sz="17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7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20712" y="1871616"/>
            <a:ext cx="257067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その施術</a:t>
            </a:r>
            <a:r>
              <a:rPr lang="ja-JP" altLang="en-US" sz="1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｢</a:t>
            </a:r>
            <a:r>
              <a:rPr lang="ja-JP" altLang="en-US" sz="17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今すぐ</a:t>
            </a:r>
            <a:r>
              <a:rPr lang="en-US" altLang="ja-JP" sz="1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｣</a:t>
            </a:r>
          </a:p>
          <a:p>
            <a:r>
              <a:rPr lang="ja-JP" altLang="en-US" sz="1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な施術ですか</a:t>
            </a:r>
            <a:r>
              <a:rPr lang="ja-JP" altLang="en-US" sz="1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？</a:t>
            </a:r>
            <a:endParaRPr kumimoji="1" lang="ja-JP" altLang="en-US" sz="17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61264" y="4176000"/>
            <a:ext cx="2725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施術の内容や契約について</a:t>
            </a:r>
            <a:endParaRPr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十分に説明を受け、納得を</a:t>
            </a:r>
            <a:endParaRPr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した上で施術を受けましょう！</a:t>
            </a:r>
            <a:endParaRPr kumimoji="1" lang="ja-JP" altLang="en-US" sz="14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473632" y="3057199"/>
            <a:ext cx="3312368" cy="841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lnSpc>
                <a:spcPts val="1600"/>
              </a:lnSpc>
              <a:defRPr sz="12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142875" indent="-142875">
              <a:spcBef>
                <a:spcPts val="600"/>
              </a:spcBef>
            </a:pPr>
            <a:r>
              <a:rPr lang="ja-JP" altLang="en-US" dirty="0"/>
              <a:t>・「今すぐ契約</a:t>
            </a:r>
            <a:r>
              <a:rPr lang="ja-JP" altLang="en-US" dirty="0" smtClean="0"/>
              <a:t>すれば安くなる」など、即日の施術</a:t>
            </a:r>
            <a:r>
              <a:rPr lang="ja-JP" altLang="en-US" dirty="0"/>
              <a:t>や契約</a:t>
            </a:r>
            <a:r>
              <a:rPr lang="ja-JP" altLang="en-US" dirty="0" smtClean="0"/>
              <a:t>を強引に</a:t>
            </a:r>
            <a:r>
              <a:rPr lang="ja-JP" altLang="en-US" dirty="0"/>
              <a:t>勧められた</a:t>
            </a:r>
            <a:r>
              <a:rPr lang="ja-JP" altLang="en-US" dirty="0" smtClean="0"/>
              <a:t>。</a:t>
            </a:r>
            <a:endParaRPr lang="en-US" altLang="ja-JP" dirty="0"/>
          </a:p>
          <a:p>
            <a:pPr marL="144000" indent="-144000">
              <a:lnSpc>
                <a:spcPct val="100000"/>
              </a:lnSpc>
              <a:spcBef>
                <a:spcPts val="1000"/>
              </a:spcBef>
            </a:pPr>
            <a:r>
              <a:rPr lang="ja-JP" altLang="en-US" dirty="0" smtClean="0"/>
              <a:t>・希望していない施術をしつこく勧められた。</a:t>
            </a:r>
            <a:endParaRPr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538425" y="4176000"/>
            <a:ext cx="31392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190500">
              <a:defRPr sz="1400" b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/>
            <a:r>
              <a:rPr lang="ja-JP" altLang="en-US" dirty="0" smtClean="0"/>
              <a:t>美容目的</a:t>
            </a:r>
            <a:r>
              <a:rPr lang="ja-JP" altLang="en-US" dirty="0"/>
              <a:t>の</a:t>
            </a:r>
            <a:r>
              <a:rPr lang="ja-JP" altLang="en-US" dirty="0" smtClean="0"/>
              <a:t>施術</a:t>
            </a:r>
            <a:r>
              <a:rPr lang="ja-JP" altLang="en-US" dirty="0"/>
              <a:t>は</a:t>
            </a:r>
            <a:r>
              <a:rPr lang="ja-JP" altLang="en-US" dirty="0" smtClean="0"/>
              <a:t>、</a:t>
            </a:r>
            <a:endParaRPr lang="en-US" altLang="ja-JP" dirty="0" smtClean="0"/>
          </a:p>
          <a:p>
            <a:pPr marL="0"/>
            <a:r>
              <a:rPr lang="ja-JP" altLang="en-US" dirty="0" smtClean="0"/>
              <a:t>多く</a:t>
            </a:r>
            <a:r>
              <a:rPr lang="ja-JP" altLang="en-US" dirty="0"/>
              <a:t>の場合、緊急性が</a:t>
            </a:r>
            <a:r>
              <a:rPr lang="ja-JP" altLang="en-US" dirty="0" smtClean="0"/>
              <a:t>低いと</a:t>
            </a:r>
            <a:endParaRPr lang="en-US" altLang="ja-JP" dirty="0" smtClean="0"/>
          </a:p>
          <a:p>
            <a:pPr marL="0"/>
            <a:r>
              <a:rPr lang="ja-JP" altLang="en-US" dirty="0" smtClean="0"/>
              <a:t>考えられます。冷静に考えて！</a:t>
            </a:r>
            <a:endParaRPr lang="ja-JP" altLang="en-US" sz="1200" b="0" dirty="0"/>
          </a:p>
        </p:txBody>
      </p:sp>
      <p:cxnSp>
        <p:nvCxnSpPr>
          <p:cNvPr id="29" name="直線コネクタ 28"/>
          <p:cNvCxnSpPr/>
          <p:nvPr/>
        </p:nvCxnSpPr>
        <p:spPr>
          <a:xfrm>
            <a:off x="261730" y="2468280"/>
            <a:ext cx="2952000" cy="0"/>
          </a:xfrm>
          <a:prstGeom prst="line">
            <a:avLst/>
          </a:prstGeom>
          <a:ln w="15875">
            <a:solidFill>
              <a:srgbClr val="FF7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843926" y="1784272"/>
            <a:ext cx="2376000" cy="0"/>
          </a:xfrm>
          <a:prstGeom prst="line">
            <a:avLst/>
          </a:prstGeom>
          <a:ln w="15875">
            <a:solidFill>
              <a:srgbClr val="FF7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119125" y="3031442"/>
            <a:ext cx="3282499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施術の効果、想定される副作用や合併症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他の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施術方法（選択肢）の有無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・施術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費用（保険適用の有無）、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回数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解約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条件などの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契約内容　</a:t>
            </a:r>
            <a:r>
              <a: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etc.</a:t>
            </a:r>
            <a:endParaRPr kumimoji="1" lang="ja-JP" altLang="en-US" sz="900" dirty="0"/>
          </a:p>
        </p:txBody>
      </p:sp>
      <p:sp>
        <p:nvSpPr>
          <p:cNvPr id="40" name="二等辺三角形 39"/>
          <p:cNvSpPr/>
          <p:nvPr/>
        </p:nvSpPr>
        <p:spPr>
          <a:xfrm rot="10800000">
            <a:off x="1556632" y="3905616"/>
            <a:ext cx="252000" cy="144000"/>
          </a:xfrm>
          <a:prstGeom prst="triangle">
            <a:avLst/>
          </a:prstGeom>
          <a:solidFill>
            <a:srgbClr val="FF7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200"/>
              </a:lnSpc>
            </a:pPr>
            <a:endParaRPr lang="ja-JP" altLang="en-US" sz="900" b="1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30" name="正方形/長方形 1029"/>
          <p:cNvSpPr/>
          <p:nvPr/>
        </p:nvSpPr>
        <p:spPr>
          <a:xfrm>
            <a:off x="2861264" y="4428000"/>
            <a:ext cx="386610" cy="386610"/>
          </a:xfrm>
          <a:prstGeom prst="rect">
            <a:avLst/>
          </a:prstGeom>
          <a:solidFill>
            <a:schemeClr val="bg1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5" name="直線コネクタ 44"/>
          <p:cNvCxnSpPr/>
          <p:nvPr/>
        </p:nvCxnSpPr>
        <p:spPr>
          <a:xfrm>
            <a:off x="3601175" y="4088528"/>
            <a:ext cx="3024000" cy="0"/>
          </a:xfrm>
          <a:prstGeom prst="line">
            <a:avLst/>
          </a:prstGeom>
          <a:ln w="9525">
            <a:solidFill>
              <a:srgbClr val="FF7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3601175" y="2468280"/>
            <a:ext cx="3024000" cy="0"/>
          </a:xfrm>
          <a:prstGeom prst="line">
            <a:avLst/>
          </a:prstGeom>
          <a:ln w="15875">
            <a:solidFill>
              <a:srgbClr val="FF7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4183371" y="1784272"/>
            <a:ext cx="2448000" cy="0"/>
          </a:xfrm>
          <a:prstGeom prst="line">
            <a:avLst/>
          </a:prstGeom>
          <a:ln w="15875">
            <a:solidFill>
              <a:srgbClr val="FF71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二等辺三角形 50"/>
          <p:cNvSpPr/>
          <p:nvPr/>
        </p:nvSpPr>
        <p:spPr>
          <a:xfrm rot="10800000">
            <a:off x="5048624" y="3905616"/>
            <a:ext cx="252000" cy="144000"/>
          </a:xfrm>
          <a:prstGeom prst="triangle">
            <a:avLst/>
          </a:prstGeom>
          <a:solidFill>
            <a:srgbClr val="FF7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200"/>
              </a:lnSpc>
            </a:pPr>
            <a:endParaRPr lang="ja-JP" altLang="en-US" sz="900" b="1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244761" y="4428000"/>
            <a:ext cx="386610" cy="386610"/>
          </a:xfrm>
          <a:prstGeom prst="rect">
            <a:avLst/>
          </a:prstGeom>
          <a:solidFill>
            <a:schemeClr val="bg1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二等辺三角形 54"/>
          <p:cNvSpPr/>
          <p:nvPr/>
        </p:nvSpPr>
        <p:spPr>
          <a:xfrm rot="10800000">
            <a:off x="1512000" y="5003616"/>
            <a:ext cx="252000" cy="144000"/>
          </a:xfrm>
          <a:prstGeom prst="triangle">
            <a:avLst/>
          </a:prstGeom>
          <a:solidFill>
            <a:srgbClr val="FF7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200"/>
              </a:lnSpc>
            </a:pPr>
            <a:endParaRPr lang="ja-JP" altLang="en-US" sz="900" b="1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6" name="二等辺三角形 55"/>
          <p:cNvSpPr/>
          <p:nvPr/>
        </p:nvSpPr>
        <p:spPr>
          <a:xfrm rot="10800000">
            <a:off x="5076000" y="5003616"/>
            <a:ext cx="252000" cy="144000"/>
          </a:xfrm>
          <a:prstGeom prst="triangle">
            <a:avLst/>
          </a:prstGeom>
          <a:solidFill>
            <a:srgbClr val="FF7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200"/>
              </a:lnSpc>
            </a:pPr>
            <a:endParaRPr lang="ja-JP" altLang="en-US" sz="900" b="1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9" name="サブタイトル 3"/>
          <p:cNvSpPr>
            <a:spLocks noGrp="1"/>
          </p:cNvSpPr>
          <p:nvPr>
            <p:ph type="subTitle" idx="1"/>
          </p:nvPr>
        </p:nvSpPr>
        <p:spPr>
          <a:xfrm>
            <a:off x="116632" y="92496"/>
            <a:ext cx="6628497" cy="360000"/>
          </a:xfrm>
          <a:prstGeom prst="roundRect">
            <a:avLst>
              <a:gd name="adj" fmla="val 50000"/>
            </a:avLst>
          </a:prstGeom>
          <a:solidFill>
            <a:srgbClr val="385D8A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6000" tIns="54000" rIns="0" bIns="0" rtlCol="0" anchor="ctr" anchorCtr="0">
            <a:noAutofit/>
          </a:bodyPr>
          <a:lstStyle/>
          <a:p>
            <a:pPr algn="l"/>
            <a:r>
              <a:rPr lang="ja-JP" altLang="en-US" sz="18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美容</a:t>
            </a:r>
            <a:r>
              <a:rPr lang="ja-JP" altLang="en-US" sz="1800" b="1" dirty="0" smtClea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医療</a:t>
            </a:r>
            <a:r>
              <a:rPr lang="ja-JP" altLang="en-US" sz="1800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</a:t>
            </a:r>
            <a:r>
              <a:rPr lang="ja-JP" altLang="en-US" sz="1800" dirty="0" smtClea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1800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施術</a:t>
            </a:r>
            <a:r>
              <a:rPr lang="ja-JP" altLang="en-US" sz="1800" dirty="0" smtClea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ja-JP" altLang="en-US" sz="1800" b="1" u="sng" dirty="0" smtClea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受ける</a:t>
            </a:r>
            <a:r>
              <a:rPr lang="ja-JP" altLang="en-US" sz="1800" b="1" u="sng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前に</a:t>
            </a:r>
            <a:r>
              <a:rPr lang="ja-JP" altLang="en-US" sz="1800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確認したいこと</a:t>
            </a:r>
          </a:p>
        </p:txBody>
      </p:sp>
      <p:sp>
        <p:nvSpPr>
          <p:cNvPr id="64" name="サブタイトル 3"/>
          <p:cNvSpPr txBox="1">
            <a:spLocks/>
          </p:cNvSpPr>
          <p:nvPr/>
        </p:nvSpPr>
        <p:spPr>
          <a:xfrm>
            <a:off x="44450" y="5179058"/>
            <a:ext cx="6768558" cy="1087315"/>
          </a:xfrm>
          <a:prstGeom prst="roundRect">
            <a:avLst>
              <a:gd name="adj" fmla="val 21780"/>
            </a:avLst>
          </a:prstGeom>
          <a:noFill/>
          <a:ln w="38100" cap="flat" cmpd="sng" algn="ctr">
            <a:solidFill>
              <a:srgbClr val="FF00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144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ja-JP" altLang="en-US" sz="18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心配なことがある場合や、希望外の施術を勧められた場合には、医師などから十分な説明を受けた上で、</a:t>
            </a:r>
            <a:r>
              <a:rPr lang="ja-JP" altLang="en-US" sz="1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落ち着いてよく考えて</a:t>
            </a:r>
            <a:r>
              <a:rPr lang="ja-JP" altLang="en-US" sz="18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から施術を受けるか決めましょう。</a:t>
            </a:r>
            <a:endParaRPr lang="ja-JP" altLang="en-US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雲形吹き出し 3"/>
          <p:cNvSpPr/>
          <p:nvPr/>
        </p:nvSpPr>
        <p:spPr>
          <a:xfrm>
            <a:off x="5157192" y="200472"/>
            <a:ext cx="1613228" cy="990000"/>
          </a:xfrm>
          <a:prstGeom prst="cloudCallout">
            <a:avLst>
              <a:gd name="adj1" fmla="val -77194"/>
              <a:gd name="adj2" fmla="val 21342"/>
            </a:avLst>
          </a:prstGeom>
          <a:solidFill>
            <a:schemeClr val="bg1"/>
          </a:solidFill>
          <a:ln w="12700"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08000" rIns="0" bIns="0" rtlCol="0" anchor="t" anchorCtr="0"/>
          <a:lstStyle/>
          <a:p>
            <a:pPr algn="ctr"/>
            <a:r>
              <a:rPr lang="ja-JP" altLang="en-US" sz="1400" b="1" dirty="0">
                <a:solidFill>
                  <a:srgbClr val="385D8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施術</a:t>
            </a:r>
            <a:r>
              <a:rPr lang="ja-JP" altLang="en-US" sz="1400" b="1" dirty="0" smtClean="0">
                <a:solidFill>
                  <a:srgbClr val="385D8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の前に</a:t>
            </a:r>
            <a:endParaRPr lang="en-US" altLang="ja-JP" sz="1400" b="1" dirty="0" smtClean="0">
              <a:solidFill>
                <a:srgbClr val="385D8A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400" b="1" dirty="0" smtClean="0">
                <a:solidFill>
                  <a:srgbClr val="385D8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再チェック  </a:t>
            </a:r>
            <a:endParaRPr lang="en-US" altLang="ja-JP" sz="1400" b="1" dirty="0" smtClean="0">
              <a:solidFill>
                <a:srgbClr val="385D8A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ts val="2200"/>
              </a:lnSpc>
            </a:pPr>
            <a:r>
              <a:rPr lang="en-US" altLang="ja-JP" sz="1400" b="1" dirty="0" smtClean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</a:t>
            </a:r>
            <a:r>
              <a:rPr lang="ja-JP" altLang="en-US" sz="2600" b="1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✓</a:t>
            </a:r>
            <a:endParaRPr kumimoji="1" lang="ja-JP" altLang="en-US" sz="2600" b="1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420" y="540000"/>
            <a:ext cx="5983585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00"/>
              </a:lnSpc>
            </a:pP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どんな施術を行うのか、</a:t>
            </a:r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きちんと説明を受けました</a:t>
            </a:r>
            <a:r>
              <a:rPr lang="ja-JP" altLang="en-US" sz="3200" b="1" spc="3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</a:t>
            </a:r>
            <a:r>
              <a:rPr lang="ja-JP" altLang="en-US" sz="3800" dirty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？</a:t>
            </a:r>
            <a:endParaRPr kumimoji="1" lang="ja-JP" altLang="en-US" sz="3800" dirty="0"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61" name="サブタイトル 3"/>
          <p:cNvSpPr txBox="1">
            <a:spLocks/>
          </p:cNvSpPr>
          <p:nvPr/>
        </p:nvSpPr>
        <p:spPr>
          <a:xfrm>
            <a:off x="1808792" y="5017728"/>
            <a:ext cx="3204384" cy="294688"/>
          </a:xfrm>
          <a:prstGeom prst="roundRect">
            <a:avLst>
              <a:gd name="adj" fmla="val 50000"/>
            </a:avLst>
          </a:prstGeom>
          <a:solidFill>
            <a:srgbClr val="FF00FF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54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チェックは２つ入りましたか？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61264" y="2638218"/>
            <a:ext cx="3282499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ja-JP" altLang="en-US" sz="1200" b="1" dirty="0" smtClean="0">
                <a:solidFill>
                  <a:srgbClr val="FF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以下のようなことを理解できているか、</a:t>
            </a:r>
            <a:endParaRPr lang="en-US" altLang="ja-JP" sz="1200" b="1" dirty="0" smtClean="0">
              <a:solidFill>
                <a:srgbClr val="FF00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b="1" dirty="0" smtClean="0">
                <a:solidFill>
                  <a:srgbClr val="FF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もう一度、よく考えてみてください。</a:t>
            </a:r>
            <a:endParaRPr kumimoji="1" lang="ja-JP" altLang="en-US" sz="1200" b="1" dirty="0">
              <a:solidFill>
                <a:srgbClr val="FF00FF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3530501" y="2638218"/>
            <a:ext cx="3282499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ja-JP" altLang="en-US" sz="1200" b="1" dirty="0" smtClean="0">
                <a:solidFill>
                  <a:srgbClr val="FF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以下のようなことがあれば、必要な施術なのか、もう一度よく考えてみてください。</a:t>
            </a:r>
            <a:endParaRPr kumimoji="1" lang="ja-JP" altLang="en-US" sz="1200" b="1" dirty="0">
              <a:solidFill>
                <a:srgbClr val="FF00FF"/>
              </a:solidFill>
            </a:endParaRPr>
          </a:p>
        </p:txBody>
      </p:sp>
      <p:sp>
        <p:nvSpPr>
          <p:cNvPr id="74" name="雲形吹き出し 73"/>
          <p:cNvSpPr/>
          <p:nvPr/>
        </p:nvSpPr>
        <p:spPr>
          <a:xfrm>
            <a:off x="5407371" y="3872560"/>
            <a:ext cx="1270322" cy="504000"/>
          </a:xfrm>
          <a:prstGeom prst="cloudCallout">
            <a:avLst>
              <a:gd name="adj1" fmla="val 26868"/>
              <a:gd name="adj2" fmla="val 77899"/>
            </a:avLst>
          </a:prstGeom>
          <a:solidFill>
            <a:schemeClr val="bg1"/>
          </a:solidFill>
          <a:ln w="95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5561864" y="3975977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 smtClean="0">
                <a:solidFill>
                  <a:srgbClr val="FF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今すぐ必要なら、チェック！</a:t>
            </a:r>
            <a:endParaRPr kumimoji="1" lang="ja-JP" altLang="en-US" sz="900" b="1" dirty="0">
              <a:solidFill>
                <a:srgbClr val="FF00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6" name="雲形吹き出し 75"/>
          <p:cNvSpPr/>
          <p:nvPr/>
        </p:nvSpPr>
        <p:spPr>
          <a:xfrm>
            <a:off x="2321504" y="3728487"/>
            <a:ext cx="1224136" cy="576000"/>
          </a:xfrm>
          <a:prstGeom prst="cloudCallout">
            <a:avLst>
              <a:gd name="adj1" fmla="val 8288"/>
              <a:gd name="adj2" fmla="val 84325"/>
            </a:avLst>
          </a:prstGeom>
          <a:solidFill>
            <a:schemeClr val="bg1"/>
          </a:solidFill>
          <a:ln w="95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393512" y="386321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 smtClean="0">
                <a:solidFill>
                  <a:srgbClr val="FF00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十分に納得したら、チェック！</a:t>
            </a:r>
            <a:endParaRPr kumimoji="1" lang="ja-JP" altLang="en-US" sz="900" b="1" dirty="0">
              <a:solidFill>
                <a:srgbClr val="FF00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-13666" y="6398955"/>
            <a:ext cx="6871666" cy="2844000"/>
          </a:xfrm>
          <a:prstGeom prst="rect">
            <a:avLst/>
          </a:prstGeom>
          <a:solidFill>
            <a:srgbClr val="CFD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80" name="正方形/長方形 79"/>
          <p:cNvSpPr/>
          <p:nvPr/>
        </p:nvSpPr>
        <p:spPr>
          <a:xfrm>
            <a:off x="4023299" y="7313925"/>
            <a:ext cx="2646061" cy="3517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844" y="7313925"/>
            <a:ext cx="2556561" cy="35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" name="タイトル 1"/>
          <p:cNvSpPr txBox="1">
            <a:spLocks/>
          </p:cNvSpPr>
          <p:nvPr/>
        </p:nvSpPr>
        <p:spPr>
          <a:xfrm>
            <a:off x="-13666" y="6382352"/>
            <a:ext cx="6871666" cy="544621"/>
          </a:xfrm>
          <a:prstGeom prst="rect">
            <a:avLst/>
          </a:prstGeom>
          <a:solidFill>
            <a:srgbClr val="385D8A"/>
          </a:solidFill>
          <a:ln w="12700"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08000" tIns="144000" rIns="0" bIns="0" rtlCol="0" anchor="ctr" anchorCtr="0">
            <a:noAutofit/>
          </a:bodyPr>
          <a:lstStyle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1500" b="1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>
              <a:lnSpc>
                <a:spcPts val="1300"/>
              </a:lnSpc>
            </a:pPr>
            <a:r>
              <a:rPr lang="ja-JP" altLang="en-US" sz="1800" dirty="0" smtClean="0">
                <a:solidFill>
                  <a:schemeClr val="bg1"/>
                </a:solidFill>
              </a:rPr>
              <a:t>困ったら相談しましょう</a:t>
            </a:r>
            <a:endParaRPr lang="en-US" altLang="ja-JP" sz="1800" dirty="0" smtClean="0">
              <a:solidFill>
                <a:schemeClr val="bg1"/>
              </a:solidFill>
            </a:endParaRPr>
          </a:p>
          <a:p>
            <a:pPr algn="ctr">
              <a:lnSpc>
                <a:spcPts val="1300"/>
              </a:lnSpc>
            </a:pPr>
            <a:r>
              <a:rPr lang="ja-JP" altLang="en-US" sz="1400" dirty="0" smtClean="0">
                <a:solidFill>
                  <a:schemeClr val="bg1"/>
                </a:solidFill>
              </a:rPr>
              <a:t>～ 相談窓口のご紹介 ～</a:t>
            </a:r>
            <a:endParaRPr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83" name="右矢印 82"/>
          <p:cNvSpPr/>
          <p:nvPr/>
        </p:nvSpPr>
        <p:spPr>
          <a:xfrm>
            <a:off x="324000" y="7411163"/>
            <a:ext cx="485850" cy="216024"/>
          </a:xfrm>
          <a:prstGeom prst="rightArrow">
            <a:avLst/>
          </a:prstGeom>
          <a:solidFill>
            <a:srgbClr val="385D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792000" y="8452194"/>
            <a:ext cx="6021008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2400" dirty="0" smtClean="0"/>
              <a:t>　　消費者ホットライン「</a:t>
            </a:r>
            <a:r>
              <a:rPr kumimoji="1" lang="ja-JP" altLang="en-US" sz="2400" b="1" dirty="0" smtClean="0"/>
              <a:t>１８８</a:t>
            </a:r>
            <a:r>
              <a:rPr kumimoji="1" lang="ja-JP" altLang="en-US" sz="2400" dirty="0" smtClean="0"/>
              <a:t>（いやや！）」番</a:t>
            </a:r>
            <a:endParaRPr kumimoji="1" lang="en-US" altLang="ja-JP" sz="2400" dirty="0" smtClean="0"/>
          </a:p>
          <a:p>
            <a:pPr marL="180975" indent="-180975">
              <a:lnSpc>
                <a:spcPts val="14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お住まいの地域の市区町村や都道府県の消費生活センター等を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ご案内する全国共通の３桁の電話番号です。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799420" y="7310874"/>
            <a:ext cx="6013580" cy="836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2400" dirty="0" smtClean="0"/>
              <a:t>医療安全支援センター</a:t>
            </a:r>
            <a:endParaRPr kumimoji="1" lang="en-US" altLang="ja-JP" sz="2400" dirty="0" smtClean="0"/>
          </a:p>
          <a:p>
            <a:pPr marL="180975" indent="-180975">
              <a:lnSpc>
                <a:spcPts val="1500"/>
              </a:lnSpc>
            </a:pP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医療安全支援センター総合支援事業ホームページ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に、全国の医療安全支援センターの連絡先が掲載されています。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6" name="サブタイトル 3"/>
          <p:cNvSpPr txBox="1">
            <a:spLocks/>
          </p:cNvSpPr>
          <p:nvPr/>
        </p:nvSpPr>
        <p:spPr>
          <a:xfrm>
            <a:off x="180000" y="7037070"/>
            <a:ext cx="1088760" cy="252000"/>
          </a:xfrm>
          <a:prstGeom prst="roundRect">
            <a:avLst>
              <a:gd name="adj" fmla="val 50000"/>
            </a:avLst>
          </a:prstGeom>
          <a:solidFill>
            <a:srgbClr val="385D8A"/>
          </a:solidFill>
          <a:ln w="12700" cap="flat" cmpd="sng" algn="ctr">
            <a:solidFill>
              <a:srgbClr val="385D8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08000" tIns="46800" rIns="0" bIns="0" rtlCol="0" anchor="ctr" anchorCtr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医療</a:t>
            </a:r>
            <a:r>
              <a:rPr lang="ja-JP" altLang="en-US" sz="1600" b="1" dirty="0" smtClea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安全</a:t>
            </a:r>
            <a:endParaRPr lang="ja-JP" altLang="en-US" sz="16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7" name="サブタイトル 3"/>
          <p:cNvSpPr txBox="1">
            <a:spLocks/>
          </p:cNvSpPr>
          <p:nvPr/>
        </p:nvSpPr>
        <p:spPr>
          <a:xfrm>
            <a:off x="180000" y="8181551"/>
            <a:ext cx="682784" cy="252000"/>
          </a:xfrm>
          <a:prstGeom prst="roundRect">
            <a:avLst>
              <a:gd name="adj" fmla="val 50000"/>
            </a:avLst>
          </a:prstGeom>
          <a:solidFill>
            <a:srgbClr val="385D8A"/>
          </a:solidFill>
          <a:ln w="12700" cap="flat" cmpd="sng" algn="ctr">
            <a:solidFill>
              <a:srgbClr val="385D8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08000" tIns="46800" rIns="0" bIns="0" rtlCol="0" anchor="ctr" anchorCtr="0">
            <a:noAutofit/>
          </a:bodyPr>
          <a:lstStyle>
            <a:defPPr>
              <a:defRPr lang="ja-JP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1600" b="1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契約</a:t>
            </a:r>
          </a:p>
        </p:txBody>
      </p:sp>
      <p:sp>
        <p:nvSpPr>
          <p:cNvPr id="88" name="右矢印 87"/>
          <p:cNvSpPr/>
          <p:nvPr/>
        </p:nvSpPr>
        <p:spPr>
          <a:xfrm>
            <a:off x="324000" y="8576918"/>
            <a:ext cx="485850" cy="216024"/>
          </a:xfrm>
          <a:prstGeom prst="rightArrow">
            <a:avLst/>
          </a:prstGeom>
          <a:solidFill>
            <a:srgbClr val="385D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9" name="直線コネクタ 88"/>
          <p:cNvCxnSpPr/>
          <p:nvPr/>
        </p:nvCxnSpPr>
        <p:spPr>
          <a:xfrm>
            <a:off x="180000" y="8125200"/>
            <a:ext cx="6517822" cy="0"/>
          </a:xfrm>
          <a:prstGeom prst="line">
            <a:avLst/>
          </a:prstGeom>
          <a:ln w="12700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テキスト ボックス 89"/>
          <p:cNvSpPr txBox="1"/>
          <p:nvPr/>
        </p:nvSpPr>
        <p:spPr>
          <a:xfrm>
            <a:off x="1221908" y="7037070"/>
            <a:ext cx="44935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solidFill>
                  <a:srgbClr val="385D8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医療に関する苦情・</a:t>
            </a:r>
            <a:r>
              <a:rPr lang="ja-JP" altLang="en-US" sz="1600" b="1" dirty="0" smtClean="0">
                <a:solidFill>
                  <a:srgbClr val="385D8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心配</a:t>
            </a:r>
            <a:r>
              <a:rPr lang="ja-JP" altLang="en-US" sz="1600" b="1" dirty="0">
                <a:solidFill>
                  <a:srgbClr val="385D8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などの</a:t>
            </a:r>
            <a:r>
              <a:rPr lang="ja-JP" altLang="en-US" sz="1600" b="1" dirty="0" smtClean="0">
                <a:solidFill>
                  <a:srgbClr val="385D8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ご相談はこちら</a:t>
            </a:r>
            <a:endParaRPr kumimoji="1" lang="ja-JP" altLang="en-US" sz="1600" b="1" dirty="0">
              <a:solidFill>
                <a:srgbClr val="385D8A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836712" y="8189198"/>
            <a:ext cx="5314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 smtClean="0">
                <a:solidFill>
                  <a:srgbClr val="385D8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契約内容</a:t>
            </a:r>
            <a:r>
              <a:rPr kumimoji="1" lang="ja-JP" altLang="en-US" sz="1600" b="1" dirty="0" smtClean="0">
                <a:solidFill>
                  <a:srgbClr val="385D8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や解約条件</a:t>
            </a:r>
            <a:r>
              <a:rPr lang="ja-JP" altLang="en-US" sz="1600" b="1" dirty="0" smtClean="0">
                <a:solidFill>
                  <a:srgbClr val="385D8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など、契約に関するご相談はこちら</a:t>
            </a:r>
            <a:endParaRPr kumimoji="1" lang="ja-JP" altLang="en-US" sz="1600" b="1" dirty="0">
              <a:solidFill>
                <a:srgbClr val="385D8A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8" name="二等辺三角形 57"/>
          <p:cNvSpPr/>
          <p:nvPr/>
        </p:nvSpPr>
        <p:spPr>
          <a:xfrm rot="10800000">
            <a:off x="1556632" y="2468264"/>
            <a:ext cx="252000" cy="144000"/>
          </a:xfrm>
          <a:prstGeom prst="triangle">
            <a:avLst/>
          </a:prstGeom>
          <a:solidFill>
            <a:srgbClr val="FF7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200"/>
              </a:lnSpc>
            </a:pPr>
            <a:endParaRPr lang="ja-JP" altLang="en-US" sz="900" b="1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2" name="二等辺三角形 61"/>
          <p:cNvSpPr/>
          <p:nvPr/>
        </p:nvSpPr>
        <p:spPr>
          <a:xfrm rot="10800000">
            <a:off x="5048624" y="2468264"/>
            <a:ext cx="252000" cy="144000"/>
          </a:xfrm>
          <a:prstGeom prst="triangle">
            <a:avLst/>
          </a:prstGeom>
          <a:solidFill>
            <a:srgbClr val="FF7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200"/>
              </a:lnSpc>
            </a:pPr>
            <a:endParaRPr lang="ja-JP" altLang="en-US" sz="900" b="1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3" name="円/楕円 62"/>
          <p:cNvSpPr/>
          <p:nvPr/>
        </p:nvSpPr>
        <p:spPr>
          <a:xfrm>
            <a:off x="239267" y="1727616"/>
            <a:ext cx="672999" cy="672999"/>
          </a:xfrm>
          <a:prstGeom prst="ellipse">
            <a:avLst/>
          </a:prstGeom>
          <a:solidFill>
            <a:srgbClr val="FF7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>
              <a:lnSpc>
                <a:spcPts val="2200"/>
              </a:lnSpc>
            </a:pPr>
            <a:r>
              <a:rPr lang="en-US" altLang="ja-JP" sz="11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Check</a:t>
            </a:r>
            <a:r>
              <a:rPr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</a:t>
            </a:r>
            <a:endParaRPr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5" name="円/楕円 64"/>
          <p:cNvSpPr/>
          <p:nvPr/>
        </p:nvSpPr>
        <p:spPr>
          <a:xfrm>
            <a:off x="3578712" y="1727616"/>
            <a:ext cx="672999" cy="672999"/>
          </a:xfrm>
          <a:prstGeom prst="ellipse">
            <a:avLst/>
          </a:prstGeom>
          <a:solidFill>
            <a:srgbClr val="FF7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>
              <a:lnSpc>
                <a:spcPts val="2200"/>
              </a:lnSpc>
            </a:pP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Check </a:t>
            </a:r>
            <a:r>
              <a:rPr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endParaRPr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92" name="図 91" descr="C:\Users\bc110\Desktop\CAA_Ver2_CMYK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8720" y="9322327"/>
            <a:ext cx="1879893" cy="566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080" y="9306000"/>
            <a:ext cx="2063644" cy="611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7" name="グループ化 96"/>
          <p:cNvGrpSpPr/>
          <p:nvPr/>
        </p:nvGrpSpPr>
        <p:grpSpPr>
          <a:xfrm>
            <a:off x="899813" y="8509481"/>
            <a:ext cx="360040" cy="295392"/>
            <a:chOff x="7135807" y="7008984"/>
            <a:chExt cx="562190" cy="471319"/>
          </a:xfrm>
        </p:grpSpPr>
        <p:sp>
          <p:nvSpPr>
            <p:cNvPr id="98" name="アーチ 97"/>
            <p:cNvSpPr/>
            <p:nvPr/>
          </p:nvSpPr>
          <p:spPr>
            <a:xfrm rot="13293801">
              <a:off x="7135807" y="7056601"/>
              <a:ext cx="543343" cy="375895"/>
            </a:xfrm>
            <a:prstGeom prst="blockArc">
              <a:avLst/>
            </a:prstGeom>
            <a:solidFill>
              <a:schemeClr val="accent1">
                <a:lumMod val="7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0" rIns="12192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r"/>
              <a:endParaRPr kumimoji="1" lang="ja-JP" altLang="en-US" sz="1200" b="1" dirty="0" smtClean="0">
                <a:solidFill>
                  <a:schemeClr val="bg1"/>
                </a:solidFill>
              </a:endParaRPr>
            </a:p>
          </p:txBody>
        </p:sp>
        <p:grpSp>
          <p:nvGrpSpPr>
            <p:cNvPr id="99" name="グループ化 98"/>
            <p:cNvGrpSpPr/>
            <p:nvPr/>
          </p:nvGrpSpPr>
          <p:grpSpPr>
            <a:xfrm rot="20956758">
              <a:off x="7214137" y="7009619"/>
              <a:ext cx="397428" cy="470684"/>
              <a:chOff x="5997613" y="7054399"/>
              <a:chExt cx="397428" cy="470684"/>
            </a:xfrm>
          </p:grpSpPr>
          <p:sp>
            <p:nvSpPr>
              <p:cNvPr id="103" name="角丸四角形 102"/>
              <p:cNvSpPr/>
              <p:nvPr/>
            </p:nvSpPr>
            <p:spPr>
              <a:xfrm rot="3266392">
                <a:off x="5991361" y="7060651"/>
                <a:ext cx="177097" cy="164594"/>
              </a:xfrm>
              <a:prstGeom prst="roundRect">
                <a:avLst>
                  <a:gd name="adj" fmla="val 38964"/>
                </a:avLst>
              </a:prstGeom>
              <a:solidFill>
                <a:schemeClr val="accent1">
                  <a:lumMod val="75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0" rIns="121920" bIns="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r"/>
                <a:endParaRPr kumimoji="1" lang="ja-JP" altLang="en-US" sz="1200" b="1" dirty="0" smtClean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4" name="角丸四角形 103"/>
              <p:cNvSpPr/>
              <p:nvPr/>
            </p:nvSpPr>
            <p:spPr>
              <a:xfrm rot="3032460">
                <a:off x="6221958" y="7351999"/>
                <a:ext cx="166156" cy="180011"/>
              </a:xfrm>
              <a:prstGeom prst="roundRect">
                <a:avLst>
                  <a:gd name="adj" fmla="val 38964"/>
                </a:avLst>
              </a:prstGeom>
              <a:solidFill>
                <a:schemeClr val="accent1">
                  <a:lumMod val="75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0" rIns="121920" bIns="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r"/>
                <a:endParaRPr kumimoji="1" lang="ja-JP" altLang="en-US" sz="1200" b="1" dirty="0" smtClean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00" name="円弧 99"/>
            <p:cNvSpPr/>
            <p:nvPr/>
          </p:nvSpPr>
          <p:spPr>
            <a:xfrm rot="20956758">
              <a:off x="7385034" y="7128001"/>
              <a:ext cx="179376" cy="216910"/>
            </a:xfrm>
            <a:prstGeom prst="arc">
              <a:avLst/>
            </a:prstGeom>
            <a:ln w="19050" cap="rnd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円弧 100"/>
            <p:cNvSpPr/>
            <p:nvPr/>
          </p:nvSpPr>
          <p:spPr>
            <a:xfrm rot="20956758">
              <a:off x="7324269" y="7060586"/>
              <a:ext cx="309331" cy="345710"/>
            </a:xfrm>
            <a:prstGeom prst="arc">
              <a:avLst/>
            </a:prstGeom>
            <a:ln w="19050" cap="rnd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2" name="円弧 101"/>
            <p:cNvSpPr/>
            <p:nvPr/>
          </p:nvSpPr>
          <p:spPr>
            <a:xfrm rot="20956758">
              <a:off x="7307776" y="7008984"/>
              <a:ext cx="390221" cy="421431"/>
            </a:xfrm>
            <a:prstGeom prst="arc">
              <a:avLst/>
            </a:prstGeom>
            <a:ln w="19050" cap="rnd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29451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326</Words>
  <Application>Microsoft Office PowerPoint</Application>
  <PresentationFormat>A4 210 x 297 mm</PresentationFormat>
  <Paragraphs>40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技</dc:creator>
  <cp:lastModifiedBy>厚生労働省ネットワークシステム</cp:lastModifiedBy>
  <cp:revision>139</cp:revision>
  <cp:lastPrinted>2016-09-09T01:12:25Z</cp:lastPrinted>
  <dcterms:created xsi:type="dcterms:W3CDTF">2016-06-28T02:41:12Z</dcterms:created>
  <dcterms:modified xsi:type="dcterms:W3CDTF">2016-09-09T08:43:40Z</dcterms:modified>
</cp:coreProperties>
</file>