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2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3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2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77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3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9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84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79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68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470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8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8ADF8-A103-46C1-B208-B57DC5EAC24E}" type="datetimeFigureOut">
              <a:rPr kumimoji="1" lang="ja-JP" altLang="en-US" smtClean="0"/>
              <a:t>2021/11/29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E5674-11E5-468D-8259-DB24288F5E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37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655745" y="434647"/>
            <a:ext cx="3150479" cy="61562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補助金の返還はありません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r>
              <a:rPr lang="ja-JP" altLang="en-US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「１」に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をつけて、提出ください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782935" y="1091948"/>
            <a:ext cx="3047857" cy="30179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簡易課税方式で申告している。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6656417" y="1188752"/>
            <a:ext cx="3150479" cy="64319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補助金の返還はありません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r>
              <a:rPr lang="ja-JP" altLang="en-US" sz="1400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「２」に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をつけて、提出ください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785670" y="1868550"/>
            <a:ext cx="3394162" cy="3155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公益法人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等</a:t>
            </a:r>
            <a:r>
              <a:rPr lang="ja-JP" altLang="en-US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で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ある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842511" y="2484260"/>
            <a:ext cx="2704273" cy="32766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特定収入割合が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％を超える。</a:t>
            </a:r>
          </a:p>
        </p:txBody>
      </p:sp>
      <p:sp>
        <p:nvSpPr>
          <p:cNvPr id="11" name="下矢印 10"/>
          <p:cNvSpPr/>
          <p:nvPr/>
        </p:nvSpPr>
        <p:spPr>
          <a:xfrm>
            <a:off x="3416884" y="2213129"/>
            <a:ext cx="1193800" cy="326258"/>
          </a:xfrm>
          <a:prstGeom prst="downArrow">
            <a:avLst>
              <a:gd name="adj1" fmla="val 69023"/>
              <a:gd name="adj2" fmla="val 3137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659591" y="2581371"/>
            <a:ext cx="3147305" cy="59725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補助金の返還はありません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r>
              <a:rPr lang="ja-JP" altLang="en-US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「３」に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をつけて、提出ください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725283" y="3255439"/>
            <a:ext cx="4244195" cy="5598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u="sng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個別対応方式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で対象経費に係る消費税等を</a:t>
            </a:r>
            <a:r>
              <a:rPr lang="ja-JP" sz="1400" u="sng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非課税売り上げのみ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に要するものとして申告している</a:t>
            </a:r>
          </a:p>
        </p:txBody>
      </p:sp>
      <p:sp>
        <p:nvSpPr>
          <p:cNvPr id="17" name="額縁 16"/>
          <p:cNvSpPr/>
          <p:nvPr/>
        </p:nvSpPr>
        <p:spPr>
          <a:xfrm>
            <a:off x="1722043" y="4160082"/>
            <a:ext cx="8091498" cy="1977228"/>
          </a:xfrm>
          <a:prstGeom prst="bevel">
            <a:avLst>
              <a:gd name="adj" fmla="val 6099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補助金の返還（仕入控除税額（要返還額））があります。</a:t>
            </a:r>
            <a:endParaRPr lang="ja-JP" sz="14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4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4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8" name="テキスト ボックス 33"/>
          <p:cNvSpPr txBox="1"/>
          <p:nvPr/>
        </p:nvSpPr>
        <p:spPr>
          <a:xfrm>
            <a:off x="6024368" y="1878014"/>
            <a:ext cx="3700933" cy="613002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1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　一般財団法人、一般社団法人、公益財団法人、地方公共団体の特別会計等が該当します。詳しくは消費税法別表第三をご確認ください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850656" y="4670616"/>
            <a:ext cx="2545631" cy="55626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課税売上割合が</a:t>
            </a:r>
            <a:r>
              <a:rPr lang="en-US" sz="14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95</a:t>
            </a:r>
            <a:r>
              <a:rPr lang="ja-JP" sz="14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％以上かつ課税売上高が</a:t>
            </a:r>
            <a:r>
              <a:rPr lang="en-US" sz="14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ja-JP" sz="14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億円以下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4478675" y="4662513"/>
            <a:ext cx="2596114" cy="55626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b="1" u="sng" kern="100" dirty="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個別対応方式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より消費税の申告を行っている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7110972" y="4650543"/>
            <a:ext cx="2591604" cy="55626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b="1" u="sng" kern="100" smtClean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一括比例</a:t>
            </a:r>
            <a:r>
              <a:rPr lang="ja-JP" sz="1400" b="1" u="sng" kern="10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対応</a:t>
            </a:r>
            <a:r>
              <a:rPr lang="ja-JP" sz="1400" b="1" u="sng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方式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により消費税の申告を行っている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1846376" y="5467004"/>
            <a:ext cx="2596115" cy="50357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「５」と「ア」に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をつけて、提出してください</a:t>
            </a:r>
          </a:p>
        </p:txBody>
      </p:sp>
      <p:sp>
        <p:nvSpPr>
          <p:cNvPr id="23" name="下矢印 22"/>
          <p:cNvSpPr/>
          <p:nvPr/>
        </p:nvSpPr>
        <p:spPr>
          <a:xfrm>
            <a:off x="2546564" y="5163687"/>
            <a:ext cx="1193800" cy="408940"/>
          </a:xfrm>
          <a:prstGeom prst="downArrow">
            <a:avLst>
              <a:gd name="adj1" fmla="val 69023"/>
              <a:gd name="adj2" fmla="val 3695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4478674" y="5465123"/>
            <a:ext cx="2596115" cy="50357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「５」と「イ」に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をつけて、提出してください</a:t>
            </a:r>
          </a:p>
        </p:txBody>
      </p:sp>
      <p:sp>
        <p:nvSpPr>
          <p:cNvPr id="25" name="下矢印 24"/>
          <p:cNvSpPr/>
          <p:nvPr/>
        </p:nvSpPr>
        <p:spPr>
          <a:xfrm>
            <a:off x="5179831" y="5148696"/>
            <a:ext cx="1193800" cy="408940"/>
          </a:xfrm>
          <a:prstGeom prst="downArrow">
            <a:avLst>
              <a:gd name="adj1" fmla="val 69023"/>
              <a:gd name="adj2" fmla="val 3695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7110972" y="5460776"/>
            <a:ext cx="2596115" cy="50357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「５」と「ウ」に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をつけて、提出してください</a:t>
            </a:r>
          </a:p>
        </p:txBody>
      </p:sp>
      <p:sp>
        <p:nvSpPr>
          <p:cNvPr id="27" name="下矢印 26"/>
          <p:cNvSpPr/>
          <p:nvPr/>
        </p:nvSpPr>
        <p:spPr>
          <a:xfrm>
            <a:off x="7695075" y="5163687"/>
            <a:ext cx="1193800" cy="408940"/>
          </a:xfrm>
          <a:prstGeom prst="downArrow">
            <a:avLst>
              <a:gd name="adj1" fmla="val 69023"/>
              <a:gd name="adj2" fmla="val 3695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05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8" name="下矢印 27"/>
          <p:cNvSpPr/>
          <p:nvPr/>
        </p:nvSpPr>
        <p:spPr>
          <a:xfrm>
            <a:off x="1722043" y="1455027"/>
            <a:ext cx="1193800" cy="451986"/>
          </a:xfrm>
          <a:prstGeom prst="downArrow">
            <a:avLst>
              <a:gd name="adj1" fmla="val 69023"/>
              <a:gd name="adj2" fmla="val 293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90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いいえ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6024368" y="3410737"/>
            <a:ext cx="615207" cy="456565"/>
          </a:xfrm>
          <a:prstGeom prst="rightArrow">
            <a:avLst>
              <a:gd name="adj1" fmla="val 65634"/>
              <a:gd name="adj2" fmla="val 3620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1785670" y="419119"/>
            <a:ext cx="2656822" cy="34203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消費税の確定申告義務がない。</a:t>
            </a:r>
          </a:p>
        </p:txBody>
      </p:sp>
      <p:sp>
        <p:nvSpPr>
          <p:cNvPr id="31" name="右矢印 30"/>
          <p:cNvSpPr/>
          <p:nvPr/>
        </p:nvSpPr>
        <p:spPr>
          <a:xfrm>
            <a:off x="5603363" y="2516061"/>
            <a:ext cx="1019592" cy="456565"/>
          </a:xfrm>
          <a:prstGeom prst="rightArrow">
            <a:avLst>
              <a:gd name="adj1" fmla="val 65634"/>
              <a:gd name="adj2" fmla="val 3620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2" name="右矢印 31"/>
          <p:cNvSpPr/>
          <p:nvPr/>
        </p:nvSpPr>
        <p:spPr>
          <a:xfrm>
            <a:off x="4908430" y="1098397"/>
            <a:ext cx="1751161" cy="385719"/>
          </a:xfrm>
          <a:prstGeom prst="rightArrow">
            <a:avLst>
              <a:gd name="adj1" fmla="val 65634"/>
              <a:gd name="adj2" fmla="val 3620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478674" y="401310"/>
            <a:ext cx="2180918" cy="431271"/>
          </a:xfrm>
          <a:prstGeom prst="rightArrow">
            <a:avLst>
              <a:gd name="adj1" fmla="val 65634"/>
              <a:gd name="adj2" fmla="val 3620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はい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114805" y="641265"/>
            <a:ext cx="492443" cy="47969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 anchor="t">
            <a:spAutoFit/>
          </a:bodyPr>
          <a:lstStyle/>
          <a:p>
            <a:pPr algn="ctr"/>
            <a:r>
              <a:rPr kumimoji="1" lang="ja-JP" altLang="en-US" sz="2000" dirty="0" smtClean="0"/>
              <a:t>仕入税額控除報告　フローチャート</a:t>
            </a:r>
            <a:endParaRPr kumimoji="1" lang="ja-JP" altLang="en-US" sz="2000" dirty="0"/>
          </a:p>
        </p:txBody>
      </p:sp>
      <p:sp>
        <p:nvSpPr>
          <p:cNvPr id="42" name="角丸四角形 41"/>
          <p:cNvSpPr/>
          <p:nvPr/>
        </p:nvSpPr>
        <p:spPr>
          <a:xfrm>
            <a:off x="6666303" y="3399980"/>
            <a:ext cx="3150480" cy="62420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補助金の返還はありません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r>
              <a:rPr lang="ja-JP" altLang="en-US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届出</a:t>
            </a:r>
            <a:r>
              <a:rPr lang="ja-JP" sz="1400" kern="100" dirty="0" smtClean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「４」に</a:t>
            </a:r>
            <a:r>
              <a:rPr lang="en-US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</a:t>
            </a:r>
            <a:r>
              <a:rPr 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をつけて、提出ください</a:t>
            </a:r>
          </a:p>
        </p:txBody>
      </p:sp>
      <p:sp>
        <p:nvSpPr>
          <p:cNvPr id="15" name="下矢印 14"/>
          <p:cNvSpPr/>
          <p:nvPr/>
        </p:nvSpPr>
        <p:spPr>
          <a:xfrm>
            <a:off x="4908430" y="3867302"/>
            <a:ext cx="1193800" cy="410777"/>
          </a:xfrm>
          <a:prstGeom prst="downArrow">
            <a:avLst>
              <a:gd name="adj1" fmla="val 69023"/>
              <a:gd name="adj2" fmla="val 3703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90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いいえ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1722043" y="761768"/>
            <a:ext cx="1193800" cy="356894"/>
          </a:xfrm>
          <a:prstGeom prst="downArrow">
            <a:avLst>
              <a:gd name="adj1" fmla="val 69023"/>
              <a:gd name="adj2" fmla="val 293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90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いいえ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1902711" y="2218905"/>
            <a:ext cx="939800" cy="1086734"/>
          </a:xfrm>
          <a:prstGeom prst="downArrow">
            <a:avLst>
              <a:gd name="adj1" fmla="val 69023"/>
              <a:gd name="adj2" fmla="val 1441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n-US" altLang="ja-JP" sz="900" kern="100" dirty="0" smtClean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9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900" kern="100" dirty="0" smtClean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9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900" kern="100" dirty="0" smtClean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en-US" altLang="ja-JP" sz="9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900" kern="100" dirty="0" smtClean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いいえ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下矢印 11"/>
          <p:cNvSpPr/>
          <p:nvPr/>
        </p:nvSpPr>
        <p:spPr>
          <a:xfrm>
            <a:off x="4089735" y="2879997"/>
            <a:ext cx="1193800" cy="425645"/>
          </a:xfrm>
          <a:prstGeom prst="downArrow">
            <a:avLst>
              <a:gd name="adj1" fmla="val 69023"/>
              <a:gd name="adj2" fmla="val 3783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900" kern="10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いいえ</a:t>
            </a:r>
            <a:endParaRPr lang="ja-JP" sz="1050" kern="10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763766" y="155089"/>
            <a:ext cx="1958197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000" dirty="0" smtClean="0"/>
              <a:t>届出とは「別紙</a:t>
            </a:r>
            <a:r>
              <a:rPr kumimoji="1" lang="en-US" altLang="ja-JP" sz="1000" dirty="0" smtClean="0"/>
              <a:t>1</a:t>
            </a:r>
            <a:r>
              <a:rPr kumimoji="1" lang="ja-JP" altLang="en-US" sz="1000" dirty="0" smtClean="0"/>
              <a:t>　届出書」</a:t>
            </a:r>
            <a:endParaRPr kumimoji="1" lang="ja-JP" altLang="en-US" sz="10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99072" y="61279"/>
            <a:ext cx="656469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/>
              <a:t>対象は、補助を受けた法人・個人事業主すべての事業者です。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012797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322</Words>
  <Application>Microsoft Office PowerPoint</Application>
  <PresentationFormat>ワイド画面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10</cp:revision>
  <dcterms:created xsi:type="dcterms:W3CDTF">2021-09-14T05:22:31Z</dcterms:created>
  <dcterms:modified xsi:type="dcterms:W3CDTF">2021-11-29T00:36:08Z</dcterms:modified>
</cp:coreProperties>
</file>